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notesMasterIdLst>
    <p:notesMasterId r:id="rId33"/>
  </p:notesMasterIdLst>
  <p:sldIdLst>
    <p:sldId id="263" r:id="rId2"/>
    <p:sldId id="256" r:id="rId3"/>
    <p:sldId id="257" r:id="rId4"/>
    <p:sldId id="281" r:id="rId5"/>
    <p:sldId id="282" r:id="rId6"/>
    <p:sldId id="278" r:id="rId7"/>
    <p:sldId id="279" r:id="rId8"/>
    <p:sldId id="283" r:id="rId9"/>
    <p:sldId id="284" r:id="rId10"/>
    <p:sldId id="309" r:id="rId11"/>
    <p:sldId id="288" r:id="rId12"/>
    <p:sldId id="289" r:id="rId13"/>
    <p:sldId id="302" r:id="rId14"/>
    <p:sldId id="294" r:id="rId15"/>
    <p:sldId id="298" r:id="rId16"/>
    <p:sldId id="299" r:id="rId17"/>
    <p:sldId id="268" r:id="rId18"/>
    <p:sldId id="293" r:id="rId19"/>
    <p:sldId id="273" r:id="rId20"/>
    <p:sldId id="296" r:id="rId21"/>
    <p:sldId id="269" r:id="rId22"/>
    <p:sldId id="291" r:id="rId23"/>
    <p:sldId id="292" r:id="rId24"/>
    <p:sldId id="270" r:id="rId25"/>
    <p:sldId id="306" r:id="rId26"/>
    <p:sldId id="307" r:id="rId27"/>
    <p:sldId id="303" r:id="rId28"/>
    <p:sldId id="308" r:id="rId29"/>
    <p:sldId id="304" r:id="rId30"/>
    <p:sldId id="305" r:id="rId31"/>
    <p:sldId id="297" r:id="rId32"/>
  </p:sldIdLst>
  <p:sldSz cx="9144000" cy="6858000" type="screen4x3"/>
  <p:notesSz cx="6858000" cy="9144000"/>
  <p:defaultTextStyle>
    <a:defPPr>
      <a:defRPr lang="zh-CN"/>
    </a:defPPr>
    <a:lvl1pPr algn="l" rtl="0" fontAlgn="base">
      <a:spcBef>
        <a:spcPct val="50000"/>
      </a:spcBef>
      <a:spcAft>
        <a:spcPct val="0"/>
      </a:spcAft>
      <a:defRPr kumimoji="1" sz="2800" b="1" kern="1200">
        <a:solidFill>
          <a:schemeClr val="tx1"/>
        </a:solidFill>
        <a:latin typeface="Times New Roman" pitchFamily="18" charset="0"/>
        <a:ea typeface="宋体" charset="-122"/>
        <a:cs typeface="+mn-cs"/>
      </a:defRPr>
    </a:lvl1pPr>
    <a:lvl2pPr marL="457200" algn="l" rtl="0" fontAlgn="base">
      <a:spcBef>
        <a:spcPct val="50000"/>
      </a:spcBef>
      <a:spcAft>
        <a:spcPct val="0"/>
      </a:spcAft>
      <a:defRPr kumimoji="1" sz="2800" b="1" kern="1200">
        <a:solidFill>
          <a:schemeClr val="tx1"/>
        </a:solidFill>
        <a:latin typeface="Times New Roman" pitchFamily="18" charset="0"/>
        <a:ea typeface="宋体" charset="-122"/>
        <a:cs typeface="+mn-cs"/>
      </a:defRPr>
    </a:lvl2pPr>
    <a:lvl3pPr marL="914400" algn="l" rtl="0" fontAlgn="base">
      <a:spcBef>
        <a:spcPct val="50000"/>
      </a:spcBef>
      <a:spcAft>
        <a:spcPct val="0"/>
      </a:spcAft>
      <a:defRPr kumimoji="1" sz="2800" b="1" kern="1200">
        <a:solidFill>
          <a:schemeClr val="tx1"/>
        </a:solidFill>
        <a:latin typeface="Times New Roman" pitchFamily="18" charset="0"/>
        <a:ea typeface="宋体" charset="-122"/>
        <a:cs typeface="+mn-cs"/>
      </a:defRPr>
    </a:lvl3pPr>
    <a:lvl4pPr marL="1371600" algn="l" rtl="0" fontAlgn="base">
      <a:spcBef>
        <a:spcPct val="50000"/>
      </a:spcBef>
      <a:spcAft>
        <a:spcPct val="0"/>
      </a:spcAft>
      <a:defRPr kumimoji="1" sz="2800" b="1" kern="1200">
        <a:solidFill>
          <a:schemeClr val="tx1"/>
        </a:solidFill>
        <a:latin typeface="Times New Roman" pitchFamily="18" charset="0"/>
        <a:ea typeface="宋体" charset="-122"/>
        <a:cs typeface="+mn-cs"/>
      </a:defRPr>
    </a:lvl4pPr>
    <a:lvl5pPr marL="1828800" algn="l" rtl="0" fontAlgn="base">
      <a:spcBef>
        <a:spcPct val="50000"/>
      </a:spcBef>
      <a:spcAft>
        <a:spcPct val="0"/>
      </a:spcAft>
      <a:defRPr kumimoji="1" sz="2800" b="1" kern="1200">
        <a:solidFill>
          <a:schemeClr val="tx1"/>
        </a:solidFill>
        <a:latin typeface="Times New Roman" pitchFamily="18" charset="0"/>
        <a:ea typeface="宋体" charset="-122"/>
        <a:cs typeface="+mn-cs"/>
      </a:defRPr>
    </a:lvl5pPr>
    <a:lvl6pPr marL="2286000" algn="l" defTabSz="914400" rtl="0" eaLnBrk="1" latinLnBrk="0" hangingPunct="1">
      <a:defRPr kumimoji="1" sz="2800" b="1" kern="1200">
        <a:solidFill>
          <a:schemeClr val="tx1"/>
        </a:solidFill>
        <a:latin typeface="Times New Roman" pitchFamily="18" charset="0"/>
        <a:ea typeface="宋体" charset="-122"/>
        <a:cs typeface="+mn-cs"/>
      </a:defRPr>
    </a:lvl6pPr>
    <a:lvl7pPr marL="2743200" algn="l" defTabSz="914400" rtl="0" eaLnBrk="1" latinLnBrk="0" hangingPunct="1">
      <a:defRPr kumimoji="1" sz="2800" b="1" kern="1200">
        <a:solidFill>
          <a:schemeClr val="tx1"/>
        </a:solidFill>
        <a:latin typeface="Times New Roman" pitchFamily="18" charset="0"/>
        <a:ea typeface="宋体" charset="-122"/>
        <a:cs typeface="+mn-cs"/>
      </a:defRPr>
    </a:lvl7pPr>
    <a:lvl8pPr marL="3200400" algn="l" defTabSz="914400" rtl="0" eaLnBrk="1" latinLnBrk="0" hangingPunct="1">
      <a:defRPr kumimoji="1" sz="2800" b="1" kern="1200">
        <a:solidFill>
          <a:schemeClr val="tx1"/>
        </a:solidFill>
        <a:latin typeface="Times New Roman" pitchFamily="18" charset="0"/>
        <a:ea typeface="宋体" charset="-122"/>
        <a:cs typeface="+mn-cs"/>
      </a:defRPr>
    </a:lvl8pPr>
    <a:lvl9pPr marL="3657600" algn="l" defTabSz="914400" rtl="0" eaLnBrk="1" latinLnBrk="0" hangingPunct="1">
      <a:defRPr kumimoji="1" sz="2800" b="1" kern="1200">
        <a:solidFill>
          <a:schemeClr val="tx1"/>
        </a:solidFill>
        <a:latin typeface="Times New Roman" pitchFamily="18"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0000"/>
    <a:srgbClr val="FFCCCC"/>
    <a:srgbClr val="66FFFF"/>
    <a:srgbClr val="66CCFF"/>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72" autoAdjust="0"/>
    <p:restoredTop sz="93078" autoAdjust="0"/>
  </p:normalViewPr>
  <p:slideViewPr>
    <p:cSldViewPr>
      <p:cViewPr varScale="1">
        <p:scale>
          <a:sx n="74" d="100"/>
          <a:sy n="74" d="100"/>
        </p:scale>
        <p:origin x="394"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CABD5-1200-49C5-892C-3FCFEB1589A6}" type="datetimeFigureOut">
              <a:rPr lang="zh-CN" altLang="en-US" smtClean="0"/>
              <a:t>2024/10/17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6C981-7778-4ACA-B894-83CBB41C2065}" type="slidenum">
              <a:rPr lang="zh-CN" altLang="en-US" smtClean="0"/>
              <a:t>‹#›</a:t>
            </a:fld>
            <a:endParaRPr lang="zh-CN" altLang="en-US"/>
          </a:p>
        </p:txBody>
      </p:sp>
    </p:spTree>
    <p:extLst>
      <p:ext uri="{BB962C8B-B14F-4D97-AF65-F5344CB8AC3E}">
        <p14:creationId xmlns:p14="http://schemas.microsoft.com/office/powerpoint/2010/main" val="3611683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注：这些函数在实际中有广泛应用，电路中正弦波，和函数噪声叠加，并联系统极大值，备用系统等。</a:t>
            </a:r>
          </a:p>
        </p:txBody>
      </p:sp>
      <p:sp>
        <p:nvSpPr>
          <p:cNvPr id="4" name="灯片编号占位符 3"/>
          <p:cNvSpPr>
            <a:spLocks noGrp="1"/>
          </p:cNvSpPr>
          <p:nvPr>
            <p:ph type="sldNum" sz="quarter" idx="5"/>
          </p:nvPr>
        </p:nvSpPr>
        <p:spPr/>
        <p:txBody>
          <a:bodyPr/>
          <a:lstStyle/>
          <a:p>
            <a:fld id="{BE46C981-7778-4ACA-B894-83CBB41C2065}" type="slidenum">
              <a:rPr lang="zh-CN" altLang="en-US" smtClean="0"/>
              <a:t>14</a:t>
            </a:fld>
            <a:endParaRPr lang="zh-CN" altLang="en-US"/>
          </a:p>
        </p:txBody>
      </p:sp>
    </p:spTree>
    <p:extLst>
      <p:ext uri="{BB962C8B-B14F-4D97-AF65-F5344CB8AC3E}">
        <p14:creationId xmlns:p14="http://schemas.microsoft.com/office/powerpoint/2010/main" val="3373529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注：这些函数在实际中有广泛应用，电路中正弦波，和函数噪声叠加，并联系统极大值，备用系统等。</a:t>
            </a:r>
          </a:p>
        </p:txBody>
      </p:sp>
      <p:sp>
        <p:nvSpPr>
          <p:cNvPr id="4" name="灯片编号占位符 3"/>
          <p:cNvSpPr>
            <a:spLocks noGrp="1"/>
          </p:cNvSpPr>
          <p:nvPr>
            <p:ph type="sldNum" sz="quarter" idx="5"/>
          </p:nvPr>
        </p:nvSpPr>
        <p:spPr/>
        <p:txBody>
          <a:bodyPr/>
          <a:lstStyle/>
          <a:p>
            <a:fld id="{BE46C981-7778-4ACA-B894-83CBB41C2065}" type="slidenum">
              <a:rPr lang="zh-CN" altLang="en-US" smtClean="0"/>
              <a:t>30</a:t>
            </a:fld>
            <a:endParaRPr lang="zh-CN" altLang="en-US"/>
          </a:p>
        </p:txBody>
      </p:sp>
    </p:spTree>
    <p:extLst>
      <p:ext uri="{BB962C8B-B14F-4D97-AF65-F5344CB8AC3E}">
        <p14:creationId xmlns:p14="http://schemas.microsoft.com/office/powerpoint/2010/main" val="1291391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627376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04624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65402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92259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25963"/>
          </a:xfrm>
          <a:prstGeom prst="rect">
            <a:avLst/>
          </a:prstGeom>
        </p:spPr>
        <p:txBody>
          <a:bodyPr/>
          <a:lstStyle/>
          <a:p>
            <a:pPr lvl="0"/>
            <a:endParaRPr lang="zh-CN" altLang="en-US" noProof="0"/>
          </a:p>
        </p:txBody>
      </p:sp>
    </p:spTree>
    <p:extLst>
      <p:ext uri="{BB962C8B-B14F-4D97-AF65-F5344CB8AC3E}">
        <p14:creationId xmlns:p14="http://schemas.microsoft.com/office/powerpoint/2010/main" val="2851712593"/>
      </p:ext>
    </p:extLst>
  </p:cSld>
  <p:clrMapOvr>
    <a:masterClrMapping/>
  </p:clrMapOvr>
  <p:transition>
    <p:strips dir="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39227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51065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AutoShape 13">
            <a:hlinkClick r:id="" action="ppaction://hlinkshowjump?jump=previousslide" highlightClick="1"/>
          </p:cNvPr>
          <p:cNvSpPr>
            <a:spLocks noChangeArrowheads="1"/>
          </p:cNvSpPr>
          <p:nvPr userDrawn="1"/>
        </p:nvSpPr>
        <p:spPr bwMode="auto">
          <a:xfrm flipH="1">
            <a:off x="6821488" y="6357938"/>
            <a:ext cx="531812" cy="404812"/>
          </a:xfrm>
          <a:prstGeom prst="actionButtonForwardNext">
            <a:avLst/>
          </a:prstGeom>
          <a:solidFill>
            <a:srgbClr val="6699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p>
        </p:txBody>
      </p:sp>
      <p:sp>
        <p:nvSpPr>
          <p:cNvPr id="5" name="AutoShape 14">
            <a:hlinkClick r:id="" action="ppaction://hlinkshowjump?jump=lastslide" highlightClick="1"/>
          </p:cNvPr>
          <p:cNvSpPr>
            <a:spLocks noChangeArrowheads="1"/>
          </p:cNvSpPr>
          <p:nvPr userDrawn="1"/>
        </p:nvSpPr>
        <p:spPr bwMode="auto">
          <a:xfrm flipH="1">
            <a:off x="7974013" y="6357938"/>
            <a:ext cx="531812" cy="404812"/>
          </a:xfrm>
          <a:prstGeom prst="actionButtonBeginning">
            <a:avLst/>
          </a:prstGeom>
          <a:solidFill>
            <a:srgbClr val="6699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p>
        </p:txBody>
      </p:sp>
      <p:sp>
        <p:nvSpPr>
          <p:cNvPr id="6" name="AutoShape 15">
            <a:hlinkClick r:id="" action="ppaction://hlinkshowjump?jump=firstslide" highlightClick="1"/>
          </p:cNvPr>
          <p:cNvSpPr>
            <a:spLocks noChangeArrowheads="1"/>
          </p:cNvSpPr>
          <p:nvPr userDrawn="1"/>
        </p:nvSpPr>
        <p:spPr bwMode="auto">
          <a:xfrm flipH="1">
            <a:off x="6227763" y="6357938"/>
            <a:ext cx="531812" cy="404812"/>
          </a:xfrm>
          <a:prstGeom prst="actionButtonEnd">
            <a:avLst/>
          </a:prstGeom>
          <a:solidFill>
            <a:srgbClr val="6699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p>
        </p:txBody>
      </p:sp>
      <p:sp>
        <p:nvSpPr>
          <p:cNvPr id="7" name="AutoShape 16">
            <a:hlinkClick r:id="" action="ppaction://hlinkshowjump?jump=endshow" highlightClick="1"/>
          </p:cNvPr>
          <p:cNvSpPr>
            <a:spLocks noChangeArrowheads="1"/>
          </p:cNvSpPr>
          <p:nvPr userDrawn="1"/>
        </p:nvSpPr>
        <p:spPr bwMode="auto">
          <a:xfrm flipH="1">
            <a:off x="8550275" y="6357938"/>
            <a:ext cx="531813" cy="404812"/>
          </a:xfrm>
          <a:prstGeom prst="actionButtonReturn">
            <a:avLst/>
          </a:prstGeom>
          <a:solidFill>
            <a:srgbClr val="6699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p>
        </p:txBody>
      </p:sp>
      <p:sp>
        <p:nvSpPr>
          <p:cNvPr id="8" name="AutoShape 17">
            <a:hlinkClick r:id="" action="ppaction://hlinkshowjump?jump=nextslide" highlightClick="1"/>
          </p:cNvPr>
          <p:cNvSpPr>
            <a:spLocks noChangeArrowheads="1"/>
          </p:cNvSpPr>
          <p:nvPr userDrawn="1"/>
        </p:nvSpPr>
        <p:spPr bwMode="auto">
          <a:xfrm flipH="1">
            <a:off x="7397750" y="6357938"/>
            <a:ext cx="531813" cy="404812"/>
          </a:xfrm>
          <a:prstGeom prst="actionButtonBackPrevious">
            <a:avLst/>
          </a:prstGeom>
          <a:solidFill>
            <a:srgbClr val="6699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p>
        </p:txBody>
      </p:sp>
      <p:sp>
        <p:nvSpPr>
          <p:cNvPr id="9" name="AutoShape 25"/>
          <p:cNvSpPr>
            <a:spLocks noChangeArrowheads="1"/>
          </p:cNvSpPr>
          <p:nvPr userDrawn="1"/>
        </p:nvSpPr>
        <p:spPr bwMode="auto">
          <a:xfrm>
            <a:off x="0" y="620713"/>
            <a:ext cx="9144000" cy="6308725"/>
          </a:xfrm>
          <a:prstGeom prst="flowChartDocument">
            <a:avLst/>
          </a:prstGeom>
          <a:solidFill>
            <a:schemeClr val="accent6">
              <a:lumMod val="20000"/>
              <a:lumOff val="80000"/>
              <a:alpha val="20000"/>
            </a:schemeClr>
          </a:solidFill>
          <a:ln w="9525">
            <a:noFill/>
            <a:miter lim="800000"/>
            <a:headEnd/>
            <a:tailEnd/>
          </a:ln>
          <a:effectLst/>
        </p:spPr>
        <p:txBody>
          <a:bodyPr wrap="none" anchor="ctr"/>
          <a:lstStyle/>
          <a:p>
            <a:pPr algn="ctr">
              <a:defRPr/>
            </a:pPr>
            <a:endParaRPr lang="zh-CN" altLang="zh-CN">
              <a:ea typeface="宋体" pitchFamily="2" charset="-122"/>
            </a:endParaRPr>
          </a:p>
        </p:txBody>
      </p:sp>
      <p:sp>
        <p:nvSpPr>
          <p:cNvPr id="11" name="矩形 29"/>
          <p:cNvSpPr>
            <a:spLocks noChangeArrowheads="1"/>
          </p:cNvSpPr>
          <p:nvPr userDrawn="1"/>
        </p:nvSpPr>
        <p:spPr bwMode="auto">
          <a:xfrm>
            <a:off x="0" y="0"/>
            <a:ext cx="9144000" cy="642938"/>
          </a:xfrm>
          <a:prstGeom prst="rect">
            <a:avLst/>
          </a:prstGeom>
          <a:solidFill>
            <a:srgbClr val="6666FF">
              <a:alpha val="92940"/>
            </a:srgbClr>
          </a:solidFill>
          <a:ln w="9525" algn="ctr">
            <a:solidFill>
              <a:schemeClr val="tx1"/>
            </a:solidFill>
            <a:miter lim="800000"/>
            <a:headEnd/>
            <a:tailEnd/>
          </a:ln>
        </p:spPr>
        <p:txBody>
          <a:bodyPr/>
          <a:lstStyle/>
          <a:p>
            <a:endParaRPr lang="zh-CN" altLang="en-US"/>
          </a:p>
        </p:txBody>
      </p:sp>
      <p:pic>
        <p:nvPicPr>
          <p:cNvPr id="12" name="Picture 24" descr="http://a1.att.hudong.com/80/02/0130000043601312471002754650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85875"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15" name="WordArt 18"/>
          <p:cNvSpPr>
            <a:spLocks noChangeArrowheads="1" noChangeShapeType="1" noTextEdit="1"/>
          </p:cNvSpPr>
          <p:nvPr userDrawn="1"/>
        </p:nvSpPr>
        <p:spPr bwMode="auto">
          <a:xfrm>
            <a:off x="1692275" y="188913"/>
            <a:ext cx="3090863" cy="360362"/>
          </a:xfrm>
          <a:prstGeom prst="rect">
            <a:avLst/>
          </a:prstGeom>
        </p:spPr>
        <p:txBody>
          <a:bodyPr wrap="none" fromWordArt="1">
            <a:prstTxWarp prst="textPlain">
              <a:avLst>
                <a:gd name="adj" fmla="val 50000"/>
              </a:avLst>
            </a:prstTxWarp>
          </a:bodyPr>
          <a:lstStyle/>
          <a:p>
            <a:pPr algn="ctr"/>
            <a:r>
              <a:rPr lang="zh-CN" altLang="en-US" sz="3600" i="1" kern="10" dirty="0">
                <a:ln w="9525">
                  <a:solidFill>
                    <a:srgbClr val="FFFFFF"/>
                  </a:solidFill>
                  <a:miter lim="800000"/>
                  <a:headEnd/>
                  <a:tailEnd/>
                </a:ln>
                <a:solidFill>
                  <a:srgbClr val="FFFFFF"/>
                </a:solidFill>
                <a:effectLst>
                  <a:outerShdw dist="35921" dir="2700000" algn="ctr" rotWithShape="0">
                    <a:srgbClr val="808080">
                      <a:alpha val="79999"/>
                    </a:srgbClr>
                  </a:outerShdw>
                </a:effectLst>
                <a:latin typeface="宋体"/>
                <a:ea typeface="宋体"/>
              </a:rPr>
              <a:t>第三章 多维随机变量</a:t>
            </a:r>
          </a:p>
        </p:txBody>
      </p:sp>
      <p:sp>
        <p:nvSpPr>
          <p:cNvPr id="16" name="Text Box 20" descr="水滴"/>
          <p:cNvSpPr txBox="1">
            <a:spLocks noChangeArrowheads="1"/>
          </p:cNvSpPr>
          <p:nvPr userDrawn="1"/>
        </p:nvSpPr>
        <p:spPr bwMode="auto">
          <a:xfrm>
            <a:off x="4713882" y="188640"/>
            <a:ext cx="2738438" cy="396875"/>
          </a:xfrm>
          <a:prstGeom prst="rect">
            <a:avLst/>
          </a:prstGeom>
          <a:noFill/>
          <a:ln w="9525">
            <a:noFill/>
            <a:miter lim="800000"/>
            <a:headEnd/>
            <a:tailEnd/>
          </a:ln>
          <a:effectLst/>
        </p:spPr>
        <p:txBody>
          <a:bodyPr>
            <a:spAutoFit/>
          </a:bodyPr>
          <a:lstStyle/>
          <a:p>
            <a:pPr>
              <a:defRPr/>
            </a:pPr>
            <a:r>
              <a:rPr kumimoji="0" lang="en-US" altLang="zh-CN" sz="2000" dirty="0">
                <a:solidFill>
                  <a:schemeClr val="bg1"/>
                </a:solidFill>
                <a:latin typeface="Arial" charset="0"/>
                <a:ea typeface="宋体" pitchFamily="2" charset="-122"/>
              </a:rPr>
              <a:t>—</a:t>
            </a:r>
            <a:r>
              <a:rPr kumimoji="0" lang="zh-CN" altLang="en-US" sz="2000" i="1" dirty="0">
                <a:solidFill>
                  <a:schemeClr val="bg1"/>
                </a:solidFill>
                <a:latin typeface="Arial" charset="0"/>
                <a:ea typeface="宋体" pitchFamily="2" charset="-122"/>
              </a:rPr>
              <a:t>随机变量的独立性</a:t>
            </a:r>
          </a:p>
        </p:txBody>
      </p:sp>
    </p:spTree>
    <p:extLst>
      <p:ext uri="{BB962C8B-B14F-4D97-AF65-F5344CB8AC3E}">
        <p14:creationId xmlns:p14="http://schemas.microsoft.com/office/powerpoint/2010/main" val="827911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0961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77805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210482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rgbClr val="F2F2F2">
            <a:alpha val="23137"/>
          </a:srgbClr>
        </a:solidFill>
        <a:effectLst/>
      </p:bgPr>
    </p:bg>
    <p:spTree>
      <p:nvGrpSpPr>
        <p:cNvPr id="1" name=""/>
        <p:cNvGrpSpPr/>
        <p:nvPr/>
      </p:nvGrpSpPr>
      <p:grpSpPr>
        <a:xfrm>
          <a:off x="0" y="0"/>
          <a:ext cx="0" cy="0"/>
          <a:chOff x="0" y="0"/>
          <a:chExt cx="0" cy="0"/>
        </a:xfrm>
      </p:grpSpPr>
      <p:sp>
        <p:nvSpPr>
          <p:cNvPr id="2" name="AutoShape 13">
            <a:hlinkClick r:id="" action="ppaction://hlinkshowjump?jump=previousslide" highlightClick="1"/>
          </p:cNvPr>
          <p:cNvSpPr>
            <a:spLocks noChangeArrowheads="1"/>
          </p:cNvSpPr>
          <p:nvPr userDrawn="1"/>
        </p:nvSpPr>
        <p:spPr bwMode="auto">
          <a:xfrm flipH="1">
            <a:off x="6821488" y="6357938"/>
            <a:ext cx="531812" cy="404812"/>
          </a:xfrm>
          <a:prstGeom prst="actionButtonForwardNext">
            <a:avLst/>
          </a:prstGeom>
          <a:solidFill>
            <a:srgbClr val="6699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p>
        </p:txBody>
      </p:sp>
      <p:sp>
        <p:nvSpPr>
          <p:cNvPr id="3" name="AutoShape 14">
            <a:hlinkClick r:id="" action="ppaction://hlinkshowjump?jump=lastslide" highlightClick="1"/>
          </p:cNvPr>
          <p:cNvSpPr>
            <a:spLocks noChangeArrowheads="1"/>
          </p:cNvSpPr>
          <p:nvPr userDrawn="1"/>
        </p:nvSpPr>
        <p:spPr bwMode="auto">
          <a:xfrm flipH="1">
            <a:off x="7974013" y="6357938"/>
            <a:ext cx="531812" cy="404812"/>
          </a:xfrm>
          <a:prstGeom prst="actionButtonBeginning">
            <a:avLst/>
          </a:prstGeom>
          <a:solidFill>
            <a:srgbClr val="6699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p>
        </p:txBody>
      </p:sp>
      <p:sp>
        <p:nvSpPr>
          <p:cNvPr id="4" name="AutoShape 15">
            <a:hlinkClick r:id="" action="ppaction://hlinkshowjump?jump=firstslide" highlightClick="1"/>
          </p:cNvPr>
          <p:cNvSpPr>
            <a:spLocks noChangeArrowheads="1"/>
          </p:cNvSpPr>
          <p:nvPr userDrawn="1"/>
        </p:nvSpPr>
        <p:spPr bwMode="auto">
          <a:xfrm flipH="1">
            <a:off x="6227763" y="6357938"/>
            <a:ext cx="531812" cy="404812"/>
          </a:xfrm>
          <a:prstGeom prst="actionButtonEnd">
            <a:avLst/>
          </a:prstGeom>
          <a:solidFill>
            <a:srgbClr val="6699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p>
        </p:txBody>
      </p:sp>
      <p:sp>
        <p:nvSpPr>
          <p:cNvPr id="5" name="AutoShape 16">
            <a:hlinkClick r:id="" action="ppaction://hlinkshowjump?jump=endshow" highlightClick="1"/>
          </p:cNvPr>
          <p:cNvSpPr>
            <a:spLocks noChangeArrowheads="1"/>
          </p:cNvSpPr>
          <p:nvPr userDrawn="1"/>
        </p:nvSpPr>
        <p:spPr bwMode="auto">
          <a:xfrm flipH="1">
            <a:off x="8550275" y="6357938"/>
            <a:ext cx="531813" cy="404812"/>
          </a:xfrm>
          <a:prstGeom prst="actionButtonReturn">
            <a:avLst/>
          </a:prstGeom>
          <a:solidFill>
            <a:srgbClr val="6699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p>
        </p:txBody>
      </p:sp>
      <p:sp>
        <p:nvSpPr>
          <p:cNvPr id="6" name="AutoShape 17">
            <a:hlinkClick r:id="" action="ppaction://hlinkshowjump?jump=nextslide" highlightClick="1"/>
          </p:cNvPr>
          <p:cNvSpPr>
            <a:spLocks noChangeArrowheads="1"/>
          </p:cNvSpPr>
          <p:nvPr userDrawn="1"/>
        </p:nvSpPr>
        <p:spPr bwMode="auto">
          <a:xfrm flipH="1">
            <a:off x="7397750" y="6357938"/>
            <a:ext cx="531813" cy="404812"/>
          </a:xfrm>
          <a:prstGeom prst="actionButtonBackPrevious">
            <a:avLst/>
          </a:prstGeom>
          <a:solidFill>
            <a:srgbClr val="6699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p>
        </p:txBody>
      </p:sp>
      <p:sp>
        <p:nvSpPr>
          <p:cNvPr id="7" name="AutoShape 25"/>
          <p:cNvSpPr>
            <a:spLocks noChangeArrowheads="1"/>
          </p:cNvSpPr>
          <p:nvPr userDrawn="1"/>
        </p:nvSpPr>
        <p:spPr bwMode="auto">
          <a:xfrm>
            <a:off x="0" y="620713"/>
            <a:ext cx="9144000" cy="6308725"/>
          </a:xfrm>
          <a:prstGeom prst="flowChartDocument">
            <a:avLst/>
          </a:prstGeom>
          <a:solidFill>
            <a:schemeClr val="accent6">
              <a:lumMod val="20000"/>
              <a:lumOff val="80000"/>
              <a:alpha val="20000"/>
            </a:schemeClr>
          </a:solidFill>
          <a:ln w="9525">
            <a:noFill/>
            <a:miter lim="800000"/>
            <a:headEnd/>
            <a:tailEnd/>
          </a:ln>
          <a:effectLst/>
        </p:spPr>
        <p:txBody>
          <a:bodyPr wrap="none" anchor="ctr"/>
          <a:lstStyle/>
          <a:p>
            <a:pPr algn="ctr">
              <a:defRPr/>
            </a:pPr>
            <a:endParaRPr lang="zh-CN" altLang="zh-CN">
              <a:ea typeface="宋体" pitchFamily="2" charset="-122"/>
            </a:endParaRPr>
          </a:p>
        </p:txBody>
      </p:sp>
      <p:sp>
        <p:nvSpPr>
          <p:cNvPr id="9" name="矩形 29"/>
          <p:cNvSpPr>
            <a:spLocks noChangeArrowheads="1"/>
          </p:cNvSpPr>
          <p:nvPr userDrawn="1"/>
        </p:nvSpPr>
        <p:spPr bwMode="auto">
          <a:xfrm>
            <a:off x="0" y="0"/>
            <a:ext cx="9144000" cy="642938"/>
          </a:xfrm>
          <a:prstGeom prst="rect">
            <a:avLst/>
          </a:prstGeom>
          <a:solidFill>
            <a:srgbClr val="6666FF">
              <a:alpha val="92940"/>
            </a:srgbClr>
          </a:solidFill>
          <a:ln w="9525" algn="ctr">
            <a:solidFill>
              <a:schemeClr val="tx1"/>
            </a:solidFill>
            <a:miter lim="800000"/>
            <a:headEnd/>
            <a:tailEnd/>
          </a:ln>
        </p:spPr>
        <p:txBody>
          <a:bodyPr/>
          <a:lstStyle/>
          <a:p>
            <a:endParaRPr lang="zh-CN" altLang="en-US"/>
          </a:p>
        </p:txBody>
      </p:sp>
      <p:pic>
        <p:nvPicPr>
          <p:cNvPr id="10" name="Picture 24" descr="http://a1.att.hudong.com/80/02/0130000043601312471002754650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85875"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27"/>
          <p:cNvSpPr txBox="1">
            <a:spLocks noChangeArrowheads="1"/>
          </p:cNvSpPr>
          <p:nvPr userDrawn="1"/>
        </p:nvSpPr>
        <p:spPr bwMode="auto">
          <a:xfrm>
            <a:off x="215900" y="6443663"/>
            <a:ext cx="2339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defRPr/>
            </a:pPr>
            <a:fld id="{12B54146-4619-47EC-91FA-7CD34D0E5EA1}" type="slidenum">
              <a:rPr lang="en-US" altLang="zh-CN" sz="1800">
                <a:latin typeface="Times New Roman" pitchFamily="18" charset="0"/>
              </a:rPr>
              <a:pPr eaLnBrk="1" hangingPunct="1">
                <a:spcBef>
                  <a:spcPct val="50000"/>
                </a:spcBef>
                <a:defRPr/>
              </a:pPr>
              <a:t>‹#›</a:t>
            </a:fld>
            <a:r>
              <a:rPr lang="zh-CN" altLang="en-US" sz="1800" dirty="0">
                <a:latin typeface="Times New Roman" pitchFamily="18" charset="0"/>
              </a:rPr>
              <a:t>页 教师：彭江艳</a:t>
            </a:r>
          </a:p>
        </p:txBody>
      </p:sp>
      <p:sp>
        <p:nvSpPr>
          <p:cNvPr id="14" name="WordArt 18"/>
          <p:cNvSpPr>
            <a:spLocks noChangeArrowheads="1" noChangeShapeType="1" noTextEdit="1"/>
          </p:cNvSpPr>
          <p:nvPr userDrawn="1"/>
        </p:nvSpPr>
        <p:spPr bwMode="auto">
          <a:xfrm>
            <a:off x="2052315" y="188913"/>
            <a:ext cx="3090863" cy="360362"/>
          </a:xfrm>
          <a:prstGeom prst="rect">
            <a:avLst/>
          </a:prstGeom>
        </p:spPr>
        <p:txBody>
          <a:bodyPr wrap="none" fromWordArt="1">
            <a:prstTxWarp prst="textPlain">
              <a:avLst>
                <a:gd name="adj" fmla="val 50000"/>
              </a:avLst>
            </a:prstTxWarp>
          </a:bodyPr>
          <a:lstStyle/>
          <a:p>
            <a:pPr algn="ctr"/>
            <a:r>
              <a:rPr lang="zh-CN" altLang="en-US" sz="3600" i="1" kern="10" dirty="0">
                <a:ln w="9525">
                  <a:solidFill>
                    <a:srgbClr val="FFFFFF"/>
                  </a:solidFill>
                  <a:miter lim="800000"/>
                  <a:headEnd/>
                  <a:tailEnd/>
                </a:ln>
                <a:solidFill>
                  <a:srgbClr val="FFFFFF"/>
                </a:solidFill>
                <a:effectLst>
                  <a:outerShdw dist="35921" dir="2700000" algn="ctr" rotWithShape="0">
                    <a:srgbClr val="808080">
                      <a:alpha val="79999"/>
                    </a:srgbClr>
                  </a:outerShdw>
                </a:effectLst>
                <a:latin typeface="宋体"/>
                <a:ea typeface="宋体"/>
              </a:rPr>
              <a:t>第三章 多维随机变量</a:t>
            </a:r>
          </a:p>
        </p:txBody>
      </p:sp>
      <p:sp>
        <p:nvSpPr>
          <p:cNvPr id="15" name="Text Box 20" descr="水滴"/>
          <p:cNvSpPr txBox="1">
            <a:spLocks noChangeArrowheads="1"/>
          </p:cNvSpPr>
          <p:nvPr userDrawn="1"/>
        </p:nvSpPr>
        <p:spPr bwMode="auto">
          <a:xfrm>
            <a:off x="5073922" y="188640"/>
            <a:ext cx="2738438" cy="396875"/>
          </a:xfrm>
          <a:prstGeom prst="rect">
            <a:avLst/>
          </a:prstGeom>
          <a:noFill/>
          <a:ln w="9525">
            <a:noFill/>
            <a:miter lim="800000"/>
            <a:headEnd/>
            <a:tailEnd/>
          </a:ln>
          <a:effectLst/>
        </p:spPr>
        <p:txBody>
          <a:bodyPr>
            <a:spAutoFit/>
          </a:bodyPr>
          <a:lstStyle/>
          <a:p>
            <a:pPr>
              <a:defRPr/>
            </a:pPr>
            <a:r>
              <a:rPr kumimoji="0" lang="en-US" altLang="zh-CN" sz="2000" dirty="0">
                <a:solidFill>
                  <a:schemeClr val="bg1"/>
                </a:solidFill>
                <a:latin typeface="Arial" charset="0"/>
                <a:ea typeface="宋体" pitchFamily="2" charset="-122"/>
              </a:rPr>
              <a:t>—</a:t>
            </a:r>
            <a:r>
              <a:rPr kumimoji="0" lang="zh-CN" altLang="en-US" sz="2000" i="1" dirty="0">
                <a:solidFill>
                  <a:schemeClr val="bg1"/>
                </a:solidFill>
                <a:latin typeface="Arial" charset="0"/>
                <a:ea typeface="宋体" pitchFamily="2" charset="-122"/>
              </a:rPr>
              <a:t>随机变量的独立性</a:t>
            </a:r>
          </a:p>
        </p:txBody>
      </p:sp>
    </p:spTree>
    <p:extLst>
      <p:ext uri="{BB962C8B-B14F-4D97-AF65-F5344CB8AC3E}">
        <p14:creationId xmlns:p14="http://schemas.microsoft.com/office/powerpoint/2010/main" val="1592128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787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584896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1026" name="AutoShape 13">
            <a:hlinkClick r:id="" action="ppaction://hlinkshowjump?jump=previousslide" highlightClick="1"/>
          </p:cNvPr>
          <p:cNvSpPr>
            <a:spLocks noChangeArrowheads="1"/>
          </p:cNvSpPr>
          <p:nvPr userDrawn="1"/>
        </p:nvSpPr>
        <p:spPr bwMode="auto">
          <a:xfrm flipH="1">
            <a:off x="6821488" y="6357938"/>
            <a:ext cx="531812" cy="404812"/>
          </a:xfrm>
          <a:prstGeom prst="actionButtonForwardNext">
            <a:avLst/>
          </a:prstGeom>
          <a:solidFill>
            <a:srgbClr val="6699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p>
        </p:txBody>
      </p:sp>
      <p:sp>
        <p:nvSpPr>
          <p:cNvPr id="1027" name="AutoShape 14">
            <a:hlinkClick r:id="" action="ppaction://hlinkshowjump?jump=lastslide" highlightClick="1"/>
          </p:cNvPr>
          <p:cNvSpPr>
            <a:spLocks noChangeArrowheads="1"/>
          </p:cNvSpPr>
          <p:nvPr userDrawn="1"/>
        </p:nvSpPr>
        <p:spPr bwMode="auto">
          <a:xfrm flipH="1">
            <a:off x="7974013" y="6357938"/>
            <a:ext cx="531812" cy="404812"/>
          </a:xfrm>
          <a:prstGeom prst="actionButtonBeginning">
            <a:avLst/>
          </a:prstGeom>
          <a:solidFill>
            <a:srgbClr val="6699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p>
        </p:txBody>
      </p:sp>
      <p:sp>
        <p:nvSpPr>
          <p:cNvPr id="1028" name="AutoShape 15">
            <a:hlinkClick r:id="" action="ppaction://hlinkshowjump?jump=firstslide" highlightClick="1"/>
          </p:cNvPr>
          <p:cNvSpPr>
            <a:spLocks noChangeArrowheads="1"/>
          </p:cNvSpPr>
          <p:nvPr userDrawn="1"/>
        </p:nvSpPr>
        <p:spPr bwMode="auto">
          <a:xfrm flipH="1">
            <a:off x="6227763" y="6357938"/>
            <a:ext cx="531812" cy="404812"/>
          </a:xfrm>
          <a:prstGeom prst="actionButtonEnd">
            <a:avLst/>
          </a:prstGeom>
          <a:solidFill>
            <a:srgbClr val="6699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p>
        </p:txBody>
      </p:sp>
      <p:sp>
        <p:nvSpPr>
          <p:cNvPr id="1029" name="AutoShape 16">
            <a:hlinkClick r:id="" action="ppaction://hlinkshowjump?jump=endshow" highlightClick="1"/>
          </p:cNvPr>
          <p:cNvSpPr>
            <a:spLocks noChangeArrowheads="1"/>
          </p:cNvSpPr>
          <p:nvPr userDrawn="1"/>
        </p:nvSpPr>
        <p:spPr bwMode="auto">
          <a:xfrm flipH="1">
            <a:off x="8550275" y="6357938"/>
            <a:ext cx="531813" cy="404812"/>
          </a:xfrm>
          <a:prstGeom prst="actionButtonReturn">
            <a:avLst/>
          </a:prstGeom>
          <a:solidFill>
            <a:srgbClr val="6699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p>
        </p:txBody>
      </p:sp>
      <p:sp>
        <p:nvSpPr>
          <p:cNvPr id="1030" name="AutoShape 17">
            <a:hlinkClick r:id="" action="ppaction://hlinkshowjump?jump=nextslide" highlightClick="1"/>
          </p:cNvPr>
          <p:cNvSpPr>
            <a:spLocks noChangeArrowheads="1"/>
          </p:cNvSpPr>
          <p:nvPr userDrawn="1"/>
        </p:nvSpPr>
        <p:spPr bwMode="auto">
          <a:xfrm flipH="1">
            <a:off x="7397750" y="6357938"/>
            <a:ext cx="531813" cy="404812"/>
          </a:xfrm>
          <a:prstGeom prst="actionButtonBackPrevious">
            <a:avLst/>
          </a:prstGeom>
          <a:solidFill>
            <a:srgbClr val="6699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p>
        </p:txBody>
      </p:sp>
      <p:sp>
        <p:nvSpPr>
          <p:cNvPr id="17" name="AutoShape 25"/>
          <p:cNvSpPr>
            <a:spLocks noChangeArrowheads="1"/>
          </p:cNvSpPr>
          <p:nvPr userDrawn="1"/>
        </p:nvSpPr>
        <p:spPr bwMode="auto">
          <a:xfrm>
            <a:off x="-27271" y="615950"/>
            <a:ext cx="9144000" cy="6308725"/>
          </a:xfrm>
          <a:prstGeom prst="flowChartDocument">
            <a:avLst/>
          </a:prstGeom>
          <a:solidFill>
            <a:schemeClr val="accent6">
              <a:lumMod val="20000"/>
              <a:lumOff val="80000"/>
              <a:alpha val="20000"/>
            </a:schemeClr>
          </a:solidFill>
          <a:ln w="9525">
            <a:noFill/>
            <a:miter lim="800000"/>
            <a:headEnd/>
            <a:tailEnd/>
          </a:ln>
          <a:effectLst/>
        </p:spPr>
        <p:txBody>
          <a:bodyPr wrap="none" anchor="ctr"/>
          <a:lstStyle/>
          <a:p>
            <a:pPr algn="ctr">
              <a:defRPr/>
            </a:pPr>
            <a:endParaRPr lang="zh-CN" altLang="zh-CN">
              <a:ea typeface="宋体" pitchFamily="2" charset="-122"/>
            </a:endParaRPr>
          </a:p>
        </p:txBody>
      </p:sp>
      <p:sp>
        <p:nvSpPr>
          <p:cNvPr id="1032" name="Text Box 27"/>
          <p:cNvSpPr txBox="1">
            <a:spLocks noChangeArrowheads="1"/>
          </p:cNvSpPr>
          <p:nvPr userDrawn="1"/>
        </p:nvSpPr>
        <p:spPr bwMode="auto">
          <a:xfrm>
            <a:off x="215900" y="6443663"/>
            <a:ext cx="2339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defRPr/>
            </a:pPr>
            <a:fld id="{835F640E-2EA2-49D3-8AC9-10B82C392478}" type="slidenum">
              <a:rPr lang="en-US" altLang="zh-CN" sz="1800">
                <a:latin typeface="Times New Roman" pitchFamily="18" charset="0"/>
              </a:rPr>
              <a:pPr eaLnBrk="1" hangingPunct="1">
                <a:spcBef>
                  <a:spcPct val="50000"/>
                </a:spcBef>
                <a:defRPr/>
              </a:pPr>
              <a:t>‹#›</a:t>
            </a:fld>
            <a:r>
              <a:rPr lang="zh-CN" altLang="en-US" sz="1800" dirty="0">
                <a:latin typeface="Times New Roman" pitchFamily="18" charset="0"/>
              </a:rPr>
              <a:t>页 教师：彭江艳</a:t>
            </a:r>
          </a:p>
        </p:txBody>
      </p:sp>
      <p:sp>
        <p:nvSpPr>
          <p:cNvPr id="1034" name="矩形 19"/>
          <p:cNvSpPr>
            <a:spLocks noChangeArrowheads="1"/>
          </p:cNvSpPr>
          <p:nvPr userDrawn="1"/>
        </p:nvSpPr>
        <p:spPr bwMode="auto">
          <a:xfrm>
            <a:off x="0" y="-26988"/>
            <a:ext cx="9144000" cy="642938"/>
          </a:xfrm>
          <a:prstGeom prst="rect">
            <a:avLst/>
          </a:prstGeom>
          <a:solidFill>
            <a:srgbClr val="6666FF">
              <a:alpha val="92940"/>
            </a:srgbClr>
          </a:solidFill>
          <a:ln w="9525" algn="ctr">
            <a:solidFill>
              <a:schemeClr val="tx1"/>
            </a:solidFill>
            <a:miter lim="800000"/>
            <a:headEnd/>
            <a:tailEnd/>
          </a:ln>
        </p:spPr>
        <p:txBody>
          <a:bodyPr/>
          <a:lstStyle/>
          <a:p>
            <a:endParaRPr lang="zh-CN" altLang="en-US"/>
          </a:p>
        </p:txBody>
      </p:sp>
      <p:pic>
        <p:nvPicPr>
          <p:cNvPr id="1035" name="Picture 24" descr="http://a1.att.hudong.com/80/02/01300000436013124710027546502.jpg"/>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0"/>
            <a:ext cx="1285875"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WordArt 18"/>
          <p:cNvSpPr>
            <a:spLocks noChangeArrowheads="1" noChangeShapeType="1" noTextEdit="1"/>
          </p:cNvSpPr>
          <p:nvPr userDrawn="1"/>
        </p:nvSpPr>
        <p:spPr bwMode="auto">
          <a:xfrm>
            <a:off x="1692275" y="188913"/>
            <a:ext cx="3090863" cy="360362"/>
          </a:xfrm>
          <a:prstGeom prst="rect">
            <a:avLst/>
          </a:prstGeom>
        </p:spPr>
        <p:txBody>
          <a:bodyPr wrap="none" fromWordArt="1">
            <a:prstTxWarp prst="textPlain">
              <a:avLst>
                <a:gd name="adj" fmla="val 50000"/>
              </a:avLst>
            </a:prstTxWarp>
          </a:bodyPr>
          <a:lstStyle/>
          <a:p>
            <a:pPr algn="ctr"/>
            <a:r>
              <a:rPr lang="zh-CN" altLang="en-US" sz="3600" i="1" kern="10" dirty="0">
                <a:ln w="9525">
                  <a:solidFill>
                    <a:srgbClr val="FFFFFF"/>
                  </a:solidFill>
                  <a:miter lim="800000"/>
                  <a:headEnd/>
                  <a:tailEnd/>
                </a:ln>
                <a:solidFill>
                  <a:srgbClr val="FFFFFF"/>
                </a:solidFill>
                <a:effectLst>
                  <a:outerShdw dist="35921" dir="2700000" algn="ctr" rotWithShape="0">
                    <a:srgbClr val="808080">
                      <a:alpha val="79999"/>
                    </a:srgbClr>
                  </a:outerShdw>
                </a:effectLst>
                <a:latin typeface="宋体"/>
                <a:ea typeface="宋体"/>
              </a:rPr>
              <a:t>第三章 多维随机变量</a:t>
            </a:r>
          </a:p>
        </p:txBody>
      </p:sp>
      <p:sp>
        <p:nvSpPr>
          <p:cNvPr id="13" name="Text Box 20" descr="水滴"/>
          <p:cNvSpPr txBox="1">
            <a:spLocks noChangeArrowheads="1"/>
          </p:cNvSpPr>
          <p:nvPr userDrawn="1"/>
        </p:nvSpPr>
        <p:spPr bwMode="auto">
          <a:xfrm>
            <a:off x="4713882" y="188640"/>
            <a:ext cx="2738438" cy="396875"/>
          </a:xfrm>
          <a:prstGeom prst="rect">
            <a:avLst/>
          </a:prstGeom>
          <a:noFill/>
          <a:ln w="9525">
            <a:noFill/>
            <a:miter lim="800000"/>
            <a:headEnd/>
            <a:tailEnd/>
          </a:ln>
          <a:effectLst/>
        </p:spPr>
        <p:txBody>
          <a:bodyPr>
            <a:spAutoFit/>
          </a:bodyPr>
          <a:lstStyle/>
          <a:p>
            <a:pPr>
              <a:defRPr/>
            </a:pPr>
            <a:r>
              <a:rPr kumimoji="0" lang="en-US" altLang="zh-CN" sz="2000" dirty="0">
                <a:solidFill>
                  <a:schemeClr val="bg1"/>
                </a:solidFill>
                <a:latin typeface="Arial" charset="0"/>
                <a:ea typeface="宋体" pitchFamily="2" charset="-122"/>
              </a:rPr>
              <a:t>—</a:t>
            </a:r>
            <a:r>
              <a:rPr kumimoji="0" lang="zh-CN" altLang="en-US" sz="2000" i="1" dirty="0">
                <a:solidFill>
                  <a:schemeClr val="bg1"/>
                </a:solidFill>
                <a:latin typeface="Arial" charset="0"/>
                <a:ea typeface="宋体" pitchFamily="2" charset="-122"/>
              </a:rPr>
              <a:t>随机变量的独立性</a:t>
            </a:r>
          </a:p>
        </p:txBody>
      </p:sp>
    </p:spTree>
    <p:extLst>
      <p:ext uri="{BB962C8B-B14F-4D97-AF65-F5344CB8AC3E}">
        <p14:creationId xmlns:p14="http://schemas.microsoft.com/office/powerpoint/2010/main" val="381361399"/>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55.png"/><Relationship Id="rId17" Type="http://schemas.microsoft.com/office/2007/relationships/hdphoto" Target="../media/hdphoto8.wdp"/><Relationship Id="rId2" Type="http://schemas.openxmlformats.org/officeDocument/2006/relationships/image" Target="../media/image50.png"/><Relationship Id="rId16"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2.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54.png"/><Relationship Id="rId4" Type="http://schemas.openxmlformats.org/officeDocument/2006/relationships/image" Target="../media/image51.png"/><Relationship Id="rId9" Type="http://schemas.microsoft.com/office/2007/relationships/hdphoto" Target="../media/hdphoto4.wdp"/><Relationship Id="rId1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image" Target="../media/image58.wmf"/><Relationship Id="rId7" Type="http://schemas.openxmlformats.org/officeDocument/2006/relationships/image" Target="../media/image60.wmf"/><Relationship Id="rId2" Type="http://schemas.openxmlformats.org/officeDocument/2006/relationships/oleObject" Target="../embeddings/oleObject40.bin"/><Relationship Id="rId1" Type="http://schemas.openxmlformats.org/officeDocument/2006/relationships/slideLayout" Target="../slideLayouts/slideLayout7.xml"/><Relationship Id="rId6" Type="http://schemas.openxmlformats.org/officeDocument/2006/relationships/oleObject" Target="../embeddings/oleObject42.bin"/><Relationship Id="rId5" Type="http://schemas.openxmlformats.org/officeDocument/2006/relationships/image" Target="../media/image59.wmf"/><Relationship Id="rId4" Type="http://schemas.openxmlformats.org/officeDocument/2006/relationships/oleObject" Target="../embeddings/oleObject41.bin"/><Relationship Id="rId9" Type="http://schemas.openxmlformats.org/officeDocument/2006/relationships/image" Target="../media/image61.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62.png"/><Relationship Id="rId1" Type="http://schemas.openxmlformats.org/officeDocument/2006/relationships/slideLayout" Target="../slideLayouts/slideLayout7.xml"/><Relationship Id="rId5" Type="http://schemas.microsoft.com/office/2007/relationships/hdphoto" Target="../media/hdphoto10.wdp"/><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4.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image" Target="../media/image72.wmf"/><Relationship Id="rId3" Type="http://schemas.openxmlformats.org/officeDocument/2006/relationships/image" Target="../media/image67.wmf"/><Relationship Id="rId7" Type="http://schemas.openxmlformats.org/officeDocument/2006/relationships/image" Target="../media/image69.wmf"/><Relationship Id="rId12" Type="http://schemas.openxmlformats.org/officeDocument/2006/relationships/oleObject" Target="../embeddings/oleObject49.bin"/><Relationship Id="rId2" Type="http://schemas.openxmlformats.org/officeDocument/2006/relationships/oleObject" Target="../embeddings/oleObject44.bin"/><Relationship Id="rId1" Type="http://schemas.openxmlformats.org/officeDocument/2006/relationships/slideLayout" Target="../slideLayouts/slideLayout12.xml"/><Relationship Id="rId6" Type="http://schemas.openxmlformats.org/officeDocument/2006/relationships/oleObject" Target="../embeddings/oleObject46.bin"/><Relationship Id="rId11" Type="http://schemas.openxmlformats.org/officeDocument/2006/relationships/image" Target="../media/image71.wmf"/><Relationship Id="rId5" Type="http://schemas.openxmlformats.org/officeDocument/2006/relationships/image" Target="../media/image68.wmf"/><Relationship Id="rId10" Type="http://schemas.openxmlformats.org/officeDocument/2006/relationships/oleObject" Target="../embeddings/oleObject48.bin"/><Relationship Id="rId4" Type="http://schemas.openxmlformats.org/officeDocument/2006/relationships/oleObject" Target="../embeddings/oleObject45.bin"/><Relationship Id="rId9" Type="http://schemas.openxmlformats.org/officeDocument/2006/relationships/image" Target="../media/image70.wmf"/></Relationships>
</file>

<file path=ppt/slides/_rels/slide2.xml.rels><?xml version="1.0" encoding="UTF-8" standalone="yes"?>
<Relationships xmlns="http://schemas.openxmlformats.org/package/2006/relationships"><Relationship Id="rId2" Type="http://schemas.openxmlformats.org/officeDocument/2006/relationships/hyperlink" Target="c3_1.ppt#-1,1,16"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69.wmf"/><Relationship Id="rId3" Type="http://schemas.openxmlformats.org/officeDocument/2006/relationships/image" Target="../media/image73.wmf"/><Relationship Id="rId7" Type="http://schemas.openxmlformats.org/officeDocument/2006/relationships/image" Target="../media/image75.wmf"/><Relationship Id="rId12" Type="http://schemas.openxmlformats.org/officeDocument/2006/relationships/oleObject" Target="../embeddings/oleObject55.bin"/><Relationship Id="rId17" Type="http://schemas.openxmlformats.org/officeDocument/2006/relationships/image" Target="../media/image78.wmf"/><Relationship Id="rId2" Type="http://schemas.openxmlformats.org/officeDocument/2006/relationships/oleObject" Target="../embeddings/oleObject50.bin"/><Relationship Id="rId16" Type="http://schemas.openxmlformats.org/officeDocument/2006/relationships/oleObject" Target="../embeddings/oleObject57.bin"/><Relationship Id="rId1" Type="http://schemas.openxmlformats.org/officeDocument/2006/relationships/slideLayout" Target="../slideLayouts/slideLayout14.xml"/><Relationship Id="rId6" Type="http://schemas.openxmlformats.org/officeDocument/2006/relationships/oleObject" Target="../embeddings/oleObject52.bin"/><Relationship Id="rId11" Type="http://schemas.openxmlformats.org/officeDocument/2006/relationships/image" Target="../media/image68.wmf"/><Relationship Id="rId5" Type="http://schemas.openxmlformats.org/officeDocument/2006/relationships/image" Target="../media/image74.wmf"/><Relationship Id="rId15" Type="http://schemas.openxmlformats.org/officeDocument/2006/relationships/image" Target="../media/image77.wmf"/><Relationship Id="rId10" Type="http://schemas.openxmlformats.org/officeDocument/2006/relationships/oleObject" Target="../embeddings/oleObject54.bin"/><Relationship Id="rId4" Type="http://schemas.openxmlformats.org/officeDocument/2006/relationships/oleObject" Target="../embeddings/oleObject51.bin"/><Relationship Id="rId9" Type="http://schemas.openxmlformats.org/officeDocument/2006/relationships/image" Target="../media/image76.wmf"/><Relationship Id="rId14" Type="http://schemas.openxmlformats.org/officeDocument/2006/relationships/oleObject" Target="../embeddings/oleObject56.bin"/></Relationships>
</file>

<file path=ppt/slides/_rels/slide21.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oleObject" Target="../embeddings/oleObject58.bin"/><Relationship Id="rId1" Type="http://schemas.openxmlformats.org/officeDocument/2006/relationships/slideLayout" Target="../slideLayouts/slideLayout12.xml"/><Relationship Id="rId5" Type="http://schemas.openxmlformats.org/officeDocument/2006/relationships/image" Target="../media/image72.wmf"/><Relationship Id="rId4" Type="http://schemas.openxmlformats.org/officeDocument/2006/relationships/oleObject" Target="../embeddings/oleObject59.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63.bin"/><Relationship Id="rId3" Type="http://schemas.openxmlformats.org/officeDocument/2006/relationships/image" Target="../media/image80.wmf"/><Relationship Id="rId7" Type="http://schemas.openxmlformats.org/officeDocument/2006/relationships/image" Target="../media/image82.wmf"/><Relationship Id="rId2" Type="http://schemas.openxmlformats.org/officeDocument/2006/relationships/oleObject" Target="../embeddings/oleObject60.bin"/><Relationship Id="rId1" Type="http://schemas.openxmlformats.org/officeDocument/2006/relationships/slideLayout" Target="../slideLayouts/slideLayout14.xml"/><Relationship Id="rId6" Type="http://schemas.openxmlformats.org/officeDocument/2006/relationships/oleObject" Target="../embeddings/oleObject62.bin"/><Relationship Id="rId5" Type="http://schemas.openxmlformats.org/officeDocument/2006/relationships/image" Target="../media/image81.wmf"/><Relationship Id="rId4" Type="http://schemas.openxmlformats.org/officeDocument/2006/relationships/oleObject" Target="../embeddings/oleObject61.bin"/><Relationship Id="rId9" Type="http://schemas.openxmlformats.org/officeDocument/2006/relationships/image" Target="../media/image83.wmf"/></Relationships>
</file>

<file path=ppt/slides/_rels/slide23.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64.bin"/><Relationship Id="rId7" Type="http://schemas.openxmlformats.org/officeDocument/2006/relationships/oleObject" Target="../embeddings/oleObject66.bin"/><Relationship Id="rId2" Type="http://schemas.openxmlformats.org/officeDocument/2006/relationships/image" Target="../media/image84.png"/><Relationship Id="rId1" Type="http://schemas.openxmlformats.org/officeDocument/2006/relationships/slideLayout" Target="../slideLayouts/slideLayout12.xml"/><Relationship Id="rId6" Type="http://schemas.openxmlformats.org/officeDocument/2006/relationships/image" Target="../media/image86.wmf"/><Relationship Id="rId5" Type="http://schemas.openxmlformats.org/officeDocument/2006/relationships/oleObject" Target="../embeddings/oleObject65.bin"/><Relationship Id="rId10" Type="http://schemas.openxmlformats.org/officeDocument/2006/relationships/image" Target="../media/image89.png"/><Relationship Id="rId4" Type="http://schemas.openxmlformats.org/officeDocument/2006/relationships/image" Target="../media/image85.wmf"/><Relationship Id="rId9" Type="http://schemas.openxmlformats.org/officeDocument/2006/relationships/image" Target="../media/image88.png"/></Relationships>
</file>

<file path=ppt/slides/_rels/slide24.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oleObject" Target="../embeddings/oleObject67.bin"/><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image" Target="../media/image32.wmf"/><Relationship Id="rId7" Type="http://schemas.openxmlformats.org/officeDocument/2006/relationships/image" Target="../media/image34.wmf"/><Relationship Id="rId2" Type="http://schemas.openxmlformats.org/officeDocument/2006/relationships/oleObject" Target="../embeddings/oleObject28.bin"/><Relationship Id="rId1" Type="http://schemas.openxmlformats.org/officeDocument/2006/relationships/slideLayout" Target="../slideLayouts/slideLayout7.xml"/><Relationship Id="rId6" Type="http://schemas.openxmlformats.org/officeDocument/2006/relationships/oleObject" Target="../embeddings/oleObject30.bin"/><Relationship Id="rId11" Type="http://schemas.openxmlformats.org/officeDocument/2006/relationships/image" Target="../media/image36.wmf"/><Relationship Id="rId5" Type="http://schemas.openxmlformats.org/officeDocument/2006/relationships/image" Target="../media/image33.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35.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42.wmf"/><Relationship Id="rId3" Type="http://schemas.openxmlformats.org/officeDocument/2006/relationships/image" Target="../media/image37.wmf"/><Relationship Id="rId7" Type="http://schemas.openxmlformats.org/officeDocument/2006/relationships/image" Target="../media/image39.wmf"/><Relationship Id="rId12" Type="http://schemas.openxmlformats.org/officeDocument/2006/relationships/oleObject" Target="../embeddings/oleObject38.bin"/><Relationship Id="rId2" Type="http://schemas.openxmlformats.org/officeDocument/2006/relationships/oleObject" Target="../embeddings/oleObject33.bin"/><Relationship Id="rId16" Type="http://schemas.openxmlformats.org/officeDocument/2006/relationships/image" Target="../media/image43.wmf"/><Relationship Id="rId1" Type="http://schemas.openxmlformats.org/officeDocument/2006/relationships/slideLayout" Target="../slideLayouts/slideLayout7.xml"/><Relationship Id="rId6" Type="http://schemas.openxmlformats.org/officeDocument/2006/relationships/oleObject" Target="../embeddings/oleObject35.bin"/><Relationship Id="rId11" Type="http://schemas.openxmlformats.org/officeDocument/2006/relationships/image" Target="../media/image41.wmf"/><Relationship Id="rId5" Type="http://schemas.openxmlformats.org/officeDocument/2006/relationships/image" Target="../media/image38.wmf"/><Relationship Id="rId15" Type="http://schemas.openxmlformats.org/officeDocument/2006/relationships/oleObject" Target="../embeddings/oleObject39.bin"/><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40.wmf"/><Relationship Id="rId14" Type="http://schemas.openxmlformats.org/officeDocument/2006/relationships/image" Target="../media/image14.gif"/></Relationships>
</file>

<file path=ppt/slides/_rels/slide2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image" Target="../media/image58.wmf"/><Relationship Id="rId7" Type="http://schemas.openxmlformats.org/officeDocument/2006/relationships/image" Target="../media/image60.wmf"/><Relationship Id="rId2" Type="http://schemas.openxmlformats.org/officeDocument/2006/relationships/oleObject" Target="../embeddings/oleObject40.bin"/><Relationship Id="rId1" Type="http://schemas.openxmlformats.org/officeDocument/2006/relationships/slideLayout" Target="../slideLayouts/slideLayout7.xml"/><Relationship Id="rId6" Type="http://schemas.openxmlformats.org/officeDocument/2006/relationships/oleObject" Target="../embeddings/oleObject42.bin"/><Relationship Id="rId5" Type="http://schemas.openxmlformats.org/officeDocument/2006/relationships/image" Target="../media/image59.wmf"/><Relationship Id="rId4" Type="http://schemas.openxmlformats.org/officeDocument/2006/relationships/oleObject" Target="../embeddings/oleObject41.bin"/><Relationship Id="rId9" Type="http://schemas.openxmlformats.org/officeDocument/2006/relationships/image" Target="../media/image61.wmf"/></Relationships>
</file>

<file path=ppt/slides/_rels/slide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0.wmf"/><Relationship Id="rId18" Type="http://schemas.openxmlformats.org/officeDocument/2006/relationships/oleObject" Target="../embeddings/oleObject10.bin"/><Relationship Id="rId3" Type="http://schemas.openxmlformats.org/officeDocument/2006/relationships/image" Target="../media/image5.wmf"/><Relationship Id="rId7" Type="http://schemas.openxmlformats.org/officeDocument/2006/relationships/image" Target="../media/image7.wmf"/><Relationship Id="rId12" Type="http://schemas.openxmlformats.org/officeDocument/2006/relationships/oleObject" Target="../embeddings/oleObject7.bin"/><Relationship Id="rId17" Type="http://schemas.openxmlformats.org/officeDocument/2006/relationships/image" Target="../media/image12.wmf"/><Relationship Id="rId2" Type="http://schemas.openxmlformats.org/officeDocument/2006/relationships/oleObject" Target="../embeddings/oleObject2.bin"/><Relationship Id="rId16" Type="http://schemas.openxmlformats.org/officeDocument/2006/relationships/oleObject" Target="../embeddings/oleObject9.bin"/><Relationship Id="rId20" Type="http://schemas.openxmlformats.org/officeDocument/2006/relationships/image" Target="../media/image14.gif"/><Relationship Id="rId1" Type="http://schemas.openxmlformats.org/officeDocument/2006/relationships/slideLayout" Target="../slideLayouts/slideLayout1.xml"/><Relationship Id="rId6" Type="http://schemas.openxmlformats.org/officeDocument/2006/relationships/oleObject" Target="../embeddings/oleObject4.bin"/><Relationship Id="rId11" Type="http://schemas.openxmlformats.org/officeDocument/2006/relationships/image" Target="../media/image9.wmf"/><Relationship Id="rId5" Type="http://schemas.openxmlformats.org/officeDocument/2006/relationships/image" Target="../media/image6.wmf"/><Relationship Id="rId15" Type="http://schemas.openxmlformats.org/officeDocument/2006/relationships/image" Target="../media/image11.wmf"/><Relationship Id="rId10" Type="http://schemas.openxmlformats.org/officeDocument/2006/relationships/oleObject" Target="../embeddings/oleObject6.bin"/><Relationship Id="rId19" Type="http://schemas.openxmlformats.org/officeDocument/2006/relationships/image" Target="../media/image13.wmf"/><Relationship Id="rId4" Type="http://schemas.openxmlformats.org/officeDocument/2006/relationships/oleObject" Target="../embeddings/oleObject3.bin"/><Relationship Id="rId9" Type="http://schemas.openxmlformats.org/officeDocument/2006/relationships/image" Target="../media/image8.wmf"/><Relationship Id="rId14" Type="http://schemas.openxmlformats.org/officeDocument/2006/relationships/oleObject" Target="../embeddings/oleObject8.bin"/></Relationships>
</file>

<file path=ppt/slides/_rels/slide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11.bin"/><Relationship Id="rId1" Type="http://schemas.openxmlformats.org/officeDocument/2006/relationships/slideLayout" Target="../slideLayouts/slideLayout7.xml"/><Relationship Id="rId6" Type="http://schemas.openxmlformats.org/officeDocument/2006/relationships/image" Target="../media/image14.gif"/><Relationship Id="rId5" Type="http://schemas.openxmlformats.org/officeDocument/2006/relationships/image" Target="../media/image16.wmf"/><Relationship Id="rId4" Type="http://schemas.openxmlformats.org/officeDocument/2006/relationships/oleObject" Target="../embeddings/oleObject12.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22.wmf"/><Relationship Id="rId18" Type="http://schemas.openxmlformats.org/officeDocument/2006/relationships/image" Target="../media/image14.gif"/><Relationship Id="rId3" Type="http://schemas.openxmlformats.org/officeDocument/2006/relationships/image" Target="../media/image17.wmf"/><Relationship Id="rId7" Type="http://schemas.openxmlformats.org/officeDocument/2006/relationships/image" Target="../media/image19.wmf"/><Relationship Id="rId12" Type="http://schemas.openxmlformats.org/officeDocument/2006/relationships/oleObject" Target="../embeddings/oleObject18.bin"/><Relationship Id="rId17" Type="http://schemas.openxmlformats.org/officeDocument/2006/relationships/image" Target="../media/image24.wmf"/><Relationship Id="rId2" Type="http://schemas.openxmlformats.org/officeDocument/2006/relationships/oleObject" Target="../embeddings/oleObject13.bin"/><Relationship Id="rId16" Type="http://schemas.openxmlformats.org/officeDocument/2006/relationships/oleObject" Target="../embeddings/oleObject20.bin"/><Relationship Id="rId20" Type="http://schemas.openxmlformats.org/officeDocument/2006/relationships/image" Target="../media/image25.wmf"/><Relationship Id="rId1" Type="http://schemas.openxmlformats.org/officeDocument/2006/relationships/slideLayout" Target="../slideLayouts/slideLayout7.xml"/><Relationship Id="rId6" Type="http://schemas.openxmlformats.org/officeDocument/2006/relationships/oleObject" Target="../embeddings/oleObject15.bin"/><Relationship Id="rId11" Type="http://schemas.openxmlformats.org/officeDocument/2006/relationships/image" Target="../media/image21.wmf"/><Relationship Id="rId5" Type="http://schemas.openxmlformats.org/officeDocument/2006/relationships/image" Target="../media/image18.wmf"/><Relationship Id="rId15" Type="http://schemas.openxmlformats.org/officeDocument/2006/relationships/image" Target="../media/image23.wmf"/><Relationship Id="rId10" Type="http://schemas.openxmlformats.org/officeDocument/2006/relationships/oleObject" Target="../embeddings/oleObject17.bin"/><Relationship Id="rId19" Type="http://schemas.openxmlformats.org/officeDocument/2006/relationships/oleObject" Target="../embeddings/oleObject21.bin"/><Relationship Id="rId4" Type="http://schemas.openxmlformats.org/officeDocument/2006/relationships/oleObject" Target="../embeddings/oleObject14.bin"/><Relationship Id="rId9" Type="http://schemas.openxmlformats.org/officeDocument/2006/relationships/image" Target="../media/image20.wmf"/><Relationship Id="rId14" Type="http://schemas.openxmlformats.org/officeDocument/2006/relationships/oleObject" Target="../embeddings/oleObject19.bin"/></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31.wmf"/><Relationship Id="rId3" Type="http://schemas.openxmlformats.org/officeDocument/2006/relationships/image" Target="../media/image26.wmf"/><Relationship Id="rId7" Type="http://schemas.openxmlformats.org/officeDocument/2006/relationships/image" Target="../media/image28.wmf"/><Relationship Id="rId12" Type="http://schemas.openxmlformats.org/officeDocument/2006/relationships/oleObject" Target="../embeddings/oleObject27.bin"/><Relationship Id="rId2" Type="http://schemas.openxmlformats.org/officeDocument/2006/relationships/oleObject" Target="../embeddings/oleObject22.bin"/><Relationship Id="rId1" Type="http://schemas.openxmlformats.org/officeDocument/2006/relationships/slideLayout" Target="../slideLayouts/slideLayout7.xml"/><Relationship Id="rId6" Type="http://schemas.openxmlformats.org/officeDocument/2006/relationships/oleObject" Target="../embeddings/oleObject24.bin"/><Relationship Id="rId11" Type="http://schemas.openxmlformats.org/officeDocument/2006/relationships/image" Target="../media/image30.wmf"/><Relationship Id="rId5" Type="http://schemas.openxmlformats.org/officeDocument/2006/relationships/image" Target="../media/image27.w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29.wmf"/><Relationship Id="rId14" Type="http://schemas.openxmlformats.org/officeDocument/2006/relationships/image" Target="../media/image14.gi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image" Target="../media/image32.wmf"/><Relationship Id="rId7" Type="http://schemas.openxmlformats.org/officeDocument/2006/relationships/image" Target="../media/image34.wmf"/><Relationship Id="rId2" Type="http://schemas.openxmlformats.org/officeDocument/2006/relationships/oleObject" Target="../embeddings/oleObject28.bin"/><Relationship Id="rId1" Type="http://schemas.openxmlformats.org/officeDocument/2006/relationships/slideLayout" Target="../slideLayouts/slideLayout7.xml"/><Relationship Id="rId6" Type="http://schemas.openxmlformats.org/officeDocument/2006/relationships/oleObject" Target="../embeddings/oleObject30.bin"/><Relationship Id="rId11" Type="http://schemas.openxmlformats.org/officeDocument/2006/relationships/image" Target="../media/image36.wmf"/><Relationship Id="rId5" Type="http://schemas.openxmlformats.org/officeDocument/2006/relationships/image" Target="../media/image33.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35.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42.wmf"/><Relationship Id="rId3" Type="http://schemas.openxmlformats.org/officeDocument/2006/relationships/image" Target="../media/image37.wmf"/><Relationship Id="rId7" Type="http://schemas.openxmlformats.org/officeDocument/2006/relationships/image" Target="../media/image39.wmf"/><Relationship Id="rId12" Type="http://schemas.openxmlformats.org/officeDocument/2006/relationships/oleObject" Target="../embeddings/oleObject38.bin"/><Relationship Id="rId2" Type="http://schemas.openxmlformats.org/officeDocument/2006/relationships/oleObject" Target="../embeddings/oleObject33.bin"/><Relationship Id="rId16" Type="http://schemas.openxmlformats.org/officeDocument/2006/relationships/image" Target="../media/image43.wmf"/><Relationship Id="rId1" Type="http://schemas.openxmlformats.org/officeDocument/2006/relationships/slideLayout" Target="../slideLayouts/slideLayout7.xml"/><Relationship Id="rId6" Type="http://schemas.openxmlformats.org/officeDocument/2006/relationships/oleObject" Target="../embeddings/oleObject35.bin"/><Relationship Id="rId11" Type="http://schemas.openxmlformats.org/officeDocument/2006/relationships/image" Target="../media/image41.wmf"/><Relationship Id="rId5" Type="http://schemas.openxmlformats.org/officeDocument/2006/relationships/image" Target="../media/image38.wmf"/><Relationship Id="rId15" Type="http://schemas.openxmlformats.org/officeDocument/2006/relationships/oleObject" Target="../embeddings/oleObject39.bin"/><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40.wmf"/><Relationship Id="rId14"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555875" y="683462"/>
            <a:ext cx="6048375"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110000"/>
              </a:lnSpc>
            </a:pPr>
            <a:r>
              <a:rPr lang="en-US" altLang="zh-CN" dirty="0"/>
              <a:t> </a:t>
            </a:r>
            <a:r>
              <a:rPr lang="zh-CN" altLang="en-US" dirty="0">
                <a:solidFill>
                  <a:srgbClr val="FF3300"/>
                </a:solidFill>
              </a:rPr>
              <a:t>思考：</a:t>
            </a:r>
          </a:p>
          <a:p>
            <a:pPr eaLnBrk="1" hangingPunct="1">
              <a:lnSpc>
                <a:spcPct val="110000"/>
              </a:lnSpc>
            </a:pPr>
            <a:r>
              <a:rPr lang="zh-CN" altLang="en-US" dirty="0">
                <a:solidFill>
                  <a:srgbClr val="FF3300"/>
                </a:solidFill>
              </a:rPr>
              <a:t>           </a:t>
            </a:r>
            <a:r>
              <a:rPr lang="zh-CN" altLang="en-US" dirty="0">
                <a:solidFill>
                  <a:srgbClr val="000000"/>
                </a:solidFill>
              </a:rPr>
              <a:t>能否用</a:t>
            </a:r>
            <a:r>
              <a:rPr lang="zh-CN" altLang="en-US" u="sng" dirty="0">
                <a:solidFill>
                  <a:srgbClr val="000000"/>
                </a:solidFill>
              </a:rPr>
              <a:t>边缘分布律</a:t>
            </a:r>
            <a:r>
              <a:rPr lang="zh-CN" altLang="en-US" dirty="0">
                <a:solidFill>
                  <a:srgbClr val="000000"/>
                </a:solidFill>
              </a:rPr>
              <a:t>来确定</a:t>
            </a:r>
            <a:r>
              <a:rPr lang="zh-CN" altLang="en-US" u="sng" dirty="0">
                <a:solidFill>
                  <a:srgbClr val="000000"/>
                </a:solidFill>
              </a:rPr>
              <a:t>联合  </a:t>
            </a:r>
          </a:p>
          <a:p>
            <a:pPr eaLnBrk="1" hangingPunct="1">
              <a:lnSpc>
                <a:spcPct val="110000"/>
              </a:lnSpc>
            </a:pPr>
            <a:r>
              <a:rPr lang="zh-CN" altLang="en-US" dirty="0">
                <a:solidFill>
                  <a:srgbClr val="000000"/>
                </a:solidFill>
              </a:rPr>
              <a:t>           </a:t>
            </a:r>
            <a:r>
              <a:rPr lang="zh-CN" altLang="en-US" u="sng" dirty="0">
                <a:solidFill>
                  <a:srgbClr val="000000"/>
                </a:solidFill>
              </a:rPr>
              <a:t>分布律</a:t>
            </a:r>
            <a:r>
              <a:rPr lang="zh-CN" altLang="en-US" dirty="0">
                <a:solidFill>
                  <a:srgbClr val="000000"/>
                </a:solidFill>
              </a:rPr>
              <a:t>，原因是什么？</a:t>
            </a:r>
            <a:endParaRPr lang="zh-CN" altLang="en-US" dirty="0"/>
          </a:p>
        </p:txBody>
      </p:sp>
      <p:sp>
        <p:nvSpPr>
          <p:cNvPr id="14339" name="Text Box 3"/>
          <p:cNvSpPr txBox="1">
            <a:spLocks noChangeArrowheads="1"/>
          </p:cNvSpPr>
          <p:nvPr/>
        </p:nvSpPr>
        <p:spPr bwMode="auto">
          <a:xfrm>
            <a:off x="683568" y="4941168"/>
            <a:ext cx="7848600" cy="1289050"/>
          </a:xfrm>
          <a:prstGeom prst="rect">
            <a:avLst/>
          </a:prstGeom>
          <a:gradFill rotWithShape="0">
            <a:gsLst>
              <a:gs pos="0">
                <a:srgbClr val="FFFFCC"/>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140000"/>
              </a:lnSpc>
            </a:pPr>
            <a:r>
              <a:rPr lang="en-US" altLang="zh-CN" dirty="0"/>
              <a:t> </a:t>
            </a:r>
            <a:r>
              <a:rPr lang="zh-CN" altLang="en-US" dirty="0">
                <a:solidFill>
                  <a:srgbClr val="000066"/>
                </a:solidFill>
              </a:rPr>
              <a:t>多维随机变量的</a:t>
            </a:r>
            <a:r>
              <a:rPr lang="zh-CN" altLang="en-US" dirty="0">
                <a:solidFill>
                  <a:srgbClr val="FF3300"/>
                </a:solidFill>
              </a:rPr>
              <a:t>联合分布</a:t>
            </a:r>
            <a:r>
              <a:rPr lang="zh-CN" altLang="en-US" dirty="0">
                <a:solidFill>
                  <a:srgbClr val="000066"/>
                </a:solidFill>
              </a:rPr>
              <a:t>不仅与每个分量的</a:t>
            </a:r>
            <a:r>
              <a:rPr lang="zh-CN" altLang="en-US" dirty="0">
                <a:solidFill>
                  <a:srgbClr val="FF3300"/>
                </a:solidFill>
              </a:rPr>
              <a:t>边缘分布</a:t>
            </a:r>
            <a:r>
              <a:rPr lang="zh-CN" altLang="en-US" dirty="0">
                <a:solidFill>
                  <a:srgbClr val="000066"/>
                </a:solidFill>
              </a:rPr>
              <a:t>有关，而且还与每个</a:t>
            </a:r>
            <a:r>
              <a:rPr lang="zh-CN" altLang="en-US" dirty="0">
                <a:solidFill>
                  <a:srgbClr val="FF3300"/>
                </a:solidFill>
              </a:rPr>
              <a:t>分量之间的联系</a:t>
            </a:r>
            <a:r>
              <a:rPr lang="zh-CN" altLang="en-US" dirty="0">
                <a:solidFill>
                  <a:srgbClr val="000066"/>
                </a:solidFill>
              </a:rPr>
              <a:t>有关！</a:t>
            </a:r>
          </a:p>
        </p:txBody>
      </p:sp>
      <p:pic>
        <p:nvPicPr>
          <p:cNvPr id="9220" name="Picture 5" descr="pic002"/>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17563" y="1121278"/>
            <a:ext cx="1757362"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 Box 6"/>
          <p:cNvSpPr txBox="1">
            <a:spLocks noChangeArrowheads="1"/>
          </p:cNvSpPr>
          <p:nvPr/>
        </p:nvSpPr>
        <p:spPr bwMode="auto">
          <a:xfrm>
            <a:off x="3361901" y="2699587"/>
            <a:ext cx="4968875" cy="52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110000"/>
              </a:lnSpc>
            </a:pPr>
            <a:r>
              <a:rPr lang="en-US" altLang="zh-CN" dirty="0"/>
              <a:t> </a:t>
            </a:r>
            <a:r>
              <a:rPr lang="en-US" altLang="zh-CN" dirty="0">
                <a:solidFill>
                  <a:srgbClr val="000066"/>
                </a:solidFill>
              </a:rPr>
              <a:t>(</a:t>
            </a:r>
            <a:r>
              <a:rPr lang="zh-CN" altLang="en-US" dirty="0">
                <a:solidFill>
                  <a:srgbClr val="000066"/>
                </a:solidFill>
              </a:rPr>
              <a:t>参见教材例</a:t>
            </a:r>
            <a:r>
              <a:rPr lang="en-US" altLang="zh-CN" dirty="0">
                <a:solidFill>
                  <a:srgbClr val="000066"/>
                </a:solidFill>
              </a:rPr>
              <a:t>3.1.3</a:t>
            </a:r>
            <a:r>
              <a:rPr lang="zh-CN" altLang="en-US" dirty="0">
                <a:solidFill>
                  <a:srgbClr val="000066"/>
                </a:solidFill>
              </a:rPr>
              <a:t>和</a:t>
            </a:r>
            <a:r>
              <a:rPr lang="en-US" altLang="zh-CN" dirty="0">
                <a:solidFill>
                  <a:srgbClr val="000066"/>
                </a:solidFill>
              </a:rPr>
              <a:t>3.1.4)</a:t>
            </a:r>
          </a:p>
        </p:txBody>
      </p:sp>
      <p:grpSp>
        <p:nvGrpSpPr>
          <p:cNvPr id="6" name="Group 2"/>
          <p:cNvGrpSpPr>
            <a:grpSpLocks/>
          </p:cNvGrpSpPr>
          <p:nvPr/>
        </p:nvGrpSpPr>
        <p:grpSpPr bwMode="auto">
          <a:xfrm>
            <a:off x="2555107" y="4060552"/>
            <a:ext cx="6024562" cy="736600"/>
            <a:chOff x="1336" y="709"/>
            <a:chExt cx="3795" cy="464"/>
          </a:xfrm>
          <a:solidFill>
            <a:schemeClr val="accent1"/>
          </a:solidFill>
        </p:grpSpPr>
        <p:sp>
          <p:nvSpPr>
            <p:cNvPr id="7" name="Rectangle 3"/>
            <p:cNvSpPr>
              <a:spLocks noChangeArrowheads="1"/>
            </p:cNvSpPr>
            <p:nvPr/>
          </p:nvSpPr>
          <p:spPr bwMode="auto">
            <a:xfrm>
              <a:off x="2072" y="709"/>
              <a:ext cx="123" cy="4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4600" baseline="0">
                  <a:solidFill>
                    <a:srgbClr val="000000"/>
                  </a:solidFill>
                  <a:latin typeface="Symbol" pitchFamily="18" charset="2"/>
                </a:rPr>
                <a:t>(</a:t>
              </a:r>
              <a:endParaRPr lang="zh-CN" altLang="en-US" baseline="0">
                <a:solidFill>
                  <a:srgbClr val="000000"/>
                </a:solidFill>
              </a:endParaRPr>
            </a:p>
          </p:txBody>
        </p:sp>
        <p:sp>
          <p:nvSpPr>
            <p:cNvPr id="8" name="Rectangle 4"/>
            <p:cNvSpPr>
              <a:spLocks noChangeArrowheads="1"/>
            </p:cNvSpPr>
            <p:nvPr/>
          </p:nvSpPr>
          <p:spPr bwMode="auto">
            <a:xfrm>
              <a:off x="2889" y="709"/>
              <a:ext cx="123" cy="4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4600" baseline="0">
                  <a:solidFill>
                    <a:srgbClr val="000000"/>
                  </a:solidFill>
                  <a:latin typeface="Symbol" pitchFamily="18" charset="2"/>
                </a:rPr>
                <a:t>)</a:t>
              </a:r>
              <a:endParaRPr lang="zh-CN" altLang="en-US" baseline="0">
                <a:solidFill>
                  <a:srgbClr val="000000"/>
                </a:solidFill>
              </a:endParaRPr>
            </a:p>
          </p:txBody>
        </p:sp>
        <p:sp>
          <p:nvSpPr>
            <p:cNvPr id="9" name="Rectangle 5"/>
            <p:cNvSpPr>
              <a:spLocks noChangeArrowheads="1"/>
            </p:cNvSpPr>
            <p:nvPr/>
          </p:nvSpPr>
          <p:spPr bwMode="auto">
            <a:xfrm>
              <a:off x="4162" y="709"/>
              <a:ext cx="123" cy="4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4600" baseline="0">
                  <a:solidFill>
                    <a:srgbClr val="000000"/>
                  </a:solidFill>
                  <a:latin typeface="Symbol" pitchFamily="18" charset="2"/>
                </a:rPr>
                <a:t>(</a:t>
              </a:r>
              <a:endParaRPr lang="zh-CN" altLang="en-US" baseline="0">
                <a:solidFill>
                  <a:srgbClr val="000000"/>
                </a:solidFill>
              </a:endParaRPr>
            </a:p>
          </p:txBody>
        </p:sp>
        <p:sp>
          <p:nvSpPr>
            <p:cNvPr id="10" name="Rectangle 6"/>
            <p:cNvSpPr>
              <a:spLocks noChangeArrowheads="1"/>
            </p:cNvSpPr>
            <p:nvPr/>
          </p:nvSpPr>
          <p:spPr bwMode="auto">
            <a:xfrm>
              <a:off x="5008" y="709"/>
              <a:ext cx="123" cy="4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4600" baseline="0">
                  <a:solidFill>
                    <a:srgbClr val="000000"/>
                  </a:solidFill>
                  <a:latin typeface="Symbol" pitchFamily="18" charset="2"/>
                </a:rPr>
                <a:t>)</a:t>
              </a:r>
              <a:endParaRPr lang="zh-CN" altLang="en-US" baseline="0">
                <a:solidFill>
                  <a:srgbClr val="000000"/>
                </a:solidFill>
              </a:endParaRPr>
            </a:p>
          </p:txBody>
        </p:sp>
        <p:sp>
          <p:nvSpPr>
            <p:cNvPr id="11" name="Rectangle 7"/>
            <p:cNvSpPr>
              <a:spLocks noChangeArrowheads="1"/>
            </p:cNvSpPr>
            <p:nvPr/>
          </p:nvSpPr>
          <p:spPr bwMode="auto">
            <a:xfrm>
              <a:off x="4891" y="869"/>
              <a:ext cx="6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aseline="0">
                  <a:solidFill>
                    <a:srgbClr val="000000"/>
                  </a:solidFill>
                </a:rPr>
                <a:t>2</a:t>
              </a:r>
              <a:endParaRPr lang="zh-CN" altLang="en-US" baseline="0">
                <a:solidFill>
                  <a:srgbClr val="000000"/>
                </a:solidFill>
              </a:endParaRPr>
            </a:p>
          </p:txBody>
        </p:sp>
        <p:sp>
          <p:nvSpPr>
            <p:cNvPr id="12" name="Rectangle 8"/>
            <p:cNvSpPr>
              <a:spLocks noChangeArrowheads="1"/>
            </p:cNvSpPr>
            <p:nvPr/>
          </p:nvSpPr>
          <p:spPr bwMode="auto">
            <a:xfrm>
              <a:off x="4798" y="1029"/>
              <a:ext cx="6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aseline="0">
                  <a:solidFill>
                    <a:srgbClr val="000000"/>
                  </a:solidFill>
                </a:rPr>
                <a:t>2</a:t>
              </a:r>
              <a:endParaRPr lang="zh-CN" altLang="en-US" baseline="0">
                <a:solidFill>
                  <a:srgbClr val="000000"/>
                </a:solidFill>
              </a:endParaRPr>
            </a:p>
          </p:txBody>
        </p:sp>
        <p:sp>
          <p:nvSpPr>
            <p:cNvPr id="13" name="Rectangle 9"/>
            <p:cNvSpPr>
              <a:spLocks noChangeArrowheads="1"/>
            </p:cNvSpPr>
            <p:nvPr/>
          </p:nvSpPr>
          <p:spPr bwMode="auto">
            <a:xfrm>
              <a:off x="4409" y="1029"/>
              <a:ext cx="6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aseline="0">
                  <a:solidFill>
                    <a:srgbClr val="000000"/>
                  </a:solidFill>
                </a:rPr>
                <a:t>2</a:t>
              </a:r>
              <a:endParaRPr lang="zh-CN" altLang="en-US" baseline="0">
                <a:solidFill>
                  <a:srgbClr val="000000"/>
                </a:solidFill>
              </a:endParaRPr>
            </a:p>
          </p:txBody>
        </p:sp>
        <p:sp>
          <p:nvSpPr>
            <p:cNvPr id="14" name="Rectangle 10"/>
            <p:cNvSpPr>
              <a:spLocks noChangeArrowheads="1"/>
            </p:cNvSpPr>
            <p:nvPr/>
          </p:nvSpPr>
          <p:spPr bwMode="auto">
            <a:xfrm>
              <a:off x="2771" y="869"/>
              <a:ext cx="6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aseline="0">
                  <a:solidFill>
                    <a:srgbClr val="000000"/>
                  </a:solidFill>
                </a:rPr>
                <a:t>2</a:t>
              </a:r>
              <a:endParaRPr lang="zh-CN" altLang="en-US" baseline="0">
                <a:solidFill>
                  <a:srgbClr val="000000"/>
                </a:solidFill>
              </a:endParaRPr>
            </a:p>
          </p:txBody>
        </p:sp>
        <p:sp>
          <p:nvSpPr>
            <p:cNvPr id="15" name="Rectangle 11"/>
            <p:cNvSpPr>
              <a:spLocks noChangeArrowheads="1"/>
            </p:cNvSpPr>
            <p:nvPr/>
          </p:nvSpPr>
          <p:spPr bwMode="auto">
            <a:xfrm>
              <a:off x="2684" y="1029"/>
              <a:ext cx="6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aseline="0">
                  <a:solidFill>
                    <a:srgbClr val="000000"/>
                  </a:solidFill>
                </a:rPr>
                <a:t>1</a:t>
              </a:r>
              <a:endParaRPr lang="zh-CN" altLang="en-US" baseline="0">
                <a:solidFill>
                  <a:srgbClr val="000000"/>
                </a:solidFill>
              </a:endParaRPr>
            </a:p>
          </p:txBody>
        </p:sp>
        <p:sp>
          <p:nvSpPr>
            <p:cNvPr id="16" name="Rectangle 12"/>
            <p:cNvSpPr>
              <a:spLocks noChangeArrowheads="1"/>
            </p:cNvSpPr>
            <p:nvPr/>
          </p:nvSpPr>
          <p:spPr bwMode="auto">
            <a:xfrm>
              <a:off x="2309" y="1029"/>
              <a:ext cx="6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aseline="0">
                  <a:solidFill>
                    <a:srgbClr val="000000"/>
                  </a:solidFill>
                </a:rPr>
                <a:t>1</a:t>
              </a:r>
              <a:endParaRPr lang="zh-CN" altLang="en-US" baseline="0">
                <a:solidFill>
                  <a:srgbClr val="000000"/>
                </a:solidFill>
              </a:endParaRPr>
            </a:p>
          </p:txBody>
        </p:sp>
        <p:sp>
          <p:nvSpPr>
            <p:cNvPr id="17" name="Rectangle 13"/>
            <p:cNvSpPr>
              <a:spLocks noChangeArrowheads="1"/>
            </p:cNvSpPr>
            <p:nvPr/>
          </p:nvSpPr>
          <p:spPr bwMode="auto">
            <a:xfrm>
              <a:off x="4516" y="904"/>
              <a:ext cx="52"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baseline="0">
                  <a:solidFill>
                    <a:srgbClr val="000000"/>
                  </a:solidFill>
                </a:rPr>
                <a:t>,</a:t>
              </a:r>
              <a:endParaRPr lang="zh-CN" altLang="en-US" baseline="0">
                <a:solidFill>
                  <a:srgbClr val="000000"/>
                </a:solidFill>
              </a:endParaRPr>
            </a:p>
          </p:txBody>
        </p:sp>
        <p:sp>
          <p:nvSpPr>
            <p:cNvPr id="18" name="Rectangle 14"/>
            <p:cNvSpPr>
              <a:spLocks noChangeArrowheads="1"/>
            </p:cNvSpPr>
            <p:nvPr/>
          </p:nvSpPr>
          <p:spPr bwMode="auto">
            <a:xfrm>
              <a:off x="3704" y="904"/>
              <a:ext cx="108"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baseline="0">
                  <a:solidFill>
                    <a:srgbClr val="000000"/>
                  </a:solidFill>
                </a:rPr>
                <a:t>~</a:t>
              </a:r>
              <a:endParaRPr lang="zh-CN" altLang="en-US" baseline="0">
                <a:solidFill>
                  <a:srgbClr val="000000"/>
                </a:solidFill>
              </a:endParaRPr>
            </a:p>
          </p:txBody>
        </p:sp>
        <p:sp>
          <p:nvSpPr>
            <p:cNvPr id="19" name="Rectangle 15"/>
            <p:cNvSpPr>
              <a:spLocks noChangeArrowheads="1"/>
            </p:cNvSpPr>
            <p:nvPr/>
          </p:nvSpPr>
          <p:spPr bwMode="auto">
            <a:xfrm>
              <a:off x="2412" y="904"/>
              <a:ext cx="52"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baseline="0">
                  <a:solidFill>
                    <a:srgbClr val="000000"/>
                  </a:solidFill>
                </a:rPr>
                <a:t>,</a:t>
              </a:r>
              <a:endParaRPr lang="zh-CN" altLang="en-US" baseline="0">
                <a:solidFill>
                  <a:srgbClr val="000000"/>
                </a:solidFill>
              </a:endParaRPr>
            </a:p>
          </p:txBody>
        </p:sp>
        <p:sp>
          <p:nvSpPr>
            <p:cNvPr id="20" name="Rectangle 16"/>
            <p:cNvSpPr>
              <a:spLocks noChangeArrowheads="1"/>
            </p:cNvSpPr>
            <p:nvPr/>
          </p:nvSpPr>
          <p:spPr bwMode="auto">
            <a:xfrm>
              <a:off x="1614" y="904"/>
              <a:ext cx="108"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baseline="0">
                  <a:solidFill>
                    <a:srgbClr val="000000"/>
                  </a:solidFill>
                </a:rPr>
                <a:t>~</a:t>
              </a:r>
              <a:endParaRPr lang="zh-CN" altLang="en-US" baseline="0">
                <a:solidFill>
                  <a:srgbClr val="000000"/>
                </a:solidFill>
              </a:endParaRPr>
            </a:p>
          </p:txBody>
        </p:sp>
        <p:sp>
          <p:nvSpPr>
            <p:cNvPr id="21" name="Rectangle 17"/>
            <p:cNvSpPr>
              <a:spLocks noChangeArrowheads="1"/>
            </p:cNvSpPr>
            <p:nvPr/>
          </p:nvSpPr>
          <p:spPr bwMode="auto">
            <a:xfrm>
              <a:off x="4595" y="880"/>
              <a:ext cx="126"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baseline="0">
                  <a:solidFill>
                    <a:srgbClr val="000000"/>
                  </a:solidFill>
                  <a:latin typeface="Symbol" pitchFamily="18" charset="2"/>
                </a:rPr>
                <a:t>s</a:t>
              </a:r>
              <a:endParaRPr lang="en-US" altLang="zh-CN" baseline="0">
                <a:solidFill>
                  <a:srgbClr val="000000"/>
                </a:solidFill>
              </a:endParaRPr>
            </a:p>
          </p:txBody>
        </p:sp>
        <p:sp>
          <p:nvSpPr>
            <p:cNvPr id="22" name="Rectangle 18"/>
            <p:cNvSpPr>
              <a:spLocks noChangeArrowheads="1"/>
            </p:cNvSpPr>
            <p:nvPr/>
          </p:nvSpPr>
          <p:spPr bwMode="auto">
            <a:xfrm>
              <a:off x="4236" y="880"/>
              <a:ext cx="120"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baseline="0">
                  <a:solidFill>
                    <a:srgbClr val="000000"/>
                  </a:solidFill>
                  <a:latin typeface="Symbol" pitchFamily="18" charset="2"/>
                </a:rPr>
                <a:t>m</a:t>
              </a:r>
              <a:endParaRPr lang="en-US" altLang="zh-CN" baseline="0">
                <a:solidFill>
                  <a:srgbClr val="000000"/>
                </a:solidFill>
              </a:endParaRPr>
            </a:p>
          </p:txBody>
        </p:sp>
        <p:sp>
          <p:nvSpPr>
            <p:cNvPr id="23" name="Rectangle 19"/>
            <p:cNvSpPr>
              <a:spLocks noChangeArrowheads="1"/>
            </p:cNvSpPr>
            <p:nvPr/>
          </p:nvSpPr>
          <p:spPr bwMode="auto">
            <a:xfrm>
              <a:off x="2491" y="880"/>
              <a:ext cx="126"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baseline="0">
                  <a:solidFill>
                    <a:srgbClr val="000000"/>
                  </a:solidFill>
                  <a:latin typeface="Symbol" pitchFamily="18" charset="2"/>
                </a:rPr>
                <a:t>s</a:t>
              </a:r>
              <a:endParaRPr lang="en-US" altLang="zh-CN" baseline="0">
                <a:solidFill>
                  <a:srgbClr val="000000"/>
                </a:solidFill>
              </a:endParaRPr>
            </a:p>
          </p:txBody>
        </p:sp>
        <p:sp>
          <p:nvSpPr>
            <p:cNvPr id="24" name="Rectangle 20"/>
            <p:cNvSpPr>
              <a:spLocks noChangeArrowheads="1"/>
            </p:cNvSpPr>
            <p:nvPr/>
          </p:nvSpPr>
          <p:spPr bwMode="auto">
            <a:xfrm>
              <a:off x="2145" y="880"/>
              <a:ext cx="120"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baseline="0">
                  <a:solidFill>
                    <a:srgbClr val="000000"/>
                  </a:solidFill>
                  <a:latin typeface="Symbol" pitchFamily="18" charset="2"/>
                </a:rPr>
                <a:t>m</a:t>
              </a:r>
              <a:endParaRPr lang="en-US" altLang="zh-CN" baseline="0">
                <a:solidFill>
                  <a:srgbClr val="000000"/>
                </a:solidFill>
              </a:endParaRPr>
            </a:p>
          </p:txBody>
        </p:sp>
        <p:sp>
          <p:nvSpPr>
            <p:cNvPr id="25" name="Rectangle 21"/>
            <p:cNvSpPr>
              <a:spLocks noChangeArrowheads="1"/>
            </p:cNvSpPr>
            <p:nvPr/>
          </p:nvSpPr>
          <p:spPr bwMode="auto">
            <a:xfrm>
              <a:off x="3933" y="904"/>
              <a:ext cx="150"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baseline="0">
                  <a:solidFill>
                    <a:srgbClr val="000000"/>
                  </a:solidFill>
                </a:rPr>
                <a:t>N</a:t>
              </a:r>
              <a:endParaRPr lang="en-US" altLang="zh-CN" baseline="0">
                <a:solidFill>
                  <a:srgbClr val="000000"/>
                </a:solidFill>
              </a:endParaRPr>
            </a:p>
          </p:txBody>
        </p:sp>
        <p:sp>
          <p:nvSpPr>
            <p:cNvPr id="26" name="Rectangle 22"/>
            <p:cNvSpPr>
              <a:spLocks noChangeArrowheads="1"/>
            </p:cNvSpPr>
            <p:nvPr/>
          </p:nvSpPr>
          <p:spPr bwMode="auto">
            <a:xfrm>
              <a:off x="3439" y="904"/>
              <a:ext cx="127"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baseline="0">
                  <a:solidFill>
                    <a:srgbClr val="000000"/>
                  </a:solidFill>
                </a:rPr>
                <a:t>Y</a:t>
              </a:r>
              <a:endParaRPr lang="en-US" altLang="zh-CN" baseline="0">
                <a:solidFill>
                  <a:srgbClr val="000000"/>
                </a:solidFill>
              </a:endParaRPr>
            </a:p>
          </p:txBody>
        </p:sp>
        <p:sp>
          <p:nvSpPr>
            <p:cNvPr id="27" name="Rectangle 23"/>
            <p:cNvSpPr>
              <a:spLocks noChangeArrowheads="1"/>
            </p:cNvSpPr>
            <p:nvPr/>
          </p:nvSpPr>
          <p:spPr bwMode="auto">
            <a:xfrm>
              <a:off x="1843" y="904"/>
              <a:ext cx="150"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baseline="0">
                  <a:solidFill>
                    <a:srgbClr val="000000"/>
                  </a:solidFill>
                </a:rPr>
                <a:t>N</a:t>
              </a:r>
              <a:endParaRPr lang="en-US" altLang="zh-CN" baseline="0">
                <a:solidFill>
                  <a:srgbClr val="000000"/>
                </a:solidFill>
              </a:endParaRPr>
            </a:p>
          </p:txBody>
        </p:sp>
        <p:sp>
          <p:nvSpPr>
            <p:cNvPr id="28" name="Rectangle 24"/>
            <p:cNvSpPr>
              <a:spLocks noChangeArrowheads="1"/>
            </p:cNvSpPr>
            <p:nvPr/>
          </p:nvSpPr>
          <p:spPr bwMode="auto">
            <a:xfrm>
              <a:off x="1336" y="904"/>
              <a:ext cx="139"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baseline="0">
                  <a:solidFill>
                    <a:srgbClr val="000000"/>
                  </a:solidFill>
                </a:rPr>
                <a:t>X</a:t>
              </a:r>
              <a:endParaRPr lang="en-US" altLang="zh-CN" baseline="0">
                <a:solidFill>
                  <a:srgbClr val="000000"/>
                </a:solidFill>
              </a:endParaRPr>
            </a:p>
          </p:txBody>
        </p:sp>
      </p:grpSp>
      <p:grpSp>
        <p:nvGrpSpPr>
          <p:cNvPr id="29" name="Group 25"/>
          <p:cNvGrpSpPr>
            <a:grpSpLocks/>
          </p:cNvGrpSpPr>
          <p:nvPr/>
        </p:nvGrpSpPr>
        <p:grpSpPr bwMode="auto">
          <a:xfrm>
            <a:off x="467544" y="3341414"/>
            <a:ext cx="8153400" cy="735013"/>
            <a:chOff x="249" y="255"/>
            <a:chExt cx="5136" cy="463"/>
          </a:xfrm>
          <a:solidFill>
            <a:schemeClr val="accent1"/>
          </a:solidFill>
        </p:grpSpPr>
        <p:sp>
          <p:nvSpPr>
            <p:cNvPr id="30" name="Rectangle 26"/>
            <p:cNvSpPr>
              <a:spLocks noChangeArrowheads="1"/>
            </p:cNvSpPr>
            <p:nvPr/>
          </p:nvSpPr>
          <p:spPr bwMode="auto">
            <a:xfrm>
              <a:off x="1821" y="350"/>
              <a:ext cx="94" cy="3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3500" baseline="0">
                  <a:solidFill>
                    <a:srgbClr val="000000"/>
                  </a:solidFill>
                  <a:latin typeface="Symbol" pitchFamily="18" charset="2"/>
                </a:rPr>
                <a:t>(</a:t>
              </a:r>
              <a:endParaRPr lang="zh-CN" altLang="en-US" baseline="0">
                <a:solidFill>
                  <a:srgbClr val="000000"/>
                </a:solidFill>
              </a:endParaRPr>
            </a:p>
          </p:txBody>
        </p:sp>
        <p:sp>
          <p:nvSpPr>
            <p:cNvPr id="31" name="Rectangle 27"/>
            <p:cNvSpPr>
              <a:spLocks noChangeArrowheads="1"/>
            </p:cNvSpPr>
            <p:nvPr/>
          </p:nvSpPr>
          <p:spPr bwMode="auto">
            <a:xfrm>
              <a:off x="2435" y="350"/>
              <a:ext cx="94" cy="3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3500" baseline="0">
                  <a:solidFill>
                    <a:srgbClr val="000000"/>
                  </a:solidFill>
                  <a:latin typeface="Symbol" pitchFamily="18" charset="2"/>
                </a:rPr>
                <a:t>)</a:t>
              </a:r>
              <a:endParaRPr lang="zh-CN" altLang="en-US" baseline="0">
                <a:solidFill>
                  <a:srgbClr val="000000"/>
                </a:solidFill>
              </a:endParaRPr>
            </a:p>
          </p:txBody>
        </p:sp>
        <p:sp>
          <p:nvSpPr>
            <p:cNvPr id="32" name="Rectangle 28"/>
            <p:cNvSpPr>
              <a:spLocks noChangeArrowheads="1"/>
            </p:cNvSpPr>
            <p:nvPr/>
          </p:nvSpPr>
          <p:spPr bwMode="auto">
            <a:xfrm>
              <a:off x="2996" y="255"/>
              <a:ext cx="123" cy="4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4600" baseline="0">
                  <a:solidFill>
                    <a:srgbClr val="000000"/>
                  </a:solidFill>
                  <a:latin typeface="Symbol" pitchFamily="18" charset="2"/>
                </a:rPr>
                <a:t>(</a:t>
              </a:r>
              <a:endParaRPr lang="zh-CN" altLang="en-US" baseline="0">
                <a:solidFill>
                  <a:srgbClr val="000000"/>
                </a:solidFill>
              </a:endParaRPr>
            </a:p>
          </p:txBody>
        </p:sp>
        <p:sp>
          <p:nvSpPr>
            <p:cNvPr id="33" name="Rectangle 29"/>
            <p:cNvSpPr>
              <a:spLocks noChangeArrowheads="1"/>
            </p:cNvSpPr>
            <p:nvPr/>
          </p:nvSpPr>
          <p:spPr bwMode="auto">
            <a:xfrm>
              <a:off x="4970" y="255"/>
              <a:ext cx="123" cy="4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4600" baseline="0">
                  <a:solidFill>
                    <a:srgbClr val="000000"/>
                  </a:solidFill>
                  <a:latin typeface="Symbol" pitchFamily="18" charset="2"/>
                </a:rPr>
                <a:t>)</a:t>
              </a:r>
              <a:endParaRPr lang="zh-CN" altLang="en-US" baseline="0">
                <a:solidFill>
                  <a:srgbClr val="000000"/>
                </a:solidFill>
              </a:endParaRPr>
            </a:p>
          </p:txBody>
        </p:sp>
        <p:sp>
          <p:nvSpPr>
            <p:cNvPr id="34" name="Rectangle 30"/>
            <p:cNvSpPr>
              <a:spLocks noChangeArrowheads="1"/>
            </p:cNvSpPr>
            <p:nvPr/>
          </p:nvSpPr>
          <p:spPr bwMode="auto">
            <a:xfrm>
              <a:off x="4561" y="414"/>
              <a:ext cx="6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aseline="0">
                  <a:solidFill>
                    <a:srgbClr val="000000"/>
                  </a:solidFill>
                </a:rPr>
                <a:t>2</a:t>
              </a:r>
              <a:endParaRPr lang="zh-CN" altLang="en-US" baseline="0">
                <a:solidFill>
                  <a:srgbClr val="000000"/>
                </a:solidFill>
              </a:endParaRPr>
            </a:p>
          </p:txBody>
        </p:sp>
        <p:sp>
          <p:nvSpPr>
            <p:cNvPr id="35" name="Rectangle 31"/>
            <p:cNvSpPr>
              <a:spLocks noChangeArrowheads="1"/>
            </p:cNvSpPr>
            <p:nvPr/>
          </p:nvSpPr>
          <p:spPr bwMode="auto">
            <a:xfrm>
              <a:off x="4469" y="574"/>
              <a:ext cx="6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aseline="0">
                  <a:solidFill>
                    <a:srgbClr val="000000"/>
                  </a:solidFill>
                </a:rPr>
                <a:t>2</a:t>
              </a:r>
              <a:endParaRPr lang="zh-CN" altLang="en-US" baseline="0">
                <a:solidFill>
                  <a:srgbClr val="000000"/>
                </a:solidFill>
              </a:endParaRPr>
            </a:p>
          </p:txBody>
        </p:sp>
        <p:sp>
          <p:nvSpPr>
            <p:cNvPr id="36" name="Rectangle 32"/>
            <p:cNvSpPr>
              <a:spLocks noChangeArrowheads="1"/>
            </p:cNvSpPr>
            <p:nvPr/>
          </p:nvSpPr>
          <p:spPr bwMode="auto">
            <a:xfrm>
              <a:off x="4080" y="574"/>
              <a:ext cx="6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aseline="0">
                  <a:solidFill>
                    <a:srgbClr val="000000"/>
                  </a:solidFill>
                </a:rPr>
                <a:t>2</a:t>
              </a:r>
              <a:endParaRPr lang="zh-CN" altLang="en-US" baseline="0">
                <a:solidFill>
                  <a:srgbClr val="000000"/>
                </a:solidFill>
              </a:endParaRPr>
            </a:p>
          </p:txBody>
        </p:sp>
        <p:sp>
          <p:nvSpPr>
            <p:cNvPr id="37" name="Rectangle 33"/>
            <p:cNvSpPr>
              <a:spLocks noChangeArrowheads="1"/>
            </p:cNvSpPr>
            <p:nvPr/>
          </p:nvSpPr>
          <p:spPr bwMode="auto">
            <a:xfrm>
              <a:off x="3695" y="414"/>
              <a:ext cx="6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aseline="0">
                  <a:solidFill>
                    <a:srgbClr val="000000"/>
                  </a:solidFill>
                </a:rPr>
                <a:t>2</a:t>
              </a:r>
              <a:endParaRPr lang="zh-CN" altLang="en-US" baseline="0">
                <a:solidFill>
                  <a:srgbClr val="000000"/>
                </a:solidFill>
              </a:endParaRPr>
            </a:p>
          </p:txBody>
        </p:sp>
        <p:sp>
          <p:nvSpPr>
            <p:cNvPr id="38" name="Rectangle 34"/>
            <p:cNvSpPr>
              <a:spLocks noChangeArrowheads="1"/>
            </p:cNvSpPr>
            <p:nvPr/>
          </p:nvSpPr>
          <p:spPr bwMode="auto">
            <a:xfrm>
              <a:off x="3608" y="574"/>
              <a:ext cx="6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aseline="0">
                  <a:solidFill>
                    <a:srgbClr val="000000"/>
                  </a:solidFill>
                </a:rPr>
                <a:t>1</a:t>
              </a:r>
              <a:endParaRPr lang="zh-CN" altLang="en-US" baseline="0">
                <a:solidFill>
                  <a:srgbClr val="000000"/>
                </a:solidFill>
              </a:endParaRPr>
            </a:p>
          </p:txBody>
        </p:sp>
        <p:sp>
          <p:nvSpPr>
            <p:cNvPr id="39" name="Rectangle 35"/>
            <p:cNvSpPr>
              <a:spLocks noChangeArrowheads="1"/>
            </p:cNvSpPr>
            <p:nvPr/>
          </p:nvSpPr>
          <p:spPr bwMode="auto">
            <a:xfrm>
              <a:off x="3233" y="574"/>
              <a:ext cx="6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aseline="0" dirty="0">
                  <a:solidFill>
                    <a:srgbClr val="000000"/>
                  </a:solidFill>
                </a:rPr>
                <a:t>1</a:t>
              </a:r>
              <a:endParaRPr lang="zh-CN" altLang="en-US" baseline="0" dirty="0">
                <a:solidFill>
                  <a:srgbClr val="000000"/>
                </a:solidFill>
              </a:endParaRPr>
            </a:p>
          </p:txBody>
        </p:sp>
        <p:sp>
          <p:nvSpPr>
            <p:cNvPr id="40" name="Rectangle 36"/>
            <p:cNvSpPr>
              <a:spLocks noChangeArrowheads="1"/>
            </p:cNvSpPr>
            <p:nvPr/>
          </p:nvSpPr>
          <p:spPr bwMode="auto">
            <a:xfrm>
              <a:off x="4656" y="449"/>
              <a:ext cx="69"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baseline="0">
                  <a:solidFill>
                    <a:srgbClr val="000000"/>
                  </a:solidFill>
                </a:rPr>
                <a:t>;</a:t>
              </a:r>
              <a:endParaRPr lang="zh-CN" altLang="en-US" baseline="0">
                <a:solidFill>
                  <a:srgbClr val="000000"/>
                </a:solidFill>
              </a:endParaRPr>
            </a:p>
          </p:txBody>
        </p:sp>
        <p:sp>
          <p:nvSpPr>
            <p:cNvPr id="41" name="Rectangle 37"/>
            <p:cNvSpPr>
              <a:spLocks noChangeArrowheads="1"/>
            </p:cNvSpPr>
            <p:nvPr/>
          </p:nvSpPr>
          <p:spPr bwMode="auto">
            <a:xfrm>
              <a:off x="4187" y="449"/>
              <a:ext cx="52"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baseline="0">
                  <a:solidFill>
                    <a:srgbClr val="000000"/>
                  </a:solidFill>
                </a:rPr>
                <a:t>,</a:t>
              </a:r>
              <a:endParaRPr lang="zh-CN" altLang="en-US" baseline="0">
                <a:solidFill>
                  <a:srgbClr val="000000"/>
                </a:solidFill>
              </a:endParaRPr>
            </a:p>
          </p:txBody>
        </p:sp>
        <p:sp>
          <p:nvSpPr>
            <p:cNvPr id="42" name="Rectangle 38"/>
            <p:cNvSpPr>
              <a:spLocks noChangeArrowheads="1"/>
            </p:cNvSpPr>
            <p:nvPr/>
          </p:nvSpPr>
          <p:spPr bwMode="auto">
            <a:xfrm>
              <a:off x="3790" y="449"/>
              <a:ext cx="69"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baseline="0">
                  <a:solidFill>
                    <a:srgbClr val="000000"/>
                  </a:solidFill>
                </a:rPr>
                <a:t>;</a:t>
              </a:r>
              <a:endParaRPr lang="zh-CN" altLang="en-US" baseline="0">
                <a:solidFill>
                  <a:srgbClr val="000000"/>
                </a:solidFill>
              </a:endParaRPr>
            </a:p>
          </p:txBody>
        </p:sp>
        <p:sp>
          <p:nvSpPr>
            <p:cNvPr id="43" name="Rectangle 39"/>
            <p:cNvSpPr>
              <a:spLocks noChangeArrowheads="1"/>
            </p:cNvSpPr>
            <p:nvPr/>
          </p:nvSpPr>
          <p:spPr bwMode="auto">
            <a:xfrm>
              <a:off x="3336" y="449"/>
              <a:ext cx="52"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baseline="0">
                  <a:solidFill>
                    <a:srgbClr val="000000"/>
                  </a:solidFill>
                </a:rPr>
                <a:t>,</a:t>
              </a:r>
              <a:endParaRPr lang="zh-CN" altLang="en-US" baseline="0">
                <a:solidFill>
                  <a:srgbClr val="000000"/>
                </a:solidFill>
              </a:endParaRPr>
            </a:p>
          </p:txBody>
        </p:sp>
        <p:sp>
          <p:nvSpPr>
            <p:cNvPr id="44" name="Rectangle 40"/>
            <p:cNvSpPr>
              <a:spLocks noChangeArrowheads="1"/>
            </p:cNvSpPr>
            <p:nvPr/>
          </p:nvSpPr>
          <p:spPr bwMode="auto">
            <a:xfrm>
              <a:off x="2145" y="449"/>
              <a:ext cx="52"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baseline="0">
                  <a:solidFill>
                    <a:srgbClr val="000000"/>
                  </a:solidFill>
                </a:rPr>
                <a:t>,</a:t>
              </a:r>
              <a:endParaRPr lang="zh-CN" altLang="en-US" baseline="0">
                <a:solidFill>
                  <a:srgbClr val="000000"/>
                </a:solidFill>
              </a:endParaRPr>
            </a:p>
          </p:txBody>
        </p:sp>
        <p:sp>
          <p:nvSpPr>
            <p:cNvPr id="45" name="Rectangle 41"/>
            <p:cNvSpPr>
              <a:spLocks noChangeArrowheads="1"/>
            </p:cNvSpPr>
            <p:nvPr/>
          </p:nvSpPr>
          <p:spPr bwMode="auto">
            <a:xfrm>
              <a:off x="1191" y="449"/>
              <a:ext cx="104"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baseline="0">
                  <a:solidFill>
                    <a:srgbClr val="000000"/>
                  </a:solidFill>
                </a:rPr>
                <a:t>1</a:t>
              </a:r>
              <a:endParaRPr lang="zh-CN" altLang="en-US" baseline="0">
                <a:solidFill>
                  <a:srgbClr val="000000"/>
                </a:solidFill>
              </a:endParaRPr>
            </a:p>
          </p:txBody>
        </p:sp>
        <p:sp>
          <p:nvSpPr>
            <p:cNvPr id="46" name="Rectangle 42"/>
            <p:cNvSpPr>
              <a:spLocks noChangeArrowheads="1"/>
            </p:cNvSpPr>
            <p:nvPr/>
          </p:nvSpPr>
          <p:spPr bwMode="auto">
            <a:xfrm>
              <a:off x="1125" y="449"/>
              <a:ext cx="52"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baseline="0">
                  <a:solidFill>
                    <a:srgbClr val="000000"/>
                  </a:solidFill>
                </a:rPr>
                <a:t>.</a:t>
              </a:r>
              <a:endParaRPr lang="zh-CN" altLang="en-US" baseline="0">
                <a:solidFill>
                  <a:srgbClr val="000000"/>
                </a:solidFill>
              </a:endParaRPr>
            </a:p>
          </p:txBody>
        </p:sp>
        <p:sp>
          <p:nvSpPr>
            <p:cNvPr id="47" name="Rectangle 43"/>
            <p:cNvSpPr>
              <a:spLocks noChangeArrowheads="1"/>
            </p:cNvSpPr>
            <p:nvPr/>
          </p:nvSpPr>
          <p:spPr bwMode="auto">
            <a:xfrm>
              <a:off x="992" y="449"/>
              <a:ext cx="104"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baseline="0">
                  <a:solidFill>
                    <a:srgbClr val="000000"/>
                  </a:solidFill>
                </a:rPr>
                <a:t>1</a:t>
              </a:r>
              <a:endParaRPr lang="zh-CN" altLang="en-US" baseline="0">
                <a:solidFill>
                  <a:srgbClr val="000000"/>
                </a:solidFill>
              </a:endParaRPr>
            </a:p>
          </p:txBody>
        </p:sp>
        <p:sp>
          <p:nvSpPr>
            <p:cNvPr id="48" name="Rectangle 44"/>
            <p:cNvSpPr>
              <a:spLocks noChangeArrowheads="1"/>
            </p:cNvSpPr>
            <p:nvPr/>
          </p:nvSpPr>
          <p:spPr bwMode="auto">
            <a:xfrm>
              <a:off x="925" y="449"/>
              <a:ext cx="52"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baseline="0">
                  <a:solidFill>
                    <a:srgbClr val="000000"/>
                  </a:solidFill>
                </a:rPr>
                <a:t>.</a:t>
              </a:r>
              <a:endParaRPr lang="zh-CN" altLang="en-US" baseline="0">
                <a:solidFill>
                  <a:srgbClr val="000000"/>
                </a:solidFill>
              </a:endParaRPr>
            </a:p>
          </p:txBody>
        </p:sp>
        <p:sp>
          <p:nvSpPr>
            <p:cNvPr id="49" name="Rectangle 45"/>
            <p:cNvSpPr>
              <a:spLocks noChangeArrowheads="1"/>
            </p:cNvSpPr>
            <p:nvPr/>
          </p:nvSpPr>
          <p:spPr bwMode="auto">
            <a:xfrm>
              <a:off x="793" y="449"/>
              <a:ext cx="104"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baseline="0">
                  <a:solidFill>
                    <a:srgbClr val="000000"/>
                  </a:solidFill>
                </a:rPr>
                <a:t>3</a:t>
              </a:r>
              <a:endParaRPr lang="zh-CN" altLang="en-US" baseline="0">
                <a:solidFill>
                  <a:srgbClr val="000000"/>
                </a:solidFill>
              </a:endParaRPr>
            </a:p>
          </p:txBody>
        </p:sp>
        <p:sp>
          <p:nvSpPr>
            <p:cNvPr id="50" name="Rectangle 46"/>
            <p:cNvSpPr>
              <a:spLocks noChangeArrowheads="1"/>
            </p:cNvSpPr>
            <p:nvPr/>
          </p:nvSpPr>
          <p:spPr bwMode="auto">
            <a:xfrm>
              <a:off x="4781" y="425"/>
              <a:ext cx="114"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baseline="0">
                  <a:solidFill>
                    <a:srgbClr val="000000"/>
                  </a:solidFill>
                  <a:latin typeface="Symbol" pitchFamily="18" charset="2"/>
                </a:rPr>
                <a:t>r</a:t>
              </a:r>
              <a:endParaRPr lang="en-US" altLang="zh-CN" baseline="0">
                <a:solidFill>
                  <a:srgbClr val="000000"/>
                </a:solidFill>
              </a:endParaRPr>
            </a:p>
          </p:txBody>
        </p:sp>
        <p:sp>
          <p:nvSpPr>
            <p:cNvPr id="51" name="Rectangle 47"/>
            <p:cNvSpPr>
              <a:spLocks noChangeArrowheads="1"/>
            </p:cNvSpPr>
            <p:nvPr/>
          </p:nvSpPr>
          <p:spPr bwMode="auto">
            <a:xfrm>
              <a:off x="4266" y="425"/>
              <a:ext cx="126"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baseline="0">
                  <a:solidFill>
                    <a:srgbClr val="000000"/>
                  </a:solidFill>
                  <a:latin typeface="Symbol" pitchFamily="18" charset="2"/>
                </a:rPr>
                <a:t>s</a:t>
              </a:r>
              <a:endParaRPr lang="en-US" altLang="zh-CN" baseline="0">
                <a:solidFill>
                  <a:srgbClr val="000000"/>
                </a:solidFill>
              </a:endParaRPr>
            </a:p>
          </p:txBody>
        </p:sp>
        <p:sp>
          <p:nvSpPr>
            <p:cNvPr id="52" name="Rectangle 48"/>
            <p:cNvSpPr>
              <a:spLocks noChangeArrowheads="1"/>
            </p:cNvSpPr>
            <p:nvPr/>
          </p:nvSpPr>
          <p:spPr bwMode="auto">
            <a:xfrm>
              <a:off x="3906" y="425"/>
              <a:ext cx="120"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baseline="0">
                  <a:solidFill>
                    <a:srgbClr val="000000"/>
                  </a:solidFill>
                  <a:latin typeface="Symbol" pitchFamily="18" charset="2"/>
                </a:rPr>
                <a:t>m</a:t>
              </a:r>
              <a:endParaRPr lang="en-US" altLang="zh-CN" baseline="0">
                <a:solidFill>
                  <a:srgbClr val="000000"/>
                </a:solidFill>
              </a:endParaRPr>
            </a:p>
          </p:txBody>
        </p:sp>
        <p:sp>
          <p:nvSpPr>
            <p:cNvPr id="53" name="Rectangle 49"/>
            <p:cNvSpPr>
              <a:spLocks noChangeArrowheads="1"/>
            </p:cNvSpPr>
            <p:nvPr/>
          </p:nvSpPr>
          <p:spPr bwMode="auto">
            <a:xfrm>
              <a:off x="3415" y="425"/>
              <a:ext cx="126"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baseline="0">
                  <a:solidFill>
                    <a:srgbClr val="000000"/>
                  </a:solidFill>
                  <a:latin typeface="Symbol" pitchFamily="18" charset="2"/>
                </a:rPr>
                <a:t>s</a:t>
              </a:r>
              <a:endParaRPr lang="en-US" altLang="zh-CN" baseline="0">
                <a:solidFill>
                  <a:srgbClr val="000000"/>
                </a:solidFill>
              </a:endParaRPr>
            </a:p>
          </p:txBody>
        </p:sp>
        <p:sp>
          <p:nvSpPr>
            <p:cNvPr id="54" name="Rectangle 50"/>
            <p:cNvSpPr>
              <a:spLocks noChangeArrowheads="1"/>
            </p:cNvSpPr>
            <p:nvPr/>
          </p:nvSpPr>
          <p:spPr bwMode="auto">
            <a:xfrm>
              <a:off x="3070" y="425"/>
              <a:ext cx="120"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baseline="0">
                  <a:solidFill>
                    <a:srgbClr val="000000"/>
                  </a:solidFill>
                  <a:latin typeface="Symbol" pitchFamily="18" charset="2"/>
                </a:rPr>
                <a:t>m</a:t>
              </a:r>
              <a:endParaRPr lang="en-US" altLang="zh-CN" baseline="0">
                <a:solidFill>
                  <a:srgbClr val="000000"/>
                </a:solidFill>
              </a:endParaRPr>
            </a:p>
          </p:txBody>
        </p:sp>
        <p:sp>
          <p:nvSpPr>
            <p:cNvPr id="55" name="Rectangle 51"/>
            <p:cNvSpPr>
              <a:spLocks noChangeArrowheads="1"/>
            </p:cNvSpPr>
            <p:nvPr/>
          </p:nvSpPr>
          <p:spPr bwMode="auto">
            <a:xfrm>
              <a:off x="2767" y="449"/>
              <a:ext cx="150"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baseline="0">
                  <a:solidFill>
                    <a:srgbClr val="000000"/>
                  </a:solidFill>
                </a:rPr>
                <a:t>N</a:t>
              </a:r>
              <a:endParaRPr lang="en-US" altLang="zh-CN" baseline="0">
                <a:solidFill>
                  <a:srgbClr val="000000"/>
                </a:solidFill>
              </a:endParaRPr>
            </a:p>
          </p:txBody>
        </p:sp>
        <p:sp>
          <p:nvSpPr>
            <p:cNvPr id="56" name="Rectangle 52"/>
            <p:cNvSpPr>
              <a:spLocks noChangeArrowheads="1"/>
            </p:cNvSpPr>
            <p:nvPr/>
          </p:nvSpPr>
          <p:spPr bwMode="auto">
            <a:xfrm>
              <a:off x="2224" y="449"/>
              <a:ext cx="127"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baseline="0">
                  <a:solidFill>
                    <a:srgbClr val="000000"/>
                  </a:solidFill>
                </a:rPr>
                <a:t>Y</a:t>
              </a:r>
              <a:endParaRPr lang="en-US" altLang="zh-CN" baseline="0">
                <a:solidFill>
                  <a:srgbClr val="000000"/>
                </a:solidFill>
              </a:endParaRPr>
            </a:p>
          </p:txBody>
        </p:sp>
        <p:sp>
          <p:nvSpPr>
            <p:cNvPr id="57" name="Rectangle 53"/>
            <p:cNvSpPr>
              <a:spLocks noChangeArrowheads="1"/>
            </p:cNvSpPr>
            <p:nvPr/>
          </p:nvSpPr>
          <p:spPr bwMode="auto">
            <a:xfrm>
              <a:off x="1929" y="449"/>
              <a:ext cx="139"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baseline="0">
                  <a:solidFill>
                    <a:srgbClr val="000000"/>
                  </a:solidFill>
                </a:rPr>
                <a:t>X</a:t>
              </a:r>
              <a:endParaRPr lang="en-US" altLang="zh-CN" baseline="0">
                <a:solidFill>
                  <a:srgbClr val="000000"/>
                </a:solidFill>
              </a:endParaRPr>
            </a:p>
          </p:txBody>
        </p:sp>
        <p:sp>
          <p:nvSpPr>
            <p:cNvPr id="58" name="Rectangle 54"/>
            <p:cNvSpPr>
              <a:spLocks noChangeArrowheads="1"/>
            </p:cNvSpPr>
            <p:nvPr/>
          </p:nvSpPr>
          <p:spPr bwMode="auto">
            <a:xfrm>
              <a:off x="5071" y="455"/>
              <a:ext cx="314"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baseline="0">
                  <a:solidFill>
                    <a:srgbClr val="000000"/>
                  </a:solidFill>
                  <a:latin typeface="宋体" charset="-122"/>
                </a:rPr>
                <a:t> 则</a:t>
              </a:r>
              <a:endParaRPr lang="zh-CN" altLang="en-US" baseline="0">
                <a:solidFill>
                  <a:srgbClr val="000000"/>
                </a:solidFill>
              </a:endParaRPr>
            </a:p>
          </p:txBody>
        </p:sp>
        <p:sp>
          <p:nvSpPr>
            <p:cNvPr id="59" name="Rectangle 55"/>
            <p:cNvSpPr>
              <a:spLocks noChangeArrowheads="1"/>
            </p:cNvSpPr>
            <p:nvPr/>
          </p:nvSpPr>
          <p:spPr bwMode="auto">
            <a:xfrm>
              <a:off x="2497" y="455"/>
              <a:ext cx="208"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baseline="0">
                  <a:solidFill>
                    <a:srgbClr val="000000"/>
                  </a:solidFill>
                  <a:latin typeface="宋体" charset="-122"/>
                </a:rPr>
                <a:t>～</a:t>
              </a:r>
              <a:endParaRPr lang="zh-CN" altLang="en-US" baseline="0">
                <a:solidFill>
                  <a:srgbClr val="000000"/>
                </a:solidFill>
              </a:endParaRPr>
            </a:p>
          </p:txBody>
        </p:sp>
        <p:sp>
          <p:nvSpPr>
            <p:cNvPr id="60" name="Rectangle 56"/>
            <p:cNvSpPr>
              <a:spLocks noChangeArrowheads="1"/>
            </p:cNvSpPr>
            <p:nvPr/>
          </p:nvSpPr>
          <p:spPr bwMode="auto">
            <a:xfrm>
              <a:off x="1556" y="455"/>
              <a:ext cx="208"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baseline="0" dirty="0">
                  <a:solidFill>
                    <a:srgbClr val="000000"/>
                  </a:solidFill>
                  <a:latin typeface="宋体" charset="-122"/>
                </a:rPr>
                <a:t>若</a:t>
              </a:r>
              <a:endParaRPr lang="zh-CN" altLang="en-US" baseline="0" dirty="0">
                <a:solidFill>
                  <a:srgbClr val="000000"/>
                </a:solidFill>
              </a:endParaRPr>
            </a:p>
          </p:txBody>
        </p:sp>
        <p:sp>
          <p:nvSpPr>
            <p:cNvPr id="61" name="Rectangle 57"/>
            <p:cNvSpPr>
              <a:spLocks noChangeArrowheads="1"/>
            </p:cNvSpPr>
            <p:nvPr/>
          </p:nvSpPr>
          <p:spPr bwMode="auto">
            <a:xfrm>
              <a:off x="249" y="455"/>
              <a:ext cx="418" cy="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u="sng" baseline="0">
                  <a:solidFill>
                    <a:srgbClr val="000000"/>
                  </a:solidFill>
                  <a:latin typeface="宋体" charset="-122"/>
                </a:rPr>
                <a:t>命题</a:t>
              </a:r>
              <a:endParaRPr lang="zh-CN" altLang="en-US" u="sng" baseline="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strips(downRight)">
                                      <p:cBhvr>
                                        <p:cTn id="7" dur="500"/>
                                        <p:tgtEl>
                                          <p:spTgt spid="14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4342"/>
                                        </p:tgtEl>
                                        <p:attrNameLst>
                                          <p:attrName>style.visibility</p:attrName>
                                        </p:attrNameLst>
                                      </p:cBhvr>
                                      <p:to>
                                        <p:strVal val="visible"/>
                                      </p:to>
                                    </p:set>
                                    <p:animEffect transition="in" filter="strips(downRight)">
                                      <p:cBhvr>
                                        <p:cTn id="12" dur="1000"/>
                                        <p:tgtEl>
                                          <p:spTgt spid="143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grpId="0" nodeType="clickEffect">
                                  <p:stCondLst>
                                    <p:cond delay="0"/>
                                  </p:stCondLst>
                                  <p:childTnLst>
                                    <p:set>
                                      <p:cBhvr>
                                        <p:cTn id="25" dur="1" fill="hold">
                                          <p:stCondLst>
                                            <p:cond delay="0"/>
                                          </p:stCondLst>
                                        </p:cTn>
                                        <p:tgtEl>
                                          <p:spTgt spid="14339"/>
                                        </p:tgtEl>
                                        <p:attrNameLst>
                                          <p:attrName>style.visibility</p:attrName>
                                        </p:attrNameLst>
                                      </p:cBhvr>
                                      <p:to>
                                        <p:strVal val="visible"/>
                                      </p:to>
                                    </p:set>
                                    <p:anim calcmode="lin" valueType="num">
                                      <p:cBhvr>
                                        <p:cTn id="26" dur="500" fill="hold"/>
                                        <p:tgtEl>
                                          <p:spTgt spid="14339"/>
                                        </p:tgtEl>
                                        <p:attrNameLst>
                                          <p:attrName>ppt_w</p:attrName>
                                        </p:attrNameLst>
                                      </p:cBhvr>
                                      <p:tavLst>
                                        <p:tav tm="0">
                                          <p:val>
                                            <p:fltVal val="0"/>
                                          </p:val>
                                        </p:tav>
                                        <p:tav tm="100000">
                                          <p:val>
                                            <p:strVal val="#ppt_w"/>
                                          </p:val>
                                        </p:tav>
                                      </p:tavLst>
                                    </p:anim>
                                    <p:anim calcmode="lin" valueType="num">
                                      <p:cBhvr>
                                        <p:cTn id="27" dur="500" fill="hold"/>
                                        <p:tgtEl>
                                          <p:spTgt spid="1433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utoUpdateAnimBg="0"/>
      <p:bldP spid="14339" grpId="0" animBg="1" autoUpdateAnimBg="0"/>
      <p:bldP spid="14342"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666" y="30165"/>
            <a:ext cx="7416824" cy="1215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29" y="1150715"/>
            <a:ext cx="7470742" cy="893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043541"/>
            <a:ext cx="4484231" cy="1596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7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222" y="3559412"/>
            <a:ext cx="6268240" cy="62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7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222" y="4161514"/>
            <a:ext cx="6049596" cy="892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7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4973" y="4547758"/>
            <a:ext cx="3683512" cy="1114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3">
            <a:extLst>
              <a:ext uri="{FF2B5EF4-FFF2-40B4-BE49-F238E27FC236}">
                <a16:creationId xmlns:a16="http://schemas.microsoft.com/office/drawing/2014/main" id="{090A660B-0EB5-43A2-F01D-F291667AE3D5}"/>
              </a:ext>
            </a:extLst>
          </p:cNvPr>
          <p:cNvSpPr txBox="1"/>
          <p:nvPr/>
        </p:nvSpPr>
        <p:spPr>
          <a:xfrm>
            <a:off x="251520" y="5550331"/>
            <a:ext cx="8508048" cy="830997"/>
          </a:xfrm>
          <a:prstGeom prst="rect">
            <a:avLst/>
          </a:prstGeom>
          <a:noFill/>
        </p:spPr>
        <p:txBody>
          <a:bodyPr wrap="square" rtlCol="0">
            <a:spAutoFit/>
          </a:bodyPr>
          <a:lstStyle/>
          <a:p>
            <a:r>
              <a:rPr lang="zh-CN" altLang="en-US" sz="2400" dirty="0"/>
              <a:t>蒲丰投针问题中假定</a:t>
            </a:r>
            <a:r>
              <a:rPr lang="en-US" altLang="zh-CN" sz="2400" dirty="0"/>
              <a:t>X~U[0,a/2], Y~U[0,</a:t>
            </a:r>
            <a:r>
              <a:rPr lang="el-GR" altLang="zh-CN" sz="2400" dirty="0"/>
              <a:t>π</a:t>
            </a:r>
            <a:r>
              <a:rPr lang="en-US" altLang="zh-CN" sz="2400" dirty="0"/>
              <a:t>],</a:t>
            </a:r>
            <a:r>
              <a:rPr lang="zh-CN" altLang="en-US" sz="2400" dirty="0"/>
              <a:t>且它们相互独立</a:t>
            </a:r>
            <a:r>
              <a:rPr lang="en-US" altLang="zh-CN" sz="2400" dirty="0"/>
              <a:t>, </a:t>
            </a:r>
            <a:r>
              <a:rPr lang="zh-CN" altLang="en-US" sz="2400" dirty="0"/>
              <a:t>这些假定的</a:t>
            </a:r>
            <a:r>
              <a:rPr lang="zh-CN" altLang="en-US" sz="2400" u="sng" dirty="0">
                <a:solidFill>
                  <a:srgbClr val="C00000"/>
                </a:solidFill>
              </a:rPr>
              <a:t>合适性很难确证</a:t>
            </a:r>
            <a:r>
              <a:rPr lang="en-US" altLang="zh-CN" sz="2400" dirty="0"/>
              <a:t>, </a:t>
            </a:r>
            <a:r>
              <a:rPr lang="zh-CN" altLang="en-US" sz="2400" dirty="0"/>
              <a:t>但诸多试验结果表明</a:t>
            </a:r>
            <a:r>
              <a:rPr lang="zh-CN" altLang="en-US" sz="2400" dirty="0">
                <a:solidFill>
                  <a:srgbClr val="C00000"/>
                </a:solidFill>
              </a:rPr>
              <a:t>它们近似成立</a:t>
            </a:r>
            <a:r>
              <a:rPr lang="en-US" altLang="zh-CN" sz="2400" dirty="0"/>
              <a:t>.</a:t>
            </a:r>
            <a:endParaRPr lang="zh-CN" altLang="en-US" sz="2400" dirty="0"/>
          </a:p>
        </p:txBody>
      </p:sp>
    </p:spTree>
    <p:extLst>
      <p:ext uri="{BB962C8B-B14F-4D97-AF65-F5344CB8AC3E}">
        <p14:creationId xmlns:p14="http://schemas.microsoft.com/office/powerpoint/2010/main" val="328870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8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8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223390" y="620688"/>
            <a:ext cx="8712968" cy="1785104"/>
          </a:xfrm>
          <a:prstGeom prst="rect">
            <a:avLst/>
          </a:prstGeom>
          <a:noFill/>
        </p:spPr>
        <p:txBody>
          <a:bodyPr wrap="square" rtlCol="0">
            <a:spAutoFit/>
          </a:bodyPr>
          <a:lstStyle/>
          <a:p>
            <a:r>
              <a:rPr lang="zh-CN" altLang="en-US" sz="2200" dirty="0"/>
              <a:t>二战后期</a:t>
            </a:r>
            <a:r>
              <a:rPr lang="en-US" altLang="zh-CN" sz="2200" dirty="0"/>
              <a:t>, </a:t>
            </a:r>
            <a:r>
              <a:rPr lang="zh-CN" altLang="en-US" sz="2200" dirty="0"/>
              <a:t>一批从事原子弹研究的美国科学家</a:t>
            </a:r>
            <a:r>
              <a:rPr lang="en-US" altLang="zh-CN" sz="2200" dirty="0"/>
              <a:t>, </a:t>
            </a:r>
            <a:r>
              <a:rPr lang="zh-CN" altLang="en-US" sz="2200" dirty="0"/>
              <a:t>与第一架数字电子计算机的诞生几乎同时提出了一系列随机模拟的计算方案</a:t>
            </a:r>
            <a:r>
              <a:rPr lang="en-US" altLang="zh-CN" sz="2200" dirty="0"/>
              <a:t>:</a:t>
            </a:r>
            <a:r>
              <a:rPr lang="zh-CN" altLang="en-US" sz="2200" dirty="0"/>
              <a:t>一大类是关于粒子运动的模拟</a:t>
            </a:r>
            <a:r>
              <a:rPr lang="en-US" altLang="zh-CN" sz="2200" dirty="0"/>
              <a:t>, </a:t>
            </a:r>
            <a:r>
              <a:rPr lang="zh-CN" altLang="en-US" sz="2200" dirty="0"/>
              <a:t>另一大类则是以积分计算为代表的新计算方法</a:t>
            </a:r>
            <a:r>
              <a:rPr lang="en-US" altLang="zh-CN" sz="2200" dirty="0"/>
              <a:t>. </a:t>
            </a:r>
            <a:r>
              <a:rPr lang="zh-CN" altLang="en-US" sz="2200" dirty="0"/>
              <a:t>他们还以赌城的名字命名这类方法</a:t>
            </a:r>
            <a:r>
              <a:rPr lang="en-US" altLang="zh-CN" sz="2200" dirty="0"/>
              <a:t>, </a:t>
            </a:r>
            <a:r>
              <a:rPr lang="zh-CN" altLang="en-US" sz="2200" dirty="0"/>
              <a:t>这就是著名的蒙特卡罗</a:t>
            </a:r>
            <a:r>
              <a:rPr lang="en-US" altLang="zh-CN" sz="2200" dirty="0"/>
              <a:t>(Monte Carlo)</a:t>
            </a:r>
            <a:r>
              <a:rPr lang="zh-CN" altLang="en-US" sz="2200" dirty="0"/>
              <a:t>方法</a:t>
            </a:r>
            <a:r>
              <a:rPr lang="en-US" altLang="zh-CN" sz="2200" dirty="0"/>
              <a:t>.</a:t>
            </a:r>
            <a:r>
              <a:rPr lang="zh-CN" altLang="en-US" sz="2200" dirty="0"/>
              <a:t>下面介绍定积分计算的蒙特卡罗法</a:t>
            </a:r>
            <a:r>
              <a:rPr lang="en-US" altLang="zh-CN" sz="2200" dirty="0"/>
              <a:t>.</a:t>
            </a:r>
            <a:endParaRPr lang="zh-CN" altLang="en-US" sz="2200" dirty="0"/>
          </a:p>
        </p:txBody>
      </p:sp>
      <p:pic>
        <p:nvPicPr>
          <p:cNvPr id="35842"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71600" y="2380109"/>
            <a:ext cx="4778569" cy="1120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22683" y="3501008"/>
            <a:ext cx="6229529"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4" name="Picture 4"/>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67544" y="3983171"/>
            <a:ext cx="3596433" cy="1064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5" name="Picture 5"/>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453102" y="4035812"/>
            <a:ext cx="1942134" cy="905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6" name="Picture 6"/>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631308" y="2091859"/>
            <a:ext cx="2305050"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7" name="Picture 7"/>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67544" y="5081031"/>
            <a:ext cx="4447963" cy="160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8" name="Picture 8"/>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156176" y="4941168"/>
            <a:ext cx="1815854"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9" name="Picture 9"/>
          <p:cNvPicPr>
            <a:picLocks noChangeAspect="1" noChangeArrowheads="1"/>
          </p:cNvPicPr>
          <p:nvPr/>
        </p:nvPicPr>
        <p:blipFill>
          <a:blip r:embed="rId16">
            <a:extLst>
              <a:ext uri="{BEBA8EAE-BF5A-486C-A8C5-ECC9F3942E4B}">
                <a14:imgProps xmlns:a14="http://schemas.microsoft.com/office/drawing/2010/main">
                  <a14:imgLayer r:embed="rId1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915507" y="5733256"/>
            <a:ext cx="451485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948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552" y="3068960"/>
            <a:ext cx="5472608" cy="1292662"/>
          </a:xfrm>
          <a:prstGeom prst="rect">
            <a:avLst/>
          </a:prstGeom>
          <a:noFill/>
        </p:spPr>
        <p:txBody>
          <a:bodyPr wrap="square" rtlCol="0">
            <a:spAutoFit/>
          </a:bodyPr>
          <a:lstStyle/>
          <a:p>
            <a:r>
              <a:rPr lang="zh-CN" altLang="en-US" sz="2600" dirty="0"/>
              <a:t>会面问题的解法中事实上假定了两船或两人的到达时刻是相互独立的，而且都服从</a:t>
            </a:r>
            <a:r>
              <a:rPr lang="en-US" altLang="zh-CN" sz="2600" dirty="0"/>
              <a:t>U[0,60]</a:t>
            </a:r>
            <a:r>
              <a:rPr lang="zh-CN" altLang="en-US" sz="2600" dirty="0"/>
              <a:t>或</a:t>
            </a:r>
            <a:r>
              <a:rPr lang="en-US" altLang="zh-CN" sz="2600" dirty="0"/>
              <a:t>U[0,24].</a:t>
            </a:r>
            <a:endParaRPr lang="zh-CN" altLang="en-US" sz="2600" dirty="0"/>
          </a:p>
        </p:txBody>
      </p:sp>
      <p:sp>
        <p:nvSpPr>
          <p:cNvPr id="4" name="TextBox 3"/>
          <p:cNvSpPr txBox="1"/>
          <p:nvPr/>
        </p:nvSpPr>
        <p:spPr>
          <a:xfrm>
            <a:off x="539552" y="4688557"/>
            <a:ext cx="5472608" cy="1692771"/>
          </a:xfrm>
          <a:prstGeom prst="rect">
            <a:avLst/>
          </a:prstGeom>
          <a:noFill/>
        </p:spPr>
        <p:txBody>
          <a:bodyPr wrap="square" rtlCol="0">
            <a:spAutoFit/>
          </a:bodyPr>
          <a:lstStyle/>
          <a:p>
            <a:r>
              <a:rPr lang="zh-CN" altLang="en-US" sz="2600" dirty="0"/>
              <a:t>蒲丰投针问题中假定</a:t>
            </a:r>
            <a:r>
              <a:rPr lang="en-US" altLang="zh-CN" sz="2600" dirty="0"/>
              <a:t>X~U[0,a/2], Y~U[0,</a:t>
            </a:r>
            <a:r>
              <a:rPr lang="el-GR" altLang="zh-CN" sz="2600" dirty="0"/>
              <a:t>π</a:t>
            </a:r>
            <a:r>
              <a:rPr lang="en-US" altLang="zh-CN" sz="2600" dirty="0"/>
              <a:t>],</a:t>
            </a:r>
            <a:r>
              <a:rPr lang="zh-CN" altLang="en-US" sz="2600" dirty="0"/>
              <a:t>且它们相互独立</a:t>
            </a:r>
            <a:r>
              <a:rPr lang="en-US" altLang="zh-CN" sz="2600" dirty="0"/>
              <a:t>, </a:t>
            </a:r>
            <a:r>
              <a:rPr lang="zh-CN" altLang="en-US" sz="2600" dirty="0"/>
              <a:t>这些假定的合适性很难确证</a:t>
            </a:r>
            <a:r>
              <a:rPr lang="en-US" altLang="zh-CN" sz="2600" dirty="0"/>
              <a:t>, </a:t>
            </a:r>
            <a:r>
              <a:rPr lang="zh-CN" altLang="en-US" sz="2600" dirty="0"/>
              <a:t>但诸多试验结果表明它们近似成立</a:t>
            </a:r>
            <a:r>
              <a:rPr lang="en-US" altLang="zh-CN" sz="2600" dirty="0"/>
              <a:t>.</a:t>
            </a:r>
            <a:endParaRPr lang="zh-CN" altLang="en-US" sz="2600" dirty="0"/>
          </a:p>
        </p:txBody>
      </p:sp>
      <p:sp>
        <p:nvSpPr>
          <p:cNvPr id="5" name="TextBox 4"/>
          <p:cNvSpPr txBox="1"/>
          <p:nvPr/>
        </p:nvSpPr>
        <p:spPr>
          <a:xfrm>
            <a:off x="611560" y="980728"/>
            <a:ext cx="5472608" cy="1692771"/>
          </a:xfrm>
          <a:prstGeom prst="rect">
            <a:avLst/>
          </a:prstGeom>
          <a:noFill/>
        </p:spPr>
        <p:txBody>
          <a:bodyPr wrap="square" rtlCol="0">
            <a:spAutoFit/>
          </a:bodyPr>
          <a:lstStyle/>
          <a:p>
            <a:r>
              <a:rPr lang="zh-CN" altLang="en-US" sz="2600" dirty="0"/>
              <a:t>蒙特卡罗积分计算则要求产生</a:t>
            </a:r>
            <a:r>
              <a:rPr lang="en-US" altLang="zh-CN" sz="2600" i="1" dirty="0"/>
              <a:t>N</a:t>
            </a:r>
            <a:r>
              <a:rPr lang="zh-CN" altLang="en-US" sz="2600" dirty="0"/>
              <a:t>对独立的随机向量</a:t>
            </a:r>
            <a:r>
              <a:rPr lang="en-US" altLang="zh-CN" sz="2600" dirty="0"/>
              <a:t>(</a:t>
            </a:r>
            <a:r>
              <a:rPr lang="el-GR" altLang="zh-CN" sz="2600" dirty="0"/>
              <a:t>ξ</a:t>
            </a:r>
            <a:r>
              <a:rPr lang="en-US" altLang="zh-CN" sz="2600" dirty="0"/>
              <a:t>,</a:t>
            </a:r>
            <a:r>
              <a:rPr lang="el-GR" altLang="zh-CN" sz="2600" dirty="0"/>
              <a:t>η</a:t>
            </a:r>
            <a:r>
              <a:rPr lang="en-US" altLang="zh-CN" sz="2600" dirty="0"/>
              <a:t>)</a:t>
            </a:r>
            <a:r>
              <a:rPr lang="zh-CN" altLang="en-US" sz="2600" dirty="0"/>
              <a:t>， 其中</a:t>
            </a:r>
            <a:r>
              <a:rPr lang="el-GR" altLang="zh-CN" sz="2600" dirty="0"/>
              <a:t>ξ </a:t>
            </a:r>
            <a:r>
              <a:rPr lang="en-US" altLang="zh-CN" sz="2600" dirty="0"/>
              <a:t>~U[a, b], </a:t>
            </a:r>
            <a:r>
              <a:rPr lang="el-GR" altLang="zh-CN" sz="2600" dirty="0"/>
              <a:t>η </a:t>
            </a:r>
            <a:r>
              <a:rPr lang="en-US" altLang="zh-CN" sz="2600" dirty="0"/>
              <a:t>~U[0,M],</a:t>
            </a:r>
            <a:r>
              <a:rPr lang="zh-CN" altLang="en-US" sz="2600" dirty="0"/>
              <a:t>且它们相互独立</a:t>
            </a:r>
            <a:r>
              <a:rPr lang="en-US" altLang="zh-CN" sz="2600" dirty="0"/>
              <a:t>, </a:t>
            </a:r>
            <a:r>
              <a:rPr lang="zh-CN" altLang="en-US" sz="2600" dirty="0"/>
              <a:t>这在近代计算中不难实现</a:t>
            </a:r>
            <a:r>
              <a:rPr lang="en-US" altLang="zh-CN" sz="2600" dirty="0"/>
              <a:t>.</a:t>
            </a:r>
            <a:endParaRPr lang="zh-CN" altLang="en-US" sz="2600" dirty="0"/>
          </a:p>
        </p:txBody>
      </p:sp>
      <p:pic>
        <p:nvPicPr>
          <p:cNvPr id="6" name="Picture 6"/>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443414" y="692696"/>
            <a:ext cx="2305050"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组合 20"/>
          <p:cNvGrpSpPr/>
          <p:nvPr/>
        </p:nvGrpSpPr>
        <p:grpSpPr>
          <a:xfrm>
            <a:off x="6522312" y="3494494"/>
            <a:ext cx="2370168" cy="2504155"/>
            <a:chOff x="5618232" y="3288431"/>
            <a:chExt cx="3485593" cy="2988097"/>
          </a:xfrm>
        </p:grpSpPr>
        <p:sp>
          <p:nvSpPr>
            <p:cNvPr id="7" name="Line 7"/>
            <p:cNvSpPr>
              <a:spLocks noChangeShapeType="1"/>
            </p:cNvSpPr>
            <p:nvPr/>
          </p:nvSpPr>
          <p:spPr bwMode="auto">
            <a:xfrm>
              <a:off x="5870823" y="5776044"/>
              <a:ext cx="299561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400"/>
            </a:p>
          </p:txBody>
        </p:sp>
        <p:sp>
          <p:nvSpPr>
            <p:cNvPr id="8" name="Line 8"/>
            <p:cNvSpPr>
              <a:spLocks noChangeShapeType="1"/>
            </p:cNvSpPr>
            <p:nvPr/>
          </p:nvSpPr>
          <p:spPr bwMode="auto">
            <a:xfrm flipV="1">
              <a:off x="6234608" y="3474502"/>
              <a:ext cx="0" cy="26876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400"/>
            </a:p>
          </p:txBody>
        </p:sp>
        <p:sp>
          <p:nvSpPr>
            <p:cNvPr id="9" name="Text Box 9"/>
            <p:cNvSpPr txBox="1">
              <a:spLocks noChangeArrowheads="1"/>
            </p:cNvSpPr>
            <p:nvPr/>
          </p:nvSpPr>
          <p:spPr bwMode="auto">
            <a:xfrm>
              <a:off x="8265626" y="5272455"/>
              <a:ext cx="838199" cy="461665"/>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b="1" i="1" dirty="0">
                  <a:effectLst>
                    <a:outerShdw blurRad="38100" dist="38100" dir="2700000" algn="tl">
                      <a:srgbClr val="FFFFFF"/>
                    </a:outerShdw>
                  </a:effectLst>
                </a:rPr>
                <a:t>X</a:t>
              </a:r>
            </a:p>
          </p:txBody>
        </p:sp>
        <p:sp>
          <p:nvSpPr>
            <p:cNvPr id="10" name="Text Box 10"/>
            <p:cNvSpPr txBox="1">
              <a:spLocks noChangeArrowheads="1"/>
            </p:cNvSpPr>
            <p:nvPr/>
          </p:nvSpPr>
          <p:spPr bwMode="auto">
            <a:xfrm>
              <a:off x="6275635" y="3364631"/>
              <a:ext cx="838200" cy="461665"/>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b="1" i="1" dirty="0">
                  <a:effectLst>
                    <a:outerShdw blurRad="38100" dist="38100" dir="2700000" algn="tl">
                      <a:srgbClr val="FFFFFF"/>
                    </a:outerShdw>
                  </a:effectLst>
                </a:rPr>
                <a:t>Y</a:t>
              </a:r>
            </a:p>
          </p:txBody>
        </p:sp>
        <p:sp>
          <p:nvSpPr>
            <p:cNvPr id="11" name="Text Box 11"/>
            <p:cNvSpPr txBox="1">
              <a:spLocks noChangeArrowheads="1"/>
            </p:cNvSpPr>
            <p:nvPr/>
          </p:nvSpPr>
          <p:spPr bwMode="auto">
            <a:xfrm>
              <a:off x="5870823" y="5637931"/>
              <a:ext cx="838200" cy="461665"/>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b="1" i="1">
                  <a:effectLst>
                    <a:outerShdw blurRad="38100" dist="38100" dir="2700000" algn="tl">
                      <a:srgbClr val="FFFFFF"/>
                    </a:outerShdw>
                  </a:effectLst>
                </a:rPr>
                <a:t>O</a:t>
              </a:r>
            </a:p>
          </p:txBody>
        </p:sp>
        <p:sp>
          <p:nvSpPr>
            <p:cNvPr id="12" name="Rectangle 12"/>
            <p:cNvSpPr>
              <a:spLocks noChangeArrowheads="1"/>
            </p:cNvSpPr>
            <p:nvPr/>
          </p:nvSpPr>
          <p:spPr bwMode="auto">
            <a:xfrm>
              <a:off x="6275635" y="3883744"/>
              <a:ext cx="2057400" cy="1892300"/>
            </a:xfrm>
            <a:prstGeom prst="rect">
              <a:avLst/>
            </a:prstGeom>
            <a:solidFill>
              <a:schemeClr val="accent1">
                <a:alpha val="50195"/>
              </a:schemeClr>
            </a:solidFill>
            <a:ln w="9525">
              <a:solidFill>
                <a:schemeClr val="tx1"/>
              </a:solidFill>
              <a:miter lim="800000"/>
              <a:headEnd/>
              <a:tailEnd/>
            </a:ln>
          </p:spPr>
          <p:txBody>
            <a:bodyPr wrap="none" anchor="ctr"/>
            <a:lstStyle/>
            <a:p>
              <a:pPr algn="ctr"/>
              <a:endParaRPr lang="zh-CN" altLang="en-US" sz="2400"/>
            </a:p>
          </p:txBody>
        </p:sp>
        <p:sp>
          <p:nvSpPr>
            <p:cNvPr id="13" name="Text Box 13"/>
            <p:cNvSpPr txBox="1">
              <a:spLocks noChangeArrowheads="1"/>
            </p:cNvSpPr>
            <p:nvPr/>
          </p:nvSpPr>
          <p:spPr bwMode="auto">
            <a:xfrm>
              <a:off x="5618232" y="3639900"/>
              <a:ext cx="8302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b="1" dirty="0"/>
                <a:t>24</a:t>
              </a:r>
            </a:p>
          </p:txBody>
        </p:sp>
        <p:sp>
          <p:nvSpPr>
            <p:cNvPr id="14" name="Text Box 14"/>
            <p:cNvSpPr txBox="1">
              <a:spLocks noChangeArrowheads="1"/>
            </p:cNvSpPr>
            <p:nvPr/>
          </p:nvSpPr>
          <p:spPr bwMode="auto">
            <a:xfrm>
              <a:off x="7982272" y="5702074"/>
              <a:ext cx="8302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b="1" dirty="0"/>
                <a:t>24</a:t>
              </a:r>
            </a:p>
          </p:txBody>
        </p:sp>
        <p:sp>
          <p:nvSpPr>
            <p:cNvPr id="15" name="Line 15"/>
            <p:cNvSpPr>
              <a:spLocks noChangeShapeType="1"/>
            </p:cNvSpPr>
            <p:nvPr/>
          </p:nvSpPr>
          <p:spPr bwMode="auto">
            <a:xfrm flipV="1">
              <a:off x="6275635" y="3288431"/>
              <a:ext cx="2427288" cy="2349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400"/>
            </a:p>
          </p:txBody>
        </p:sp>
        <p:sp>
          <p:nvSpPr>
            <p:cNvPr id="16" name="Line 16"/>
            <p:cNvSpPr>
              <a:spLocks noChangeShapeType="1"/>
            </p:cNvSpPr>
            <p:nvPr/>
          </p:nvSpPr>
          <p:spPr bwMode="auto">
            <a:xfrm flipV="1">
              <a:off x="6526088" y="4066728"/>
              <a:ext cx="2438400" cy="2209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 name="Freeform 17"/>
            <p:cNvSpPr>
              <a:spLocks/>
            </p:cNvSpPr>
            <p:nvPr/>
          </p:nvSpPr>
          <p:spPr bwMode="auto">
            <a:xfrm>
              <a:off x="6264523" y="3898031"/>
              <a:ext cx="1752600" cy="1752600"/>
            </a:xfrm>
            <a:custGeom>
              <a:avLst/>
              <a:gdLst>
                <a:gd name="T0" fmla="*/ 0 w 1152"/>
                <a:gd name="T1" fmla="*/ 2147483647 h 1056"/>
                <a:gd name="T2" fmla="*/ 0 w 1152"/>
                <a:gd name="T3" fmla="*/ 0 h 1056"/>
                <a:gd name="T4" fmla="*/ 2147483647 w 1152"/>
                <a:gd name="T5" fmla="*/ 0 h 1056"/>
                <a:gd name="T6" fmla="*/ 0 w 1152"/>
                <a:gd name="T7" fmla="*/ 2147483647 h 1056"/>
                <a:gd name="T8" fmla="*/ 0 60000 65536"/>
                <a:gd name="T9" fmla="*/ 0 60000 65536"/>
                <a:gd name="T10" fmla="*/ 0 60000 65536"/>
                <a:gd name="T11" fmla="*/ 0 60000 65536"/>
                <a:gd name="T12" fmla="*/ 0 w 1152"/>
                <a:gd name="T13" fmla="*/ 0 h 1056"/>
                <a:gd name="T14" fmla="*/ 1152 w 1152"/>
                <a:gd name="T15" fmla="*/ 1056 h 1056"/>
              </a:gdLst>
              <a:ahLst/>
              <a:cxnLst>
                <a:cxn ang="T8">
                  <a:pos x="T0" y="T1"/>
                </a:cxn>
                <a:cxn ang="T9">
                  <a:pos x="T2" y="T3"/>
                </a:cxn>
                <a:cxn ang="T10">
                  <a:pos x="T4" y="T5"/>
                </a:cxn>
                <a:cxn ang="T11">
                  <a:pos x="T6" y="T7"/>
                </a:cxn>
              </a:cxnLst>
              <a:rect l="T12" t="T13" r="T14" b="T15"/>
              <a:pathLst>
                <a:path w="1152" h="1056">
                  <a:moveTo>
                    <a:pt x="0" y="1056"/>
                  </a:moveTo>
                  <a:lnTo>
                    <a:pt x="0" y="0"/>
                  </a:lnTo>
                  <a:lnTo>
                    <a:pt x="1152" y="0"/>
                  </a:lnTo>
                  <a:lnTo>
                    <a:pt x="0" y="1056"/>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sp>
          <p:nvSpPr>
            <p:cNvPr id="18" name="Freeform 18"/>
            <p:cNvSpPr>
              <a:spLocks/>
            </p:cNvSpPr>
            <p:nvPr/>
          </p:nvSpPr>
          <p:spPr bwMode="auto">
            <a:xfrm>
              <a:off x="7113835" y="4704481"/>
              <a:ext cx="1193800" cy="1049338"/>
            </a:xfrm>
            <a:custGeom>
              <a:avLst/>
              <a:gdLst>
                <a:gd name="T0" fmla="*/ 0 w 999"/>
                <a:gd name="T1" fmla="*/ 2147483647 h 929"/>
                <a:gd name="T2" fmla="*/ 2147483647 w 999"/>
                <a:gd name="T3" fmla="*/ 2147483647 h 929"/>
                <a:gd name="T4" fmla="*/ 2147483647 w 999"/>
                <a:gd name="T5" fmla="*/ 2147483647 h 929"/>
                <a:gd name="T6" fmla="*/ 2147483647 w 999"/>
                <a:gd name="T7" fmla="*/ 2147483647 h 929"/>
                <a:gd name="T8" fmla="*/ 2147483647 w 999"/>
                <a:gd name="T9" fmla="*/ 0 h 929"/>
                <a:gd name="T10" fmla="*/ 0 w 999"/>
                <a:gd name="T11" fmla="*/ 2147483647 h 929"/>
                <a:gd name="T12" fmla="*/ 0 60000 65536"/>
                <a:gd name="T13" fmla="*/ 0 60000 65536"/>
                <a:gd name="T14" fmla="*/ 0 60000 65536"/>
                <a:gd name="T15" fmla="*/ 0 60000 65536"/>
                <a:gd name="T16" fmla="*/ 0 60000 65536"/>
                <a:gd name="T17" fmla="*/ 0 60000 65536"/>
                <a:gd name="T18" fmla="*/ 0 w 999"/>
                <a:gd name="T19" fmla="*/ 0 h 929"/>
                <a:gd name="T20" fmla="*/ 999 w 999"/>
                <a:gd name="T21" fmla="*/ 929 h 929"/>
              </a:gdLst>
              <a:ahLst/>
              <a:cxnLst>
                <a:cxn ang="T12">
                  <a:pos x="T0" y="T1"/>
                </a:cxn>
                <a:cxn ang="T13">
                  <a:pos x="T2" y="T3"/>
                </a:cxn>
                <a:cxn ang="T14">
                  <a:pos x="T4" y="T5"/>
                </a:cxn>
                <a:cxn ang="T15">
                  <a:pos x="T6" y="T7"/>
                </a:cxn>
                <a:cxn ang="T16">
                  <a:pos x="T8" y="T9"/>
                </a:cxn>
                <a:cxn ang="T17">
                  <a:pos x="T10" y="T11"/>
                </a:cxn>
              </a:cxnLst>
              <a:rect l="T18" t="T19" r="T20" b="T21"/>
              <a:pathLst>
                <a:path w="999" h="929">
                  <a:moveTo>
                    <a:pt x="0" y="929"/>
                  </a:moveTo>
                  <a:cubicBezTo>
                    <a:pt x="100" y="929"/>
                    <a:pt x="201" y="929"/>
                    <a:pt x="301" y="929"/>
                  </a:cubicBezTo>
                  <a:cubicBezTo>
                    <a:pt x="410" y="929"/>
                    <a:pt x="519" y="929"/>
                    <a:pt x="628" y="929"/>
                  </a:cubicBezTo>
                  <a:lnTo>
                    <a:pt x="999" y="912"/>
                  </a:lnTo>
                  <a:lnTo>
                    <a:pt x="999" y="0"/>
                  </a:lnTo>
                  <a:lnTo>
                    <a:pt x="0" y="929"/>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spTree>
    <p:extLst>
      <p:ext uri="{BB962C8B-B14F-4D97-AF65-F5344CB8AC3E}">
        <p14:creationId xmlns:p14="http://schemas.microsoft.com/office/powerpoint/2010/main" val="127832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468313" y="688975"/>
            <a:ext cx="5181600" cy="579438"/>
          </a:xfrm>
          <a:prstGeom prst="rect">
            <a:avLst/>
          </a:prstGeom>
          <a:noFill/>
          <a:ln w="9525">
            <a:noFill/>
            <a:miter lim="800000"/>
            <a:headEnd/>
            <a:tailEnd/>
          </a:ln>
          <a:effectLst/>
        </p:spPr>
        <p:txBody>
          <a:bodyPr>
            <a:spAutoFit/>
          </a:bodyPr>
          <a:lstStyle/>
          <a:p>
            <a:pPr>
              <a:defRPr/>
            </a:pPr>
            <a:r>
              <a:rPr lang="zh-CN" altLang="en-US" sz="3200">
                <a:solidFill>
                  <a:srgbClr val="000000"/>
                </a:solidFill>
                <a:effectLst>
                  <a:outerShdw blurRad="38100" dist="38100" dir="2700000" algn="tl">
                    <a:srgbClr val="FFFFFF"/>
                  </a:outerShdw>
                </a:effectLst>
                <a:latin typeface="宋体" pitchFamily="2" charset="-122"/>
                <a:ea typeface="宋体" pitchFamily="2" charset="-122"/>
              </a:rPr>
              <a:t>二、多维随机变量的独立性</a:t>
            </a:r>
          </a:p>
        </p:txBody>
      </p:sp>
      <p:sp>
        <p:nvSpPr>
          <p:cNvPr id="7173" name="Text Box 5"/>
          <p:cNvSpPr txBox="1">
            <a:spLocks noChangeArrowheads="1"/>
          </p:cNvSpPr>
          <p:nvPr/>
        </p:nvSpPr>
        <p:spPr bwMode="auto">
          <a:xfrm>
            <a:off x="323850" y="1397000"/>
            <a:ext cx="1450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u="sng">
                <a:solidFill>
                  <a:srgbClr val="FF0000"/>
                </a:solidFill>
              </a:rPr>
              <a:t>定义</a:t>
            </a:r>
            <a:r>
              <a:rPr lang="zh-CN" altLang="en-US"/>
              <a:t>：</a:t>
            </a:r>
          </a:p>
        </p:txBody>
      </p:sp>
      <p:sp>
        <p:nvSpPr>
          <p:cNvPr id="7174" name="Text Box 6"/>
          <p:cNvSpPr txBox="1">
            <a:spLocks noChangeArrowheads="1"/>
          </p:cNvSpPr>
          <p:nvPr/>
        </p:nvSpPr>
        <p:spPr bwMode="auto">
          <a:xfrm>
            <a:off x="1258888" y="1341438"/>
            <a:ext cx="7416800"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130000"/>
              </a:lnSpc>
              <a:spcBef>
                <a:spcPct val="0"/>
              </a:spcBef>
            </a:pPr>
            <a:r>
              <a:rPr lang="zh-CN" altLang="en-US" dirty="0">
                <a:solidFill>
                  <a:srgbClr val="000000"/>
                </a:solidFill>
              </a:rPr>
              <a:t>设</a:t>
            </a:r>
            <a:r>
              <a:rPr lang="zh-CN" altLang="en-US" i="1" dirty="0">
                <a:solidFill>
                  <a:srgbClr val="000000"/>
                </a:solidFill>
              </a:rPr>
              <a:t> </a:t>
            </a:r>
            <a:r>
              <a:rPr lang="en-US" altLang="zh-CN" i="1" dirty="0">
                <a:solidFill>
                  <a:srgbClr val="000000"/>
                </a:solidFill>
              </a:rPr>
              <a:t>n </a:t>
            </a:r>
            <a:r>
              <a:rPr lang="zh-CN" altLang="en-US" dirty="0">
                <a:solidFill>
                  <a:srgbClr val="000000"/>
                </a:solidFill>
              </a:rPr>
              <a:t>维随机变量</a:t>
            </a:r>
            <a:r>
              <a:rPr lang="en-US" altLang="zh-CN" dirty="0">
                <a:solidFill>
                  <a:srgbClr val="000000"/>
                </a:solidFill>
              </a:rPr>
              <a:t>(</a:t>
            </a:r>
            <a:r>
              <a:rPr lang="en-US" altLang="zh-CN" i="1" dirty="0">
                <a:solidFill>
                  <a:srgbClr val="000000"/>
                </a:solidFill>
              </a:rPr>
              <a:t>X</a:t>
            </a:r>
            <a:r>
              <a:rPr lang="en-US" altLang="zh-CN" baseline="-25000" dirty="0">
                <a:solidFill>
                  <a:srgbClr val="000000"/>
                </a:solidFill>
              </a:rPr>
              <a:t>1</a:t>
            </a:r>
            <a:r>
              <a:rPr lang="en-US" altLang="zh-CN" dirty="0">
                <a:solidFill>
                  <a:srgbClr val="000000"/>
                </a:solidFill>
              </a:rPr>
              <a:t>, </a:t>
            </a:r>
            <a:r>
              <a:rPr lang="en-US" altLang="zh-CN" i="1" dirty="0">
                <a:solidFill>
                  <a:srgbClr val="000000"/>
                </a:solidFill>
              </a:rPr>
              <a:t>X</a:t>
            </a:r>
            <a:r>
              <a:rPr lang="en-US" altLang="zh-CN" baseline="-25000" dirty="0">
                <a:solidFill>
                  <a:srgbClr val="000000"/>
                </a:solidFill>
              </a:rPr>
              <a:t>2</a:t>
            </a:r>
            <a:r>
              <a:rPr lang="en-US" altLang="zh-CN" dirty="0">
                <a:solidFill>
                  <a:srgbClr val="000000"/>
                </a:solidFill>
              </a:rPr>
              <a:t>, …, </a:t>
            </a:r>
            <a:r>
              <a:rPr lang="en-US" altLang="zh-CN" i="1" dirty="0" err="1">
                <a:solidFill>
                  <a:srgbClr val="000000"/>
                </a:solidFill>
              </a:rPr>
              <a:t>X</a:t>
            </a:r>
            <a:r>
              <a:rPr lang="en-US" altLang="zh-CN" i="1" baseline="-25000" dirty="0" err="1">
                <a:solidFill>
                  <a:srgbClr val="000000"/>
                </a:solidFill>
              </a:rPr>
              <a:t>n</a:t>
            </a:r>
            <a:r>
              <a:rPr lang="en-US" altLang="zh-CN" dirty="0">
                <a:solidFill>
                  <a:srgbClr val="000000"/>
                </a:solidFill>
              </a:rPr>
              <a:t>)</a:t>
            </a:r>
            <a:r>
              <a:rPr lang="zh-CN" altLang="en-US" dirty="0">
                <a:solidFill>
                  <a:srgbClr val="000000"/>
                </a:solidFill>
              </a:rPr>
              <a:t>的</a:t>
            </a:r>
            <a:r>
              <a:rPr lang="zh-CN" altLang="en-US" u="sng" dirty="0">
                <a:solidFill>
                  <a:srgbClr val="000000"/>
                </a:solidFill>
              </a:rPr>
              <a:t>联合分布函数</a:t>
            </a:r>
            <a:r>
              <a:rPr lang="zh-CN" altLang="en-US" dirty="0">
                <a:solidFill>
                  <a:srgbClr val="000000"/>
                </a:solidFill>
              </a:rPr>
              <a:t>为 </a:t>
            </a:r>
            <a:r>
              <a:rPr lang="en-US" altLang="zh-CN" i="1" dirty="0">
                <a:solidFill>
                  <a:srgbClr val="000000"/>
                </a:solidFill>
              </a:rPr>
              <a:t>F</a:t>
            </a:r>
            <a:r>
              <a:rPr lang="en-US" altLang="zh-CN" dirty="0">
                <a:solidFill>
                  <a:srgbClr val="000000"/>
                </a:solidFill>
              </a:rPr>
              <a:t>(</a:t>
            </a:r>
            <a:r>
              <a:rPr lang="en-US" altLang="zh-CN" i="1" dirty="0">
                <a:solidFill>
                  <a:srgbClr val="000000"/>
                </a:solidFill>
              </a:rPr>
              <a:t>x</a:t>
            </a:r>
            <a:r>
              <a:rPr lang="en-US" altLang="zh-CN" baseline="-25000" dirty="0">
                <a:solidFill>
                  <a:srgbClr val="000000"/>
                </a:solidFill>
              </a:rPr>
              <a:t>1</a:t>
            </a:r>
            <a:r>
              <a:rPr lang="en-US" altLang="zh-CN" dirty="0">
                <a:solidFill>
                  <a:srgbClr val="000000"/>
                </a:solidFill>
              </a:rPr>
              <a:t> , </a:t>
            </a:r>
            <a:r>
              <a:rPr lang="en-US" altLang="zh-CN" i="1" dirty="0">
                <a:solidFill>
                  <a:srgbClr val="000000"/>
                </a:solidFill>
              </a:rPr>
              <a:t>x</a:t>
            </a:r>
            <a:r>
              <a:rPr lang="en-US" altLang="zh-CN" baseline="-25000" dirty="0">
                <a:solidFill>
                  <a:srgbClr val="000000"/>
                </a:solidFill>
              </a:rPr>
              <a:t>2</a:t>
            </a:r>
            <a:r>
              <a:rPr lang="en-US" altLang="zh-CN" dirty="0">
                <a:solidFill>
                  <a:srgbClr val="000000"/>
                </a:solidFill>
              </a:rPr>
              <a:t> ,…, </a:t>
            </a:r>
            <a:r>
              <a:rPr lang="en-US" altLang="zh-CN" i="1" dirty="0" err="1">
                <a:solidFill>
                  <a:srgbClr val="000000"/>
                </a:solidFill>
              </a:rPr>
              <a:t>x</a:t>
            </a:r>
            <a:r>
              <a:rPr lang="en-US" altLang="zh-CN" i="1" baseline="-25000" dirty="0" err="1">
                <a:solidFill>
                  <a:srgbClr val="000000"/>
                </a:solidFill>
              </a:rPr>
              <a:t>n</a:t>
            </a:r>
            <a:r>
              <a:rPr lang="en-US" altLang="zh-CN" baseline="-25000" dirty="0">
                <a:solidFill>
                  <a:srgbClr val="000000"/>
                </a:solidFill>
              </a:rPr>
              <a:t> </a:t>
            </a:r>
            <a:r>
              <a:rPr lang="en-US" altLang="zh-CN" dirty="0">
                <a:solidFill>
                  <a:srgbClr val="000000"/>
                </a:solidFill>
              </a:rPr>
              <a:t>), </a:t>
            </a:r>
            <a:r>
              <a:rPr lang="zh-CN" altLang="en-US" dirty="0">
                <a:solidFill>
                  <a:srgbClr val="000000"/>
                </a:solidFill>
              </a:rPr>
              <a:t>若对任意实数</a:t>
            </a:r>
            <a:r>
              <a:rPr lang="en-US" altLang="zh-CN" i="1" dirty="0">
                <a:solidFill>
                  <a:srgbClr val="000000"/>
                </a:solidFill>
              </a:rPr>
              <a:t>x</a:t>
            </a:r>
            <a:r>
              <a:rPr lang="en-US" altLang="zh-CN" baseline="-25000" dirty="0">
                <a:solidFill>
                  <a:srgbClr val="000000"/>
                </a:solidFill>
              </a:rPr>
              <a:t>1</a:t>
            </a:r>
            <a:r>
              <a:rPr lang="en-US" altLang="zh-CN" dirty="0">
                <a:solidFill>
                  <a:srgbClr val="000000"/>
                </a:solidFill>
              </a:rPr>
              <a:t>, </a:t>
            </a:r>
            <a:r>
              <a:rPr lang="en-US" altLang="zh-CN" i="1" dirty="0">
                <a:solidFill>
                  <a:srgbClr val="000000"/>
                </a:solidFill>
              </a:rPr>
              <a:t>x</a:t>
            </a:r>
            <a:r>
              <a:rPr lang="en-US" altLang="zh-CN" baseline="-25000" dirty="0">
                <a:solidFill>
                  <a:srgbClr val="000000"/>
                </a:solidFill>
              </a:rPr>
              <a:t>2</a:t>
            </a:r>
            <a:r>
              <a:rPr lang="en-US" altLang="zh-CN" dirty="0">
                <a:solidFill>
                  <a:srgbClr val="000000"/>
                </a:solidFill>
              </a:rPr>
              <a:t>, …, </a:t>
            </a:r>
            <a:r>
              <a:rPr lang="en-US" altLang="zh-CN" i="1" dirty="0" err="1">
                <a:solidFill>
                  <a:srgbClr val="000000"/>
                </a:solidFill>
              </a:rPr>
              <a:t>x</a:t>
            </a:r>
            <a:r>
              <a:rPr lang="en-US" altLang="zh-CN" i="1" baseline="-25000" dirty="0" err="1">
                <a:solidFill>
                  <a:srgbClr val="000000"/>
                </a:solidFill>
              </a:rPr>
              <a:t>n</a:t>
            </a:r>
            <a:r>
              <a:rPr lang="zh-CN" altLang="en-US" dirty="0">
                <a:solidFill>
                  <a:srgbClr val="000000"/>
                </a:solidFill>
              </a:rPr>
              <a:t>均有</a:t>
            </a:r>
            <a:endParaRPr lang="zh-CN" altLang="en-US" baseline="-25000" dirty="0">
              <a:solidFill>
                <a:srgbClr val="000000"/>
              </a:solidFill>
            </a:endParaRPr>
          </a:p>
        </p:txBody>
      </p:sp>
      <p:grpSp>
        <p:nvGrpSpPr>
          <p:cNvPr id="2" name="Group 62"/>
          <p:cNvGrpSpPr>
            <a:grpSpLocks/>
          </p:cNvGrpSpPr>
          <p:nvPr/>
        </p:nvGrpSpPr>
        <p:grpSpPr bwMode="auto">
          <a:xfrm>
            <a:off x="4284663" y="3356396"/>
            <a:ext cx="4268787" cy="504825"/>
            <a:chOff x="2822" y="2205"/>
            <a:chExt cx="2689" cy="318"/>
          </a:xfrm>
        </p:grpSpPr>
        <p:sp>
          <p:nvSpPr>
            <p:cNvPr id="2083" name="Rectangle 12"/>
            <p:cNvSpPr>
              <a:spLocks noChangeArrowheads="1"/>
            </p:cNvSpPr>
            <p:nvPr/>
          </p:nvSpPr>
          <p:spPr bwMode="auto">
            <a:xfrm>
              <a:off x="3022" y="2205"/>
              <a:ext cx="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a:latin typeface="Symbol" pitchFamily="18" charset="2"/>
                </a:rPr>
                <a:t>(</a:t>
              </a:r>
              <a:endParaRPr lang="en-US" altLang="zh-CN"/>
            </a:p>
          </p:txBody>
        </p:sp>
        <p:sp>
          <p:nvSpPr>
            <p:cNvPr id="2084" name="Rectangle 13"/>
            <p:cNvSpPr>
              <a:spLocks noChangeArrowheads="1"/>
            </p:cNvSpPr>
            <p:nvPr/>
          </p:nvSpPr>
          <p:spPr bwMode="auto">
            <a:xfrm>
              <a:off x="3304" y="2205"/>
              <a:ext cx="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a:latin typeface="Symbol" pitchFamily="18" charset="2"/>
                </a:rPr>
                <a:t>)</a:t>
              </a:r>
              <a:endParaRPr lang="en-US" altLang="zh-CN"/>
            </a:p>
          </p:txBody>
        </p:sp>
        <p:sp>
          <p:nvSpPr>
            <p:cNvPr id="2085" name="Rectangle 14"/>
            <p:cNvSpPr>
              <a:spLocks noChangeArrowheads="1"/>
            </p:cNvSpPr>
            <p:nvPr/>
          </p:nvSpPr>
          <p:spPr bwMode="auto">
            <a:xfrm>
              <a:off x="3831" y="2254"/>
              <a:ext cx="168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a:solidFill>
                    <a:srgbClr val="000000"/>
                  </a:solidFill>
                  <a:latin typeface="宋体" charset="-122"/>
                </a:rPr>
                <a:t>的边缘分布函数</a:t>
              </a:r>
              <a:r>
                <a:rPr lang="en-US" altLang="zh-CN">
                  <a:solidFill>
                    <a:srgbClr val="000000"/>
                  </a:solidFill>
                  <a:latin typeface="宋体" charset="-122"/>
                </a:rPr>
                <a:t>.</a:t>
              </a:r>
              <a:endParaRPr lang="en-US" altLang="zh-CN">
                <a:solidFill>
                  <a:srgbClr val="000000"/>
                </a:solidFill>
              </a:endParaRPr>
            </a:p>
          </p:txBody>
        </p:sp>
        <p:sp>
          <p:nvSpPr>
            <p:cNvPr id="2086" name="Rectangle 15"/>
            <p:cNvSpPr>
              <a:spLocks noChangeArrowheads="1"/>
            </p:cNvSpPr>
            <p:nvPr/>
          </p:nvSpPr>
          <p:spPr bwMode="auto">
            <a:xfrm>
              <a:off x="3382" y="2231"/>
              <a:ext cx="22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a:solidFill>
                    <a:srgbClr val="000000"/>
                  </a:solidFill>
                  <a:latin typeface="宋体" charset="-122"/>
                </a:rPr>
                <a:t>为</a:t>
              </a:r>
              <a:endParaRPr lang="zh-CN" altLang="en-US">
                <a:solidFill>
                  <a:srgbClr val="000000"/>
                </a:solidFill>
              </a:endParaRPr>
            </a:p>
          </p:txBody>
        </p:sp>
        <p:sp>
          <p:nvSpPr>
            <p:cNvPr id="2087" name="Rectangle 16"/>
            <p:cNvSpPr>
              <a:spLocks noChangeArrowheads="1"/>
            </p:cNvSpPr>
            <p:nvPr/>
          </p:nvSpPr>
          <p:spPr bwMode="auto">
            <a:xfrm>
              <a:off x="3755" y="2389"/>
              <a:ext cx="3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dirty="0" err="1"/>
                <a:t>i</a:t>
              </a:r>
              <a:endParaRPr lang="en-US" altLang="zh-CN" dirty="0"/>
            </a:p>
          </p:txBody>
        </p:sp>
        <p:sp>
          <p:nvSpPr>
            <p:cNvPr id="2088" name="Rectangle 17"/>
            <p:cNvSpPr>
              <a:spLocks noChangeArrowheads="1"/>
            </p:cNvSpPr>
            <p:nvPr/>
          </p:nvSpPr>
          <p:spPr bwMode="auto">
            <a:xfrm>
              <a:off x="3242" y="2363"/>
              <a:ext cx="3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t>i</a:t>
              </a:r>
              <a:endParaRPr lang="en-US" altLang="zh-CN"/>
            </a:p>
          </p:txBody>
        </p:sp>
        <p:sp>
          <p:nvSpPr>
            <p:cNvPr id="2089" name="Rectangle 18"/>
            <p:cNvSpPr>
              <a:spLocks noChangeArrowheads="1"/>
            </p:cNvSpPr>
            <p:nvPr/>
          </p:nvSpPr>
          <p:spPr bwMode="auto">
            <a:xfrm>
              <a:off x="2971" y="2388"/>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t>i</a:t>
              </a:r>
              <a:endParaRPr lang="en-US" altLang="zh-CN"/>
            </a:p>
          </p:txBody>
        </p:sp>
        <p:sp>
          <p:nvSpPr>
            <p:cNvPr id="2090" name="Rectangle 24"/>
            <p:cNvSpPr>
              <a:spLocks noChangeArrowheads="1"/>
            </p:cNvSpPr>
            <p:nvPr/>
          </p:nvSpPr>
          <p:spPr bwMode="auto">
            <a:xfrm>
              <a:off x="3614" y="2275"/>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i="1">
                  <a:solidFill>
                    <a:srgbClr val="000000"/>
                  </a:solidFill>
                </a:rPr>
                <a:t>X</a:t>
              </a:r>
              <a:endParaRPr lang="en-US" altLang="zh-CN" sz="2400">
                <a:solidFill>
                  <a:srgbClr val="000000"/>
                </a:solidFill>
              </a:endParaRPr>
            </a:p>
          </p:txBody>
        </p:sp>
        <p:sp>
          <p:nvSpPr>
            <p:cNvPr id="2091" name="Rectangle 25"/>
            <p:cNvSpPr>
              <a:spLocks noChangeArrowheads="1"/>
            </p:cNvSpPr>
            <p:nvPr/>
          </p:nvSpPr>
          <p:spPr bwMode="auto">
            <a:xfrm>
              <a:off x="3126" y="2249"/>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t>x</a:t>
              </a:r>
              <a:endParaRPr lang="en-US" altLang="zh-CN"/>
            </a:p>
          </p:txBody>
        </p:sp>
        <p:sp>
          <p:nvSpPr>
            <p:cNvPr id="2092" name="Rectangle 26"/>
            <p:cNvSpPr>
              <a:spLocks noChangeArrowheads="1"/>
            </p:cNvSpPr>
            <p:nvPr/>
          </p:nvSpPr>
          <p:spPr bwMode="auto">
            <a:xfrm>
              <a:off x="2822" y="2254"/>
              <a:ext cx="14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i="1">
                  <a:solidFill>
                    <a:srgbClr val="000000"/>
                  </a:solidFill>
                </a:rPr>
                <a:t>F</a:t>
              </a:r>
              <a:endParaRPr lang="en-US" altLang="zh-CN">
                <a:solidFill>
                  <a:srgbClr val="000000"/>
                </a:solidFill>
              </a:endParaRPr>
            </a:p>
          </p:txBody>
        </p:sp>
      </p:grpSp>
      <p:grpSp>
        <p:nvGrpSpPr>
          <p:cNvPr id="3" name="Group 57"/>
          <p:cNvGrpSpPr>
            <a:grpSpLocks/>
          </p:cNvGrpSpPr>
          <p:nvPr/>
        </p:nvGrpSpPr>
        <p:grpSpPr bwMode="auto">
          <a:xfrm>
            <a:off x="3166120" y="2524571"/>
            <a:ext cx="3494087" cy="760413"/>
            <a:chOff x="567" y="1719"/>
            <a:chExt cx="2201" cy="479"/>
          </a:xfrm>
        </p:grpSpPr>
        <p:sp>
          <p:nvSpPr>
            <p:cNvPr id="2060" name="Rectangle 20"/>
            <p:cNvSpPr>
              <a:spLocks noChangeArrowheads="1"/>
            </p:cNvSpPr>
            <p:nvPr/>
          </p:nvSpPr>
          <p:spPr bwMode="auto">
            <a:xfrm>
              <a:off x="1945" y="2064"/>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solidFill>
                    <a:srgbClr val="990033"/>
                  </a:solidFill>
                </a:rPr>
                <a:t>i</a:t>
              </a:r>
              <a:endParaRPr lang="en-US" altLang="zh-CN">
                <a:solidFill>
                  <a:srgbClr val="990033"/>
                </a:solidFill>
              </a:endParaRPr>
            </a:p>
          </p:txBody>
        </p:sp>
        <p:sp>
          <p:nvSpPr>
            <p:cNvPr id="2061" name="Rectangle 34"/>
            <p:cNvSpPr>
              <a:spLocks noChangeArrowheads="1"/>
            </p:cNvSpPr>
            <p:nvPr/>
          </p:nvSpPr>
          <p:spPr bwMode="auto">
            <a:xfrm>
              <a:off x="2058" y="2064"/>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990033"/>
                  </a:solidFill>
                  <a:latin typeface="Symbol" pitchFamily="18" charset="2"/>
                </a:rPr>
                <a:t>=</a:t>
              </a:r>
              <a:endParaRPr lang="en-US" altLang="zh-CN">
                <a:solidFill>
                  <a:srgbClr val="990033"/>
                </a:solidFill>
              </a:endParaRPr>
            </a:p>
          </p:txBody>
        </p:sp>
        <p:sp>
          <p:nvSpPr>
            <p:cNvPr id="2062" name="Rectangle 36"/>
            <p:cNvSpPr>
              <a:spLocks noChangeArrowheads="1"/>
            </p:cNvSpPr>
            <p:nvPr/>
          </p:nvSpPr>
          <p:spPr bwMode="auto">
            <a:xfrm>
              <a:off x="2208" y="2054"/>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990033"/>
                  </a:solidFill>
                </a:rPr>
                <a:t>1</a:t>
              </a:r>
              <a:endParaRPr lang="en-US" altLang="zh-CN">
                <a:solidFill>
                  <a:srgbClr val="990033"/>
                </a:solidFill>
              </a:endParaRPr>
            </a:p>
          </p:txBody>
        </p:sp>
        <p:sp>
          <p:nvSpPr>
            <p:cNvPr id="2063" name="Rectangle 8"/>
            <p:cNvSpPr>
              <a:spLocks noChangeArrowheads="1"/>
            </p:cNvSpPr>
            <p:nvPr/>
          </p:nvSpPr>
          <p:spPr bwMode="auto">
            <a:xfrm>
              <a:off x="722" y="1753"/>
              <a:ext cx="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a:solidFill>
                    <a:srgbClr val="990033"/>
                  </a:solidFill>
                  <a:latin typeface="Symbol" pitchFamily="18" charset="2"/>
                </a:rPr>
                <a:t>(</a:t>
              </a:r>
              <a:endParaRPr lang="en-US" altLang="zh-CN">
                <a:solidFill>
                  <a:srgbClr val="990033"/>
                </a:solidFill>
              </a:endParaRPr>
            </a:p>
          </p:txBody>
        </p:sp>
        <p:sp>
          <p:nvSpPr>
            <p:cNvPr id="2064" name="Rectangle 9"/>
            <p:cNvSpPr>
              <a:spLocks noChangeArrowheads="1"/>
            </p:cNvSpPr>
            <p:nvPr/>
          </p:nvSpPr>
          <p:spPr bwMode="auto">
            <a:xfrm>
              <a:off x="1723" y="1753"/>
              <a:ext cx="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a:solidFill>
                    <a:srgbClr val="990033"/>
                  </a:solidFill>
                  <a:latin typeface="Symbol" pitchFamily="18" charset="2"/>
                </a:rPr>
                <a:t>)</a:t>
              </a:r>
              <a:endParaRPr lang="en-US" altLang="zh-CN">
                <a:solidFill>
                  <a:srgbClr val="990033"/>
                </a:solidFill>
              </a:endParaRPr>
            </a:p>
          </p:txBody>
        </p:sp>
        <p:sp>
          <p:nvSpPr>
            <p:cNvPr id="2065" name="Rectangle 10"/>
            <p:cNvSpPr>
              <a:spLocks noChangeArrowheads="1"/>
            </p:cNvSpPr>
            <p:nvPr/>
          </p:nvSpPr>
          <p:spPr bwMode="auto">
            <a:xfrm>
              <a:off x="2431" y="1753"/>
              <a:ext cx="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dirty="0">
                  <a:solidFill>
                    <a:srgbClr val="990033"/>
                  </a:solidFill>
                  <a:latin typeface="Symbol" pitchFamily="18" charset="2"/>
                </a:rPr>
                <a:t>(</a:t>
              </a:r>
              <a:endParaRPr lang="en-US" altLang="zh-CN" dirty="0">
                <a:solidFill>
                  <a:srgbClr val="990033"/>
                </a:solidFill>
              </a:endParaRPr>
            </a:p>
          </p:txBody>
        </p:sp>
        <p:sp>
          <p:nvSpPr>
            <p:cNvPr id="2066" name="Rectangle 11"/>
            <p:cNvSpPr>
              <a:spLocks noChangeArrowheads="1"/>
            </p:cNvSpPr>
            <p:nvPr/>
          </p:nvSpPr>
          <p:spPr bwMode="auto">
            <a:xfrm>
              <a:off x="2682" y="1753"/>
              <a:ext cx="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a:solidFill>
                    <a:srgbClr val="990033"/>
                  </a:solidFill>
                  <a:latin typeface="Symbol" pitchFamily="18" charset="2"/>
                </a:rPr>
                <a:t>)</a:t>
              </a:r>
              <a:endParaRPr lang="en-US" altLang="zh-CN">
                <a:solidFill>
                  <a:srgbClr val="990033"/>
                </a:solidFill>
              </a:endParaRPr>
            </a:p>
          </p:txBody>
        </p:sp>
        <p:sp>
          <p:nvSpPr>
            <p:cNvPr id="2067" name="Rectangle 19"/>
            <p:cNvSpPr>
              <a:spLocks noChangeArrowheads="1"/>
            </p:cNvSpPr>
            <p:nvPr/>
          </p:nvSpPr>
          <p:spPr bwMode="auto">
            <a:xfrm>
              <a:off x="2064" y="1719"/>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solidFill>
                    <a:srgbClr val="990033"/>
                  </a:solidFill>
                </a:rPr>
                <a:t>n</a:t>
              </a:r>
              <a:endParaRPr lang="en-US" altLang="zh-CN">
                <a:solidFill>
                  <a:srgbClr val="990033"/>
                </a:solidFill>
              </a:endParaRPr>
            </a:p>
          </p:txBody>
        </p:sp>
        <p:sp>
          <p:nvSpPr>
            <p:cNvPr id="2068" name="Rectangle 21"/>
            <p:cNvSpPr>
              <a:spLocks noChangeArrowheads="1"/>
            </p:cNvSpPr>
            <p:nvPr/>
          </p:nvSpPr>
          <p:spPr bwMode="auto">
            <a:xfrm>
              <a:off x="2613" y="1960"/>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solidFill>
                    <a:srgbClr val="990033"/>
                  </a:solidFill>
                </a:rPr>
                <a:t>i</a:t>
              </a:r>
              <a:endParaRPr lang="en-US" altLang="zh-CN">
                <a:solidFill>
                  <a:srgbClr val="990033"/>
                </a:solidFill>
              </a:endParaRPr>
            </a:p>
          </p:txBody>
        </p:sp>
        <p:sp>
          <p:nvSpPr>
            <p:cNvPr id="2069" name="Rectangle 22"/>
            <p:cNvSpPr>
              <a:spLocks noChangeArrowheads="1"/>
            </p:cNvSpPr>
            <p:nvPr/>
          </p:nvSpPr>
          <p:spPr bwMode="auto">
            <a:xfrm>
              <a:off x="2370" y="1960"/>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solidFill>
                    <a:srgbClr val="990033"/>
                  </a:solidFill>
                </a:rPr>
                <a:t>i</a:t>
              </a:r>
              <a:endParaRPr lang="en-US" altLang="zh-CN">
                <a:solidFill>
                  <a:srgbClr val="990033"/>
                </a:solidFill>
              </a:endParaRPr>
            </a:p>
          </p:txBody>
        </p:sp>
        <p:sp>
          <p:nvSpPr>
            <p:cNvPr id="2070" name="Rectangle 23"/>
            <p:cNvSpPr>
              <a:spLocks noChangeArrowheads="1"/>
            </p:cNvSpPr>
            <p:nvPr/>
          </p:nvSpPr>
          <p:spPr bwMode="auto">
            <a:xfrm>
              <a:off x="1629" y="1960"/>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solidFill>
                    <a:srgbClr val="990033"/>
                  </a:solidFill>
                </a:rPr>
                <a:t>n</a:t>
              </a:r>
              <a:endParaRPr lang="en-US" altLang="zh-CN">
                <a:solidFill>
                  <a:srgbClr val="990033"/>
                </a:solidFill>
              </a:endParaRPr>
            </a:p>
          </p:txBody>
        </p:sp>
        <p:sp>
          <p:nvSpPr>
            <p:cNvPr id="2071" name="Rectangle 27"/>
            <p:cNvSpPr>
              <a:spLocks noChangeArrowheads="1"/>
            </p:cNvSpPr>
            <p:nvPr/>
          </p:nvSpPr>
          <p:spPr bwMode="auto">
            <a:xfrm>
              <a:off x="2509" y="1846"/>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990033"/>
                  </a:solidFill>
                </a:rPr>
                <a:t>x</a:t>
              </a:r>
              <a:endParaRPr lang="en-US" altLang="zh-CN">
                <a:solidFill>
                  <a:srgbClr val="990033"/>
                </a:solidFill>
              </a:endParaRPr>
            </a:p>
          </p:txBody>
        </p:sp>
        <p:sp>
          <p:nvSpPr>
            <p:cNvPr id="2072" name="Rectangle 28"/>
            <p:cNvSpPr>
              <a:spLocks noChangeArrowheads="1"/>
            </p:cNvSpPr>
            <p:nvPr/>
          </p:nvSpPr>
          <p:spPr bwMode="auto">
            <a:xfrm>
              <a:off x="2247" y="1846"/>
              <a:ext cx="12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990033"/>
                  </a:solidFill>
                </a:rPr>
                <a:t>F</a:t>
              </a:r>
              <a:endParaRPr lang="en-US" altLang="zh-CN">
                <a:solidFill>
                  <a:srgbClr val="990033"/>
                </a:solidFill>
              </a:endParaRPr>
            </a:p>
          </p:txBody>
        </p:sp>
        <p:sp>
          <p:nvSpPr>
            <p:cNvPr id="2073" name="Rectangle 29"/>
            <p:cNvSpPr>
              <a:spLocks noChangeArrowheads="1"/>
            </p:cNvSpPr>
            <p:nvPr/>
          </p:nvSpPr>
          <p:spPr bwMode="auto">
            <a:xfrm>
              <a:off x="1526" y="1846"/>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990033"/>
                  </a:solidFill>
                </a:rPr>
                <a:t>x</a:t>
              </a:r>
              <a:endParaRPr lang="en-US" altLang="zh-CN">
                <a:solidFill>
                  <a:srgbClr val="990033"/>
                </a:solidFill>
              </a:endParaRPr>
            </a:p>
          </p:txBody>
        </p:sp>
        <p:sp>
          <p:nvSpPr>
            <p:cNvPr id="2074" name="Rectangle 30"/>
            <p:cNvSpPr>
              <a:spLocks noChangeArrowheads="1"/>
            </p:cNvSpPr>
            <p:nvPr/>
          </p:nvSpPr>
          <p:spPr bwMode="auto">
            <a:xfrm>
              <a:off x="1060" y="1846"/>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990033"/>
                  </a:solidFill>
                </a:rPr>
                <a:t>x</a:t>
              </a:r>
              <a:endParaRPr lang="en-US" altLang="zh-CN">
                <a:solidFill>
                  <a:srgbClr val="990033"/>
                </a:solidFill>
              </a:endParaRPr>
            </a:p>
          </p:txBody>
        </p:sp>
        <p:sp>
          <p:nvSpPr>
            <p:cNvPr id="2075" name="Rectangle 31"/>
            <p:cNvSpPr>
              <a:spLocks noChangeArrowheads="1"/>
            </p:cNvSpPr>
            <p:nvPr/>
          </p:nvSpPr>
          <p:spPr bwMode="auto">
            <a:xfrm>
              <a:off x="801" y="1846"/>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990033"/>
                  </a:solidFill>
                </a:rPr>
                <a:t>x</a:t>
              </a:r>
              <a:endParaRPr lang="en-US" altLang="zh-CN">
                <a:solidFill>
                  <a:srgbClr val="990033"/>
                </a:solidFill>
              </a:endParaRPr>
            </a:p>
          </p:txBody>
        </p:sp>
        <p:sp>
          <p:nvSpPr>
            <p:cNvPr id="2076" name="Rectangle 32"/>
            <p:cNvSpPr>
              <a:spLocks noChangeArrowheads="1"/>
            </p:cNvSpPr>
            <p:nvPr/>
          </p:nvSpPr>
          <p:spPr bwMode="auto">
            <a:xfrm>
              <a:off x="567" y="1797"/>
              <a:ext cx="20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i="1">
                  <a:solidFill>
                    <a:srgbClr val="990033"/>
                  </a:solidFill>
                </a:rPr>
                <a:t>F</a:t>
              </a:r>
              <a:r>
                <a:rPr lang="en-US" altLang="zh-CN" i="1"/>
                <a:t> </a:t>
              </a:r>
              <a:endParaRPr lang="en-US" altLang="zh-CN"/>
            </a:p>
          </p:txBody>
        </p:sp>
        <p:sp>
          <p:nvSpPr>
            <p:cNvPr id="2077" name="Rectangle 33"/>
            <p:cNvSpPr>
              <a:spLocks noChangeArrowheads="1"/>
            </p:cNvSpPr>
            <p:nvPr/>
          </p:nvSpPr>
          <p:spPr bwMode="auto">
            <a:xfrm>
              <a:off x="1973" y="1773"/>
              <a:ext cx="231"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500">
                  <a:solidFill>
                    <a:srgbClr val="990033"/>
                  </a:solidFill>
                  <a:latin typeface="Symbol" pitchFamily="18" charset="2"/>
                  <a:sym typeface="Symbol" pitchFamily="18" charset="2"/>
                </a:rPr>
                <a:t></a:t>
              </a:r>
              <a:endParaRPr lang="en-US" altLang="zh-CN">
                <a:solidFill>
                  <a:srgbClr val="990033"/>
                </a:solidFill>
              </a:endParaRPr>
            </a:p>
          </p:txBody>
        </p:sp>
        <p:sp>
          <p:nvSpPr>
            <p:cNvPr id="2078" name="Rectangle 35"/>
            <p:cNvSpPr>
              <a:spLocks noChangeArrowheads="1"/>
            </p:cNvSpPr>
            <p:nvPr/>
          </p:nvSpPr>
          <p:spPr bwMode="auto">
            <a:xfrm>
              <a:off x="1817" y="1825"/>
              <a:ext cx="10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a:solidFill>
                    <a:srgbClr val="990033"/>
                  </a:solidFill>
                  <a:latin typeface="Symbol" pitchFamily="18" charset="2"/>
                </a:rPr>
                <a:t>=</a:t>
              </a:r>
              <a:endParaRPr lang="en-US" altLang="zh-CN">
                <a:solidFill>
                  <a:srgbClr val="990033"/>
                </a:solidFill>
              </a:endParaRPr>
            </a:p>
          </p:txBody>
        </p:sp>
        <p:sp>
          <p:nvSpPr>
            <p:cNvPr id="2079" name="Rectangle 37"/>
            <p:cNvSpPr>
              <a:spLocks noChangeArrowheads="1"/>
            </p:cNvSpPr>
            <p:nvPr/>
          </p:nvSpPr>
          <p:spPr bwMode="auto">
            <a:xfrm>
              <a:off x="1164" y="1959"/>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990033"/>
                  </a:solidFill>
                </a:rPr>
                <a:t>2</a:t>
              </a:r>
              <a:endParaRPr lang="en-US" altLang="zh-CN">
                <a:solidFill>
                  <a:srgbClr val="990033"/>
                </a:solidFill>
              </a:endParaRPr>
            </a:p>
          </p:txBody>
        </p:sp>
        <p:sp>
          <p:nvSpPr>
            <p:cNvPr id="2080" name="Rectangle 38"/>
            <p:cNvSpPr>
              <a:spLocks noChangeArrowheads="1"/>
            </p:cNvSpPr>
            <p:nvPr/>
          </p:nvSpPr>
          <p:spPr bwMode="auto">
            <a:xfrm>
              <a:off x="897" y="1959"/>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990033"/>
                  </a:solidFill>
                </a:rPr>
                <a:t>1</a:t>
              </a:r>
              <a:endParaRPr lang="en-US" altLang="zh-CN">
                <a:solidFill>
                  <a:srgbClr val="990033"/>
                </a:solidFill>
              </a:endParaRPr>
            </a:p>
          </p:txBody>
        </p:sp>
        <p:sp>
          <p:nvSpPr>
            <p:cNvPr id="2081" name="Rectangle 39"/>
            <p:cNvSpPr>
              <a:spLocks noChangeArrowheads="1"/>
            </p:cNvSpPr>
            <p:nvPr/>
          </p:nvSpPr>
          <p:spPr bwMode="auto">
            <a:xfrm>
              <a:off x="1243" y="1846"/>
              <a:ext cx="23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a:solidFill>
                    <a:srgbClr val="990033"/>
                  </a:solidFill>
                </a:rPr>
                <a:t>,...,</a:t>
              </a:r>
              <a:endParaRPr lang="en-US" altLang="zh-CN">
                <a:solidFill>
                  <a:srgbClr val="990033"/>
                </a:solidFill>
              </a:endParaRPr>
            </a:p>
          </p:txBody>
        </p:sp>
        <p:sp>
          <p:nvSpPr>
            <p:cNvPr id="2082" name="Rectangle 40"/>
            <p:cNvSpPr>
              <a:spLocks noChangeArrowheads="1"/>
            </p:cNvSpPr>
            <p:nvPr/>
          </p:nvSpPr>
          <p:spPr bwMode="auto">
            <a:xfrm>
              <a:off x="972" y="1846"/>
              <a:ext cx="4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dirty="0">
                  <a:solidFill>
                    <a:srgbClr val="990033"/>
                  </a:solidFill>
                </a:rPr>
                <a:t>,</a:t>
              </a:r>
              <a:endParaRPr lang="en-US" altLang="zh-CN" dirty="0">
                <a:solidFill>
                  <a:srgbClr val="990033"/>
                </a:solidFill>
              </a:endParaRPr>
            </a:p>
          </p:txBody>
        </p:sp>
      </p:grpSp>
      <p:sp>
        <p:nvSpPr>
          <p:cNvPr id="7210" name="Text Box 42"/>
          <p:cNvSpPr txBox="1">
            <a:spLocks noChangeArrowheads="1"/>
          </p:cNvSpPr>
          <p:nvPr/>
        </p:nvSpPr>
        <p:spPr bwMode="auto">
          <a:xfrm>
            <a:off x="395288" y="3383384"/>
            <a:ext cx="4175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a:solidFill>
                  <a:srgbClr val="000000"/>
                </a:solidFill>
              </a:rPr>
              <a:t>称</a:t>
            </a:r>
            <a:r>
              <a:rPr lang="en-US" altLang="zh-CN" i="1">
                <a:solidFill>
                  <a:srgbClr val="000000"/>
                </a:solidFill>
              </a:rPr>
              <a:t>X</a:t>
            </a:r>
            <a:r>
              <a:rPr lang="en-US" altLang="zh-CN" baseline="-25000">
                <a:solidFill>
                  <a:srgbClr val="000000"/>
                </a:solidFill>
              </a:rPr>
              <a:t>1</a:t>
            </a:r>
            <a:r>
              <a:rPr lang="en-US" altLang="zh-CN">
                <a:solidFill>
                  <a:srgbClr val="000000"/>
                </a:solidFill>
              </a:rPr>
              <a:t> ,</a:t>
            </a:r>
            <a:r>
              <a:rPr lang="en-US" altLang="zh-CN" i="1">
                <a:solidFill>
                  <a:srgbClr val="000000"/>
                </a:solidFill>
              </a:rPr>
              <a:t>X</a:t>
            </a:r>
            <a:r>
              <a:rPr lang="en-US" altLang="zh-CN" baseline="-25000">
                <a:solidFill>
                  <a:srgbClr val="000000"/>
                </a:solidFill>
              </a:rPr>
              <a:t>2</a:t>
            </a:r>
            <a:r>
              <a:rPr lang="en-US" altLang="zh-CN">
                <a:solidFill>
                  <a:srgbClr val="000000"/>
                </a:solidFill>
              </a:rPr>
              <a:t>,…</a:t>
            </a:r>
            <a:r>
              <a:rPr lang="en-US" altLang="zh-CN" i="1">
                <a:solidFill>
                  <a:srgbClr val="000000"/>
                </a:solidFill>
              </a:rPr>
              <a:t>X</a:t>
            </a:r>
            <a:r>
              <a:rPr lang="en-US" altLang="zh-CN" i="1" baseline="-25000">
                <a:solidFill>
                  <a:srgbClr val="000000"/>
                </a:solidFill>
              </a:rPr>
              <a:t>n</a:t>
            </a:r>
            <a:r>
              <a:rPr lang="en-US" altLang="zh-CN" baseline="-25000">
                <a:solidFill>
                  <a:srgbClr val="000000"/>
                </a:solidFill>
              </a:rPr>
              <a:t> </a:t>
            </a:r>
            <a:r>
              <a:rPr lang="zh-CN" altLang="en-US" u="sng">
                <a:solidFill>
                  <a:srgbClr val="000000"/>
                </a:solidFill>
              </a:rPr>
              <a:t>相互独立</a:t>
            </a:r>
            <a:r>
              <a:rPr lang="en-US" altLang="zh-CN">
                <a:solidFill>
                  <a:srgbClr val="000000"/>
                </a:solidFill>
              </a:rPr>
              <a:t>,</a:t>
            </a:r>
          </a:p>
        </p:txBody>
      </p:sp>
      <p:sp>
        <p:nvSpPr>
          <p:cNvPr id="7227" name="Text Box 59"/>
          <p:cNvSpPr txBox="1">
            <a:spLocks noChangeArrowheads="1"/>
          </p:cNvSpPr>
          <p:nvPr/>
        </p:nvSpPr>
        <p:spPr bwMode="auto">
          <a:xfrm>
            <a:off x="395288" y="4053309"/>
            <a:ext cx="8278812"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110000"/>
              </a:lnSpc>
              <a:spcBef>
                <a:spcPct val="0"/>
              </a:spcBef>
            </a:pPr>
            <a:r>
              <a:rPr lang="zh-CN" altLang="en-US">
                <a:solidFill>
                  <a:srgbClr val="000000"/>
                </a:solidFill>
              </a:rPr>
              <a:t>思考</a:t>
            </a:r>
            <a:r>
              <a:rPr lang="en-US" altLang="zh-CN">
                <a:solidFill>
                  <a:srgbClr val="000000"/>
                </a:solidFill>
              </a:rPr>
              <a:t>: </a:t>
            </a:r>
            <a:r>
              <a:rPr lang="en-US" altLang="zh-CN" i="1">
                <a:solidFill>
                  <a:srgbClr val="000000"/>
                </a:solidFill>
              </a:rPr>
              <a:t>n</a:t>
            </a:r>
            <a:r>
              <a:rPr lang="zh-CN" altLang="en-US">
                <a:solidFill>
                  <a:srgbClr val="000000"/>
                </a:solidFill>
              </a:rPr>
              <a:t>个事件独立条件与多维随机变量的独立条件</a:t>
            </a:r>
          </a:p>
          <a:p>
            <a:pPr eaLnBrk="1" hangingPunct="1">
              <a:lnSpc>
                <a:spcPct val="110000"/>
              </a:lnSpc>
              <a:spcBef>
                <a:spcPct val="0"/>
              </a:spcBef>
            </a:pPr>
            <a:r>
              <a:rPr lang="zh-CN" altLang="en-US">
                <a:solidFill>
                  <a:srgbClr val="000000"/>
                </a:solidFill>
              </a:rPr>
              <a:t>          </a:t>
            </a:r>
            <a:r>
              <a:rPr lang="en-US" altLang="zh-CN">
                <a:solidFill>
                  <a:srgbClr val="000000"/>
                </a:solidFill>
              </a:rPr>
              <a:t>(*)</a:t>
            </a:r>
            <a:r>
              <a:rPr lang="zh-CN" altLang="en-US">
                <a:solidFill>
                  <a:srgbClr val="000000"/>
                </a:solidFill>
              </a:rPr>
              <a:t>等价？</a:t>
            </a:r>
            <a:endParaRPr lang="zh-CN" altLang="en-US" baseline="-25000">
              <a:solidFill>
                <a:srgbClr val="000000"/>
              </a:solidFill>
            </a:endParaRPr>
          </a:p>
        </p:txBody>
      </p:sp>
      <p:graphicFrame>
        <p:nvGraphicFramePr>
          <p:cNvPr id="7231" name="Object 63"/>
          <p:cNvGraphicFramePr>
            <a:graphicFrameLocks noChangeAspect="1"/>
          </p:cNvGraphicFramePr>
          <p:nvPr/>
        </p:nvGraphicFramePr>
        <p:xfrm>
          <a:off x="323528" y="5718844"/>
          <a:ext cx="5040312" cy="549275"/>
        </p:xfrm>
        <a:graphic>
          <a:graphicData uri="http://schemas.openxmlformats.org/presentationml/2006/ole">
            <mc:AlternateContent xmlns:mc="http://schemas.openxmlformats.org/markup-compatibility/2006">
              <mc:Choice xmlns:v="urn:schemas-microsoft-com:vml" Requires="v">
                <p:oleObj name="Equation" r:id="rId2" imgW="2336760" imgH="253800" progId="Equation.DSMT4">
                  <p:embed/>
                </p:oleObj>
              </mc:Choice>
              <mc:Fallback>
                <p:oleObj name="Equation" r:id="rId2" imgW="2336760" imgH="253800" progId="Equation.DSMT4">
                  <p:embed/>
                  <p:pic>
                    <p:nvPicPr>
                      <p:cNvPr id="7231" name="Object 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5718844"/>
                        <a:ext cx="5040312"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32" name="Object 64"/>
          <p:cNvGraphicFramePr>
            <a:graphicFrameLocks noChangeAspect="1"/>
          </p:cNvGraphicFramePr>
          <p:nvPr/>
        </p:nvGraphicFramePr>
        <p:xfrm>
          <a:off x="8020695" y="2708721"/>
          <a:ext cx="439737" cy="414338"/>
        </p:xfrm>
        <a:graphic>
          <a:graphicData uri="http://schemas.openxmlformats.org/presentationml/2006/ole">
            <mc:AlternateContent xmlns:mc="http://schemas.openxmlformats.org/markup-compatibility/2006">
              <mc:Choice xmlns:v="urn:schemas-microsoft-com:vml" Requires="v">
                <p:oleObj name="Equation" r:id="rId4" imgW="215640" imgH="203040" progId="Equation.DSMT4">
                  <p:embed/>
                </p:oleObj>
              </mc:Choice>
              <mc:Fallback>
                <p:oleObj name="Equation" r:id="rId4" imgW="215640" imgH="203040" progId="Equation.DSMT4">
                  <p:embed/>
                  <p:pic>
                    <p:nvPicPr>
                      <p:cNvPr id="7232" name="Object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0695" y="2708721"/>
                        <a:ext cx="439737"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33" name="Object 65"/>
          <p:cNvGraphicFramePr>
            <a:graphicFrameLocks noChangeAspect="1"/>
          </p:cNvGraphicFramePr>
          <p:nvPr/>
        </p:nvGraphicFramePr>
        <p:xfrm>
          <a:off x="5364163" y="5516563"/>
          <a:ext cx="3359150" cy="904875"/>
        </p:xfrm>
        <a:graphic>
          <a:graphicData uri="http://schemas.openxmlformats.org/presentationml/2006/ole">
            <mc:AlternateContent xmlns:mc="http://schemas.openxmlformats.org/markup-compatibility/2006">
              <mc:Choice xmlns:v="urn:schemas-microsoft-com:vml" Requires="v">
                <p:oleObj name="Equation" r:id="rId6" imgW="1650960" imgH="444240" progId="Equation.DSMT4">
                  <p:embed/>
                </p:oleObj>
              </mc:Choice>
              <mc:Fallback>
                <p:oleObj name="Equation" r:id="rId6" imgW="1650960" imgH="444240" progId="Equation.DSMT4">
                  <p:embed/>
                  <p:pic>
                    <p:nvPicPr>
                      <p:cNvPr id="7233" name="Object 65"/>
                      <p:cNvPicPr>
                        <a:picLocks noChangeAspect="1" noChangeArrowheads="1"/>
                      </p:cNvPicPr>
                      <p:nvPr/>
                    </p:nvPicPr>
                    <p:blipFill>
                      <a:blip r:embed="rId7"/>
                      <a:srcRect/>
                      <a:stretch>
                        <a:fillRect/>
                      </a:stretch>
                    </p:blipFill>
                    <p:spPr bwMode="auto">
                      <a:xfrm>
                        <a:off x="5364163" y="5516563"/>
                        <a:ext cx="3359150"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59">
            <a:extLst>
              <a:ext uri="{FF2B5EF4-FFF2-40B4-BE49-F238E27FC236}">
                <a16:creationId xmlns:a16="http://schemas.microsoft.com/office/drawing/2014/main" id="{7796621B-F5AD-2891-A65E-8516D2F1E5C1}"/>
              </a:ext>
            </a:extLst>
          </p:cNvPr>
          <p:cNvSpPr txBox="1">
            <a:spLocks noChangeArrowheads="1"/>
          </p:cNvSpPr>
          <p:nvPr/>
        </p:nvSpPr>
        <p:spPr bwMode="auto">
          <a:xfrm>
            <a:off x="2723951" y="4567659"/>
            <a:ext cx="2424113" cy="45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ts val="2800"/>
              </a:lnSpc>
              <a:spcBef>
                <a:spcPct val="0"/>
              </a:spcBef>
            </a:pPr>
            <a:r>
              <a:rPr lang="zh-CN" altLang="en-US" sz="2400" dirty="0">
                <a:solidFill>
                  <a:srgbClr val="000000"/>
                </a:solidFill>
              </a:rPr>
              <a:t>满足</a:t>
            </a:r>
            <a:r>
              <a:rPr lang="en-US" altLang="zh-CN" sz="2400" u="sng" dirty="0">
                <a:solidFill>
                  <a:srgbClr val="C00000"/>
                </a:solidFill>
              </a:rPr>
              <a:t>2</a:t>
            </a:r>
            <a:r>
              <a:rPr lang="en-US" altLang="zh-CN" sz="2400" i="1" u="sng" baseline="30000" dirty="0">
                <a:solidFill>
                  <a:srgbClr val="C00000"/>
                </a:solidFill>
              </a:rPr>
              <a:t>n</a:t>
            </a:r>
            <a:r>
              <a:rPr lang="en-US" altLang="zh-CN" sz="2400" u="sng" dirty="0">
                <a:solidFill>
                  <a:srgbClr val="C00000"/>
                </a:solidFill>
              </a:rPr>
              <a:t>-</a:t>
            </a:r>
            <a:r>
              <a:rPr lang="en-US" altLang="zh-CN" sz="2400" i="1" u="sng" dirty="0">
                <a:solidFill>
                  <a:srgbClr val="C00000"/>
                </a:solidFill>
              </a:rPr>
              <a:t>n</a:t>
            </a:r>
            <a:r>
              <a:rPr lang="en-US" altLang="zh-CN" sz="2400" u="sng" dirty="0">
                <a:solidFill>
                  <a:srgbClr val="C00000"/>
                </a:solidFill>
              </a:rPr>
              <a:t>-1</a:t>
            </a:r>
            <a:r>
              <a:rPr lang="zh-CN" altLang="en-US" sz="2400" dirty="0">
                <a:solidFill>
                  <a:srgbClr val="000000"/>
                </a:solidFill>
              </a:rPr>
              <a:t>等式</a:t>
            </a:r>
            <a:r>
              <a:rPr lang="en-US" altLang="zh-CN" sz="2400" dirty="0">
                <a:solidFill>
                  <a:srgbClr val="000000"/>
                </a:solidFill>
              </a:rPr>
              <a:t>.</a:t>
            </a:r>
            <a:endParaRPr lang="zh-CN" altLang="en-US" sz="2400" baseline="-25000" dirty="0">
              <a:solidFill>
                <a:srgbClr val="000000"/>
              </a:solidFill>
            </a:endParaRPr>
          </a:p>
        </p:txBody>
      </p:sp>
      <p:graphicFrame>
        <p:nvGraphicFramePr>
          <p:cNvPr id="5" name="Object 63">
            <a:extLst>
              <a:ext uri="{FF2B5EF4-FFF2-40B4-BE49-F238E27FC236}">
                <a16:creationId xmlns:a16="http://schemas.microsoft.com/office/drawing/2014/main" id="{FC4D205C-2BFB-38BB-E96D-3BDF685DD888}"/>
              </a:ext>
            </a:extLst>
          </p:cNvPr>
          <p:cNvGraphicFramePr>
            <a:graphicFrameLocks noChangeAspect="1"/>
          </p:cNvGraphicFramePr>
          <p:nvPr/>
        </p:nvGraphicFramePr>
        <p:xfrm>
          <a:off x="395536" y="4941168"/>
          <a:ext cx="5643563" cy="814388"/>
        </p:xfrm>
        <a:graphic>
          <a:graphicData uri="http://schemas.openxmlformats.org/presentationml/2006/ole">
            <mc:AlternateContent xmlns:mc="http://schemas.openxmlformats.org/markup-compatibility/2006">
              <mc:Choice xmlns:v="urn:schemas-microsoft-com:vml" Requires="v">
                <p:oleObj name="Equation" r:id="rId8" imgW="2997000" imgH="431640" progId="Equation.DSMT4">
                  <p:embed/>
                </p:oleObj>
              </mc:Choice>
              <mc:Fallback>
                <p:oleObj name="Equation" r:id="rId8" imgW="2997000" imgH="431640" progId="Equation.DSMT4">
                  <p:embed/>
                  <p:pic>
                    <p:nvPicPr>
                      <p:cNvPr id="5" name="Object 63">
                        <a:extLst>
                          <a:ext uri="{FF2B5EF4-FFF2-40B4-BE49-F238E27FC236}">
                            <a16:creationId xmlns:a16="http://schemas.microsoft.com/office/drawing/2014/main" id="{FC4D205C-2BFB-38BB-E96D-3BDF685DD888}"/>
                          </a:ext>
                        </a:extLst>
                      </p:cNvPr>
                      <p:cNvPicPr>
                        <a:picLocks noChangeAspect="1" noChangeArrowheads="1"/>
                      </p:cNvPicPr>
                      <p:nvPr/>
                    </p:nvPicPr>
                    <p:blipFill>
                      <a:blip r:embed="rId9"/>
                      <a:srcRect/>
                      <a:stretch>
                        <a:fillRect/>
                      </a:stretch>
                    </p:blipFill>
                    <p:spPr bwMode="auto">
                      <a:xfrm>
                        <a:off x="395536" y="4941168"/>
                        <a:ext cx="5643563" cy="8143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114430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wipe(left)">
                                      <p:cBhvr>
                                        <p:cTn id="7" dur="500"/>
                                        <p:tgtEl>
                                          <p:spTgt spid="71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174"/>
                                        </p:tgtEl>
                                        <p:attrNameLst>
                                          <p:attrName>style.visibility</p:attrName>
                                        </p:attrNameLst>
                                      </p:cBhvr>
                                      <p:to>
                                        <p:strVal val="visible"/>
                                      </p:to>
                                    </p:set>
                                    <p:animEffect transition="in" filter="wipe(up)">
                                      <p:cBhvr>
                                        <p:cTn id="12" dur="500"/>
                                        <p:tgtEl>
                                          <p:spTgt spid="71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7232"/>
                                        </p:tgtEl>
                                        <p:attrNameLst>
                                          <p:attrName>style.visibility</p:attrName>
                                        </p:attrNameLst>
                                      </p:cBhvr>
                                      <p:to>
                                        <p:strVal val="visible"/>
                                      </p:to>
                                    </p:set>
                                    <p:animEffect transition="in" filter="wipe(left)">
                                      <p:cBhvr>
                                        <p:cTn id="21" dur="500"/>
                                        <p:tgtEl>
                                          <p:spTgt spid="723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210"/>
                                        </p:tgtEl>
                                        <p:attrNameLst>
                                          <p:attrName>style.visibility</p:attrName>
                                        </p:attrNameLst>
                                      </p:cBhvr>
                                      <p:to>
                                        <p:strVal val="visible"/>
                                      </p:to>
                                    </p:set>
                                    <p:animEffect transition="in" filter="wipe(left)">
                                      <p:cBhvr>
                                        <p:cTn id="26" dur="500"/>
                                        <p:tgtEl>
                                          <p:spTgt spid="721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227"/>
                                        </p:tgtEl>
                                        <p:attrNameLst>
                                          <p:attrName>style.visibility</p:attrName>
                                        </p:attrNameLst>
                                      </p:cBhvr>
                                      <p:to>
                                        <p:strVal val="visible"/>
                                      </p:to>
                                    </p:set>
                                    <p:animEffect transition="in" filter="wipe(up)">
                                      <p:cBhvr>
                                        <p:cTn id="36" dur="500"/>
                                        <p:tgtEl>
                                          <p:spTgt spid="722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7231"/>
                                        </p:tgtEl>
                                        <p:attrNameLst>
                                          <p:attrName>style.visibility</p:attrName>
                                        </p:attrNameLst>
                                      </p:cBhvr>
                                      <p:to>
                                        <p:strVal val="visible"/>
                                      </p:to>
                                    </p:set>
                                    <p:animEffect transition="in" filter="wipe(left)">
                                      <p:cBhvr>
                                        <p:cTn id="46" dur="500"/>
                                        <p:tgtEl>
                                          <p:spTgt spid="723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7233"/>
                                        </p:tgtEl>
                                        <p:attrNameLst>
                                          <p:attrName>style.visibility</p:attrName>
                                        </p:attrNameLst>
                                      </p:cBhvr>
                                      <p:to>
                                        <p:strVal val="visible"/>
                                      </p:to>
                                    </p:set>
                                    <p:animEffect transition="in" filter="wipe(left)">
                                      <p:cBhvr>
                                        <p:cTn id="51" dur="500"/>
                                        <p:tgtEl>
                                          <p:spTgt spid="723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up)">
                                      <p:cBhvr>
                                        <p:cTn id="5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autoUpdateAnimBg="0"/>
      <p:bldP spid="7174" grpId="0" autoUpdateAnimBg="0"/>
      <p:bldP spid="7210" grpId="0" autoUpdateAnimBg="0"/>
      <p:bldP spid="7227" grpId="0" autoUpdateAnimBg="0"/>
      <p:bldP spid="4"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3"/>
          <p:cNvSpPr txBox="1">
            <a:spLocks noChangeArrowheads="1"/>
          </p:cNvSpPr>
          <p:nvPr/>
        </p:nvSpPr>
        <p:spPr bwMode="auto">
          <a:xfrm>
            <a:off x="683568" y="130374"/>
            <a:ext cx="7704782" cy="523220"/>
          </a:xfrm>
          <a:prstGeom prst="rect">
            <a:avLst/>
          </a:prstGeom>
          <a:solidFill>
            <a:schemeClr val="accent1"/>
          </a:solidFill>
          <a:ln>
            <a:noFill/>
          </a:ln>
        </p:spPr>
        <p:txBody>
          <a:bodyPr wrap="square">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u="sng" dirty="0">
                <a:solidFill>
                  <a:srgbClr val="FF0000"/>
                </a:solidFill>
              </a:rPr>
              <a:t>定理</a:t>
            </a:r>
            <a:r>
              <a:rPr lang="en-US" altLang="zh-CN" u="sng" dirty="0">
                <a:solidFill>
                  <a:srgbClr val="FF0000"/>
                </a:solidFill>
              </a:rPr>
              <a:t>: </a:t>
            </a:r>
            <a:r>
              <a:rPr lang="zh-CN" altLang="en-US" dirty="0">
                <a:solidFill>
                  <a:srgbClr val="000000"/>
                </a:solidFill>
              </a:rPr>
              <a:t>若</a:t>
            </a:r>
            <a:r>
              <a:rPr lang="en-US" altLang="zh-CN" i="1" dirty="0">
                <a:solidFill>
                  <a:srgbClr val="000000"/>
                </a:solidFill>
              </a:rPr>
              <a:t>n </a:t>
            </a:r>
            <a:r>
              <a:rPr lang="zh-CN" altLang="en-US" dirty="0">
                <a:solidFill>
                  <a:srgbClr val="000000"/>
                </a:solidFill>
              </a:rPr>
              <a:t>维随机变量</a:t>
            </a:r>
            <a:r>
              <a:rPr lang="en-US" altLang="zh-CN" dirty="0">
                <a:solidFill>
                  <a:srgbClr val="000000"/>
                </a:solidFill>
              </a:rPr>
              <a:t>(</a:t>
            </a:r>
            <a:r>
              <a:rPr lang="en-US" altLang="zh-CN" i="1" dirty="0">
                <a:solidFill>
                  <a:srgbClr val="000000"/>
                </a:solidFill>
              </a:rPr>
              <a:t>X</a:t>
            </a:r>
            <a:r>
              <a:rPr lang="en-US" altLang="zh-CN" baseline="-25000" dirty="0">
                <a:solidFill>
                  <a:srgbClr val="000000"/>
                </a:solidFill>
              </a:rPr>
              <a:t>1</a:t>
            </a:r>
            <a:r>
              <a:rPr lang="en-US" altLang="zh-CN" dirty="0">
                <a:solidFill>
                  <a:srgbClr val="000000"/>
                </a:solidFill>
              </a:rPr>
              <a:t>, </a:t>
            </a:r>
            <a:r>
              <a:rPr lang="en-US" altLang="zh-CN" i="1" dirty="0">
                <a:solidFill>
                  <a:srgbClr val="000000"/>
                </a:solidFill>
              </a:rPr>
              <a:t>X</a:t>
            </a:r>
            <a:r>
              <a:rPr lang="en-US" altLang="zh-CN" baseline="-25000" dirty="0">
                <a:solidFill>
                  <a:srgbClr val="000000"/>
                </a:solidFill>
              </a:rPr>
              <a:t>2</a:t>
            </a:r>
            <a:r>
              <a:rPr lang="en-US" altLang="zh-CN" dirty="0">
                <a:solidFill>
                  <a:srgbClr val="000000"/>
                </a:solidFill>
              </a:rPr>
              <a:t>,…, </a:t>
            </a:r>
            <a:r>
              <a:rPr lang="en-US" altLang="zh-CN" i="1" dirty="0" err="1">
                <a:solidFill>
                  <a:srgbClr val="000000"/>
                </a:solidFill>
              </a:rPr>
              <a:t>X</a:t>
            </a:r>
            <a:r>
              <a:rPr lang="en-US" altLang="zh-CN" i="1" baseline="-25000" dirty="0" err="1">
                <a:solidFill>
                  <a:srgbClr val="000000"/>
                </a:solidFill>
              </a:rPr>
              <a:t>n</a:t>
            </a:r>
            <a:r>
              <a:rPr lang="en-US" altLang="zh-CN" dirty="0">
                <a:solidFill>
                  <a:srgbClr val="000000"/>
                </a:solidFill>
              </a:rPr>
              <a:t>)</a:t>
            </a:r>
            <a:r>
              <a:rPr lang="en-US" altLang="zh-CN" baseline="-25000" dirty="0">
                <a:solidFill>
                  <a:srgbClr val="000000"/>
                </a:solidFill>
              </a:rPr>
              <a:t> </a:t>
            </a:r>
            <a:r>
              <a:rPr lang="zh-CN" altLang="en-US" u="sng" dirty="0">
                <a:solidFill>
                  <a:srgbClr val="000000"/>
                </a:solidFill>
              </a:rPr>
              <a:t>相互独立</a:t>
            </a:r>
            <a:r>
              <a:rPr lang="en-US" altLang="zh-CN" dirty="0">
                <a:solidFill>
                  <a:srgbClr val="000000"/>
                </a:solidFill>
              </a:rPr>
              <a:t>, </a:t>
            </a:r>
            <a:r>
              <a:rPr lang="zh-CN" altLang="en-US" dirty="0">
                <a:solidFill>
                  <a:srgbClr val="000000"/>
                </a:solidFill>
              </a:rPr>
              <a:t>则</a:t>
            </a:r>
          </a:p>
        </p:txBody>
      </p:sp>
      <p:sp>
        <p:nvSpPr>
          <p:cNvPr id="17412" name="Rectangle 4"/>
          <p:cNvSpPr>
            <a:spLocks noChangeArrowheads="1"/>
          </p:cNvSpPr>
          <p:nvPr/>
        </p:nvSpPr>
        <p:spPr bwMode="auto">
          <a:xfrm>
            <a:off x="488950" y="692349"/>
            <a:ext cx="50403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000000"/>
                </a:solidFill>
              </a:rPr>
              <a:t>1)  </a:t>
            </a:r>
            <a:r>
              <a:rPr lang="zh-CN" altLang="en-US">
                <a:solidFill>
                  <a:srgbClr val="000000"/>
                </a:solidFill>
              </a:rPr>
              <a:t>任意</a:t>
            </a:r>
            <a:r>
              <a:rPr lang="en-US" altLang="zh-CN" i="1">
                <a:solidFill>
                  <a:srgbClr val="000000"/>
                </a:solidFill>
              </a:rPr>
              <a:t>k</a:t>
            </a:r>
            <a:r>
              <a:rPr lang="zh-CN" altLang="en-US">
                <a:solidFill>
                  <a:srgbClr val="000000"/>
                </a:solidFill>
              </a:rPr>
              <a:t>个随机变量</a:t>
            </a:r>
            <a:r>
              <a:rPr lang="en-US" altLang="zh-CN">
                <a:solidFill>
                  <a:srgbClr val="000000"/>
                </a:solidFill>
              </a:rPr>
              <a:t>( 2</a:t>
            </a:r>
            <a:r>
              <a:rPr lang="en-US" altLang="zh-CN">
                <a:solidFill>
                  <a:srgbClr val="000000"/>
                </a:solidFill>
                <a:sym typeface="Symbol" pitchFamily="18" charset="2"/>
              </a:rPr>
              <a:t> </a:t>
            </a:r>
            <a:r>
              <a:rPr lang="en-US" altLang="zh-CN" i="1">
                <a:solidFill>
                  <a:srgbClr val="000000"/>
                </a:solidFill>
                <a:sym typeface="Symbol" pitchFamily="18" charset="2"/>
              </a:rPr>
              <a:t>k </a:t>
            </a:r>
            <a:r>
              <a:rPr lang="en-US" altLang="zh-CN">
                <a:solidFill>
                  <a:srgbClr val="000000"/>
                </a:solidFill>
                <a:sym typeface="Symbol" pitchFamily="18" charset="2"/>
              </a:rPr>
              <a:t></a:t>
            </a:r>
            <a:r>
              <a:rPr lang="en-US" altLang="zh-CN" i="1">
                <a:solidFill>
                  <a:srgbClr val="000000"/>
                </a:solidFill>
                <a:sym typeface="Symbol" pitchFamily="18" charset="2"/>
              </a:rPr>
              <a:t>n </a:t>
            </a:r>
            <a:r>
              <a:rPr lang="en-US" altLang="zh-CN">
                <a:solidFill>
                  <a:srgbClr val="000000"/>
                </a:solidFill>
                <a:sym typeface="Symbol" pitchFamily="18" charset="2"/>
              </a:rPr>
              <a:t>)</a:t>
            </a:r>
            <a:endParaRPr lang="en-US" altLang="zh-CN">
              <a:solidFill>
                <a:srgbClr val="000000"/>
              </a:solidFill>
            </a:endParaRPr>
          </a:p>
        </p:txBody>
      </p:sp>
      <p:sp>
        <p:nvSpPr>
          <p:cNvPr id="17413" name="Rectangle 5"/>
          <p:cNvSpPr>
            <a:spLocks noChangeArrowheads="1"/>
          </p:cNvSpPr>
          <p:nvPr/>
        </p:nvSpPr>
        <p:spPr bwMode="auto">
          <a:xfrm>
            <a:off x="488950" y="1268611"/>
            <a:ext cx="5832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000000"/>
                </a:solidFill>
              </a:rPr>
              <a:t>2)  </a:t>
            </a:r>
            <a:r>
              <a:rPr lang="zh-CN" altLang="en-US">
                <a:solidFill>
                  <a:srgbClr val="000000"/>
                </a:solidFill>
              </a:rPr>
              <a:t>随机变量</a:t>
            </a:r>
            <a:r>
              <a:rPr lang="zh-CN" altLang="en-US">
                <a:solidFill>
                  <a:srgbClr val="990033"/>
                </a:solidFill>
              </a:rPr>
              <a:t> </a:t>
            </a:r>
            <a:r>
              <a:rPr lang="en-US" altLang="zh-CN" i="1">
                <a:solidFill>
                  <a:srgbClr val="990033"/>
                </a:solidFill>
              </a:rPr>
              <a:t>g</a:t>
            </a:r>
            <a:r>
              <a:rPr lang="en-US" altLang="zh-CN" baseline="-25000">
                <a:solidFill>
                  <a:srgbClr val="990033"/>
                </a:solidFill>
              </a:rPr>
              <a:t>1</a:t>
            </a:r>
            <a:r>
              <a:rPr lang="en-US" altLang="zh-CN">
                <a:solidFill>
                  <a:srgbClr val="990033"/>
                </a:solidFill>
              </a:rPr>
              <a:t>(</a:t>
            </a:r>
            <a:r>
              <a:rPr lang="en-US" altLang="zh-CN" i="1">
                <a:solidFill>
                  <a:srgbClr val="990033"/>
                </a:solidFill>
              </a:rPr>
              <a:t>X</a:t>
            </a:r>
            <a:r>
              <a:rPr lang="en-US" altLang="zh-CN" baseline="-25000">
                <a:solidFill>
                  <a:srgbClr val="990033"/>
                </a:solidFill>
              </a:rPr>
              <a:t>1</a:t>
            </a:r>
            <a:r>
              <a:rPr lang="en-US" altLang="zh-CN">
                <a:solidFill>
                  <a:srgbClr val="990033"/>
                </a:solidFill>
              </a:rPr>
              <a:t>), </a:t>
            </a:r>
            <a:r>
              <a:rPr lang="en-US" altLang="zh-CN" i="1">
                <a:solidFill>
                  <a:srgbClr val="990033"/>
                </a:solidFill>
              </a:rPr>
              <a:t>g</a:t>
            </a:r>
            <a:r>
              <a:rPr lang="en-US" altLang="zh-CN" baseline="-25000">
                <a:solidFill>
                  <a:srgbClr val="990033"/>
                </a:solidFill>
              </a:rPr>
              <a:t>2</a:t>
            </a:r>
            <a:r>
              <a:rPr lang="en-US" altLang="zh-CN">
                <a:solidFill>
                  <a:srgbClr val="990033"/>
                </a:solidFill>
              </a:rPr>
              <a:t>(</a:t>
            </a:r>
            <a:r>
              <a:rPr lang="en-US" altLang="zh-CN" i="1">
                <a:solidFill>
                  <a:srgbClr val="990033"/>
                </a:solidFill>
              </a:rPr>
              <a:t>X</a:t>
            </a:r>
            <a:r>
              <a:rPr lang="en-US" altLang="zh-CN" baseline="-25000">
                <a:solidFill>
                  <a:srgbClr val="990033"/>
                </a:solidFill>
              </a:rPr>
              <a:t>2</a:t>
            </a:r>
            <a:r>
              <a:rPr lang="en-US" altLang="zh-CN">
                <a:solidFill>
                  <a:srgbClr val="990033"/>
                </a:solidFill>
              </a:rPr>
              <a:t>),…, </a:t>
            </a:r>
            <a:r>
              <a:rPr lang="en-US" altLang="zh-CN" i="1">
                <a:solidFill>
                  <a:srgbClr val="990033"/>
                </a:solidFill>
              </a:rPr>
              <a:t>g</a:t>
            </a:r>
            <a:r>
              <a:rPr lang="en-US" altLang="zh-CN" i="1" baseline="-25000">
                <a:solidFill>
                  <a:srgbClr val="990033"/>
                </a:solidFill>
              </a:rPr>
              <a:t>n</a:t>
            </a:r>
            <a:r>
              <a:rPr lang="en-US" altLang="zh-CN">
                <a:solidFill>
                  <a:srgbClr val="990033"/>
                </a:solidFill>
              </a:rPr>
              <a:t>(</a:t>
            </a:r>
            <a:r>
              <a:rPr lang="en-US" altLang="zh-CN" i="1">
                <a:solidFill>
                  <a:srgbClr val="990033"/>
                </a:solidFill>
              </a:rPr>
              <a:t>X</a:t>
            </a:r>
            <a:r>
              <a:rPr lang="en-US" altLang="zh-CN" i="1" baseline="-25000">
                <a:solidFill>
                  <a:srgbClr val="990033"/>
                </a:solidFill>
              </a:rPr>
              <a:t>n</a:t>
            </a:r>
            <a:r>
              <a:rPr lang="en-US" altLang="zh-CN">
                <a:solidFill>
                  <a:srgbClr val="990033"/>
                </a:solidFill>
              </a:rPr>
              <a:t>)</a:t>
            </a:r>
          </a:p>
        </p:txBody>
      </p:sp>
      <p:sp>
        <p:nvSpPr>
          <p:cNvPr id="17414" name="Rectangle 6"/>
          <p:cNvSpPr>
            <a:spLocks noChangeArrowheads="1"/>
          </p:cNvSpPr>
          <p:nvPr/>
        </p:nvSpPr>
        <p:spPr bwMode="auto">
          <a:xfrm>
            <a:off x="6011863" y="1268611"/>
            <a:ext cx="2447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000000"/>
                </a:solidFill>
              </a:rPr>
              <a:t>也</a:t>
            </a:r>
            <a:r>
              <a:rPr lang="zh-CN" altLang="en-US"/>
              <a:t> </a:t>
            </a:r>
            <a:r>
              <a:rPr lang="zh-CN" altLang="en-US" u="sng">
                <a:solidFill>
                  <a:srgbClr val="990033"/>
                </a:solidFill>
              </a:rPr>
              <a:t>相 互独立</a:t>
            </a:r>
            <a:r>
              <a:rPr lang="en-US" altLang="zh-CN">
                <a:solidFill>
                  <a:srgbClr val="990033"/>
                </a:solidFill>
              </a:rPr>
              <a:t>.</a:t>
            </a:r>
          </a:p>
        </p:txBody>
      </p:sp>
      <p:sp>
        <p:nvSpPr>
          <p:cNvPr id="17415" name="Rectangle 7"/>
          <p:cNvSpPr>
            <a:spLocks noChangeArrowheads="1"/>
          </p:cNvSpPr>
          <p:nvPr/>
        </p:nvSpPr>
        <p:spPr bwMode="auto">
          <a:xfrm>
            <a:off x="5219700" y="692349"/>
            <a:ext cx="2232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rgbClr val="000000"/>
                </a:solidFill>
              </a:rPr>
              <a:t>也</a:t>
            </a:r>
            <a:r>
              <a:rPr lang="zh-CN" altLang="en-US" u="sng" dirty="0">
                <a:solidFill>
                  <a:srgbClr val="990033"/>
                </a:solidFill>
              </a:rPr>
              <a:t>相互独立</a:t>
            </a:r>
            <a:r>
              <a:rPr lang="en-US" altLang="zh-CN" dirty="0">
                <a:solidFill>
                  <a:srgbClr val="000000"/>
                </a:solidFill>
              </a:rPr>
              <a:t>.                         </a:t>
            </a:r>
          </a:p>
        </p:txBody>
      </p:sp>
      <p:sp>
        <p:nvSpPr>
          <p:cNvPr id="17416" name="Rectangle 8"/>
          <p:cNvSpPr>
            <a:spLocks noChangeArrowheads="1"/>
          </p:cNvSpPr>
          <p:nvPr/>
        </p:nvSpPr>
        <p:spPr bwMode="auto">
          <a:xfrm>
            <a:off x="485775" y="1806774"/>
            <a:ext cx="785018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5000"/>
              </a:lnSpc>
              <a:spcBef>
                <a:spcPct val="0"/>
              </a:spcBef>
            </a:pPr>
            <a:r>
              <a:rPr lang="en-US" altLang="zh-CN">
                <a:solidFill>
                  <a:srgbClr val="000000"/>
                </a:solidFill>
              </a:rPr>
              <a:t>3)  </a:t>
            </a:r>
            <a:r>
              <a:rPr lang="en-US" altLang="zh-CN" i="1">
                <a:solidFill>
                  <a:srgbClr val="000000"/>
                </a:solidFill>
              </a:rPr>
              <a:t>m</a:t>
            </a:r>
            <a:r>
              <a:rPr lang="zh-CN" altLang="en-US">
                <a:solidFill>
                  <a:srgbClr val="000000"/>
                </a:solidFill>
              </a:rPr>
              <a:t>维 随机向量</a:t>
            </a:r>
            <a:r>
              <a:rPr lang="en-US" altLang="zh-CN">
                <a:solidFill>
                  <a:srgbClr val="990033"/>
                </a:solidFill>
              </a:rPr>
              <a:t>(</a:t>
            </a:r>
            <a:r>
              <a:rPr lang="en-US" altLang="zh-CN" i="1">
                <a:solidFill>
                  <a:srgbClr val="990033"/>
                </a:solidFill>
              </a:rPr>
              <a:t>X</a:t>
            </a:r>
            <a:r>
              <a:rPr lang="en-US" altLang="zh-CN" baseline="-25000">
                <a:solidFill>
                  <a:srgbClr val="990033"/>
                </a:solidFill>
              </a:rPr>
              <a:t>1</a:t>
            </a:r>
            <a:r>
              <a:rPr lang="en-US" altLang="zh-CN">
                <a:solidFill>
                  <a:srgbClr val="990033"/>
                </a:solidFill>
              </a:rPr>
              <a:t>, </a:t>
            </a:r>
            <a:r>
              <a:rPr lang="en-US" altLang="zh-CN" i="1">
                <a:solidFill>
                  <a:srgbClr val="990033"/>
                </a:solidFill>
              </a:rPr>
              <a:t>X</a:t>
            </a:r>
            <a:r>
              <a:rPr lang="en-US" altLang="zh-CN" baseline="-25000">
                <a:solidFill>
                  <a:srgbClr val="990033"/>
                </a:solidFill>
              </a:rPr>
              <a:t>2</a:t>
            </a:r>
            <a:r>
              <a:rPr lang="en-US" altLang="zh-CN">
                <a:solidFill>
                  <a:srgbClr val="990033"/>
                </a:solidFill>
              </a:rPr>
              <a:t>,…, </a:t>
            </a:r>
            <a:r>
              <a:rPr lang="en-US" altLang="zh-CN" i="1">
                <a:solidFill>
                  <a:srgbClr val="990033"/>
                </a:solidFill>
              </a:rPr>
              <a:t>X</a:t>
            </a:r>
            <a:r>
              <a:rPr lang="en-US" altLang="zh-CN" i="1" baseline="-25000">
                <a:solidFill>
                  <a:srgbClr val="990033"/>
                </a:solidFill>
              </a:rPr>
              <a:t>m</a:t>
            </a:r>
            <a:r>
              <a:rPr lang="en-US" altLang="zh-CN" baseline="-25000">
                <a:solidFill>
                  <a:srgbClr val="990033"/>
                </a:solidFill>
              </a:rPr>
              <a:t> </a:t>
            </a:r>
            <a:r>
              <a:rPr lang="en-US" altLang="zh-CN">
                <a:solidFill>
                  <a:srgbClr val="990033"/>
                </a:solidFill>
              </a:rPr>
              <a:t>) </a:t>
            </a:r>
            <a:r>
              <a:rPr lang="zh-CN" altLang="en-US">
                <a:solidFill>
                  <a:srgbClr val="000000"/>
                </a:solidFill>
              </a:rPr>
              <a:t>与</a:t>
            </a:r>
            <a:r>
              <a:rPr lang="en-US" altLang="zh-CN" i="1">
                <a:solidFill>
                  <a:srgbClr val="000000"/>
                </a:solidFill>
              </a:rPr>
              <a:t>n</a:t>
            </a:r>
            <a:r>
              <a:rPr lang="zh-CN" altLang="en-US" i="1">
                <a:solidFill>
                  <a:srgbClr val="000000"/>
                </a:solidFill>
              </a:rPr>
              <a:t>－</a:t>
            </a:r>
            <a:r>
              <a:rPr lang="en-US" altLang="zh-CN" i="1">
                <a:solidFill>
                  <a:srgbClr val="000000"/>
                </a:solidFill>
              </a:rPr>
              <a:t>m</a:t>
            </a:r>
            <a:r>
              <a:rPr lang="zh-CN" altLang="en-US">
                <a:solidFill>
                  <a:srgbClr val="000000"/>
                </a:solidFill>
              </a:rPr>
              <a:t>维 随机向     </a:t>
            </a:r>
          </a:p>
          <a:p>
            <a:pPr>
              <a:lnSpc>
                <a:spcPct val="115000"/>
              </a:lnSpc>
              <a:spcBef>
                <a:spcPct val="0"/>
              </a:spcBef>
            </a:pPr>
            <a:r>
              <a:rPr lang="zh-CN" altLang="en-US">
                <a:solidFill>
                  <a:srgbClr val="000000"/>
                </a:solidFill>
              </a:rPr>
              <a:t>     量</a:t>
            </a:r>
            <a:r>
              <a:rPr lang="en-US" altLang="zh-CN">
                <a:solidFill>
                  <a:srgbClr val="990033"/>
                </a:solidFill>
              </a:rPr>
              <a:t>(</a:t>
            </a:r>
            <a:r>
              <a:rPr lang="en-US" altLang="zh-CN" i="1">
                <a:solidFill>
                  <a:srgbClr val="990033"/>
                </a:solidFill>
              </a:rPr>
              <a:t>X</a:t>
            </a:r>
            <a:r>
              <a:rPr lang="en-US" altLang="zh-CN" i="1" baseline="-25000">
                <a:solidFill>
                  <a:srgbClr val="990033"/>
                </a:solidFill>
              </a:rPr>
              <a:t>m</a:t>
            </a:r>
            <a:r>
              <a:rPr lang="en-US" altLang="zh-CN" baseline="-25000">
                <a:solidFill>
                  <a:srgbClr val="990033"/>
                </a:solidFill>
              </a:rPr>
              <a:t>+1</a:t>
            </a:r>
            <a:r>
              <a:rPr lang="en-US" altLang="zh-CN">
                <a:solidFill>
                  <a:srgbClr val="990033"/>
                </a:solidFill>
              </a:rPr>
              <a:t> ,</a:t>
            </a:r>
            <a:r>
              <a:rPr lang="en-US" altLang="zh-CN" i="1">
                <a:solidFill>
                  <a:srgbClr val="990033"/>
                </a:solidFill>
              </a:rPr>
              <a:t>X</a:t>
            </a:r>
            <a:r>
              <a:rPr lang="en-US" altLang="zh-CN" i="1" baseline="-25000">
                <a:solidFill>
                  <a:srgbClr val="990033"/>
                </a:solidFill>
              </a:rPr>
              <a:t>m</a:t>
            </a:r>
            <a:r>
              <a:rPr lang="en-US" altLang="zh-CN" baseline="-25000">
                <a:solidFill>
                  <a:srgbClr val="990033"/>
                </a:solidFill>
              </a:rPr>
              <a:t>+2 </a:t>
            </a:r>
            <a:r>
              <a:rPr lang="en-US" altLang="zh-CN">
                <a:solidFill>
                  <a:srgbClr val="990033"/>
                </a:solidFill>
              </a:rPr>
              <a:t>,…,</a:t>
            </a:r>
            <a:r>
              <a:rPr lang="en-US" altLang="zh-CN" i="1">
                <a:solidFill>
                  <a:srgbClr val="990033"/>
                </a:solidFill>
              </a:rPr>
              <a:t>X</a:t>
            </a:r>
            <a:r>
              <a:rPr lang="en-US" altLang="zh-CN" i="1" baseline="-25000">
                <a:solidFill>
                  <a:srgbClr val="990033"/>
                </a:solidFill>
              </a:rPr>
              <a:t>n </a:t>
            </a:r>
            <a:r>
              <a:rPr lang="en-US" altLang="zh-CN">
                <a:solidFill>
                  <a:srgbClr val="990033"/>
                </a:solidFill>
              </a:rPr>
              <a:t>)</a:t>
            </a:r>
          </a:p>
        </p:txBody>
      </p:sp>
      <p:sp>
        <p:nvSpPr>
          <p:cNvPr id="17417" name="Text Box 9"/>
          <p:cNvSpPr txBox="1">
            <a:spLocks noChangeArrowheads="1"/>
          </p:cNvSpPr>
          <p:nvPr/>
        </p:nvSpPr>
        <p:spPr bwMode="auto">
          <a:xfrm>
            <a:off x="468313" y="2995811"/>
            <a:ext cx="812323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80000"/>
              </a:lnSpc>
            </a:pPr>
            <a:r>
              <a:rPr lang="en-US" altLang="zh-CN">
                <a:solidFill>
                  <a:srgbClr val="000000"/>
                </a:solidFill>
              </a:rPr>
              <a:t>4)  </a:t>
            </a:r>
            <a:r>
              <a:rPr lang="zh-CN" altLang="en-US">
                <a:solidFill>
                  <a:srgbClr val="000000"/>
                </a:solidFill>
              </a:rPr>
              <a:t>随机变量</a:t>
            </a:r>
            <a:r>
              <a:rPr lang="zh-CN" altLang="en-US">
                <a:solidFill>
                  <a:srgbClr val="990033"/>
                </a:solidFill>
              </a:rPr>
              <a:t> </a:t>
            </a:r>
            <a:r>
              <a:rPr lang="en-US" altLang="zh-CN" i="1">
                <a:solidFill>
                  <a:srgbClr val="990033"/>
                </a:solidFill>
              </a:rPr>
              <a:t>h</a:t>
            </a:r>
            <a:r>
              <a:rPr lang="en-US" altLang="zh-CN">
                <a:solidFill>
                  <a:srgbClr val="990033"/>
                </a:solidFill>
              </a:rPr>
              <a:t>(</a:t>
            </a:r>
            <a:r>
              <a:rPr lang="en-US" altLang="zh-CN" i="1">
                <a:solidFill>
                  <a:srgbClr val="990033"/>
                </a:solidFill>
              </a:rPr>
              <a:t>X</a:t>
            </a:r>
            <a:r>
              <a:rPr lang="en-US" altLang="zh-CN" baseline="-25000">
                <a:solidFill>
                  <a:srgbClr val="990033"/>
                </a:solidFill>
              </a:rPr>
              <a:t>1</a:t>
            </a:r>
            <a:r>
              <a:rPr lang="en-US" altLang="zh-CN">
                <a:solidFill>
                  <a:srgbClr val="990033"/>
                </a:solidFill>
              </a:rPr>
              <a:t> ,</a:t>
            </a:r>
            <a:r>
              <a:rPr lang="en-US" altLang="zh-CN" i="1">
                <a:solidFill>
                  <a:srgbClr val="990033"/>
                </a:solidFill>
              </a:rPr>
              <a:t>X</a:t>
            </a:r>
            <a:r>
              <a:rPr lang="en-US" altLang="zh-CN" baseline="-25000">
                <a:solidFill>
                  <a:srgbClr val="990033"/>
                </a:solidFill>
              </a:rPr>
              <a:t>2</a:t>
            </a:r>
            <a:r>
              <a:rPr lang="en-US" altLang="zh-CN">
                <a:solidFill>
                  <a:srgbClr val="990033"/>
                </a:solidFill>
              </a:rPr>
              <a:t>,…,</a:t>
            </a:r>
            <a:r>
              <a:rPr lang="en-US" altLang="zh-CN" i="1">
                <a:solidFill>
                  <a:srgbClr val="990033"/>
                </a:solidFill>
              </a:rPr>
              <a:t>X</a:t>
            </a:r>
            <a:r>
              <a:rPr lang="en-US" altLang="zh-CN" i="1" baseline="-25000">
                <a:solidFill>
                  <a:srgbClr val="990033"/>
                </a:solidFill>
              </a:rPr>
              <a:t>m</a:t>
            </a:r>
            <a:r>
              <a:rPr lang="en-US" altLang="zh-CN" baseline="-25000">
                <a:solidFill>
                  <a:srgbClr val="990033"/>
                </a:solidFill>
              </a:rPr>
              <a:t> </a:t>
            </a:r>
            <a:r>
              <a:rPr lang="en-US" altLang="zh-CN">
                <a:solidFill>
                  <a:srgbClr val="990033"/>
                </a:solidFill>
              </a:rPr>
              <a:t>) </a:t>
            </a:r>
            <a:r>
              <a:rPr lang="zh-CN" altLang="en-US">
                <a:solidFill>
                  <a:srgbClr val="000000"/>
                </a:solidFill>
              </a:rPr>
              <a:t>与</a:t>
            </a:r>
            <a:r>
              <a:rPr lang="zh-CN" altLang="en-US">
                <a:solidFill>
                  <a:srgbClr val="990033"/>
                </a:solidFill>
              </a:rPr>
              <a:t> </a:t>
            </a:r>
            <a:r>
              <a:rPr lang="en-US" altLang="zh-CN" i="1">
                <a:solidFill>
                  <a:srgbClr val="990033"/>
                </a:solidFill>
              </a:rPr>
              <a:t>g</a:t>
            </a:r>
            <a:r>
              <a:rPr lang="en-US" altLang="zh-CN">
                <a:solidFill>
                  <a:srgbClr val="990033"/>
                </a:solidFill>
              </a:rPr>
              <a:t>(</a:t>
            </a:r>
            <a:r>
              <a:rPr lang="en-US" altLang="zh-CN" i="1">
                <a:solidFill>
                  <a:srgbClr val="990033"/>
                </a:solidFill>
              </a:rPr>
              <a:t>X</a:t>
            </a:r>
            <a:r>
              <a:rPr lang="en-US" altLang="zh-CN" i="1" baseline="-25000">
                <a:solidFill>
                  <a:srgbClr val="990033"/>
                </a:solidFill>
              </a:rPr>
              <a:t>m</a:t>
            </a:r>
            <a:r>
              <a:rPr lang="en-US" altLang="zh-CN" baseline="-25000">
                <a:solidFill>
                  <a:srgbClr val="990033"/>
                </a:solidFill>
              </a:rPr>
              <a:t>+1</a:t>
            </a:r>
            <a:r>
              <a:rPr lang="en-US" altLang="zh-CN">
                <a:solidFill>
                  <a:srgbClr val="990033"/>
                </a:solidFill>
              </a:rPr>
              <a:t> ,</a:t>
            </a:r>
            <a:r>
              <a:rPr lang="en-US" altLang="zh-CN" i="1">
                <a:solidFill>
                  <a:srgbClr val="990033"/>
                </a:solidFill>
              </a:rPr>
              <a:t>X</a:t>
            </a:r>
            <a:r>
              <a:rPr lang="en-US" altLang="zh-CN" i="1" baseline="-25000">
                <a:solidFill>
                  <a:srgbClr val="990033"/>
                </a:solidFill>
              </a:rPr>
              <a:t>m</a:t>
            </a:r>
            <a:r>
              <a:rPr lang="en-US" altLang="zh-CN" baseline="-25000">
                <a:solidFill>
                  <a:srgbClr val="990033"/>
                </a:solidFill>
              </a:rPr>
              <a:t>+2 </a:t>
            </a:r>
            <a:r>
              <a:rPr lang="en-US" altLang="zh-CN">
                <a:solidFill>
                  <a:srgbClr val="990033"/>
                </a:solidFill>
              </a:rPr>
              <a:t>,…,</a:t>
            </a:r>
            <a:r>
              <a:rPr lang="en-US" altLang="zh-CN" i="1">
                <a:solidFill>
                  <a:srgbClr val="990033"/>
                </a:solidFill>
              </a:rPr>
              <a:t>X</a:t>
            </a:r>
            <a:r>
              <a:rPr lang="en-US" altLang="zh-CN" i="1" baseline="-25000">
                <a:solidFill>
                  <a:srgbClr val="990033"/>
                </a:solidFill>
              </a:rPr>
              <a:t>n</a:t>
            </a:r>
            <a:r>
              <a:rPr lang="en-US" altLang="zh-CN" baseline="-25000">
                <a:solidFill>
                  <a:srgbClr val="990033"/>
                </a:solidFill>
              </a:rPr>
              <a:t> </a:t>
            </a:r>
            <a:r>
              <a:rPr lang="en-US" altLang="zh-CN">
                <a:solidFill>
                  <a:srgbClr val="990033"/>
                </a:solidFill>
              </a:rPr>
              <a:t>) </a:t>
            </a:r>
            <a:endParaRPr lang="en-US" altLang="zh-CN"/>
          </a:p>
        </p:txBody>
      </p:sp>
      <p:sp>
        <p:nvSpPr>
          <p:cNvPr id="17418" name="Rectangle 10"/>
          <p:cNvSpPr>
            <a:spLocks noChangeArrowheads="1"/>
          </p:cNvSpPr>
          <p:nvPr/>
        </p:nvSpPr>
        <p:spPr bwMode="auto">
          <a:xfrm>
            <a:off x="4211638" y="2405261"/>
            <a:ext cx="2447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000000"/>
                </a:solidFill>
              </a:rPr>
              <a:t>也</a:t>
            </a:r>
            <a:r>
              <a:rPr lang="zh-CN" altLang="en-US"/>
              <a:t> </a:t>
            </a:r>
            <a:r>
              <a:rPr lang="zh-CN" altLang="en-US" u="sng">
                <a:solidFill>
                  <a:srgbClr val="990033"/>
                </a:solidFill>
              </a:rPr>
              <a:t>相 互独立</a:t>
            </a:r>
            <a:r>
              <a:rPr lang="en-US" altLang="zh-CN">
                <a:solidFill>
                  <a:srgbClr val="990033"/>
                </a:solidFill>
              </a:rPr>
              <a:t>.</a:t>
            </a:r>
          </a:p>
        </p:txBody>
      </p:sp>
      <p:sp>
        <p:nvSpPr>
          <p:cNvPr id="17419" name="Rectangle 11"/>
          <p:cNvSpPr>
            <a:spLocks noChangeArrowheads="1"/>
          </p:cNvSpPr>
          <p:nvPr/>
        </p:nvSpPr>
        <p:spPr bwMode="auto">
          <a:xfrm>
            <a:off x="971550" y="3357761"/>
            <a:ext cx="2447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000000"/>
                </a:solidFill>
              </a:rPr>
              <a:t>也</a:t>
            </a:r>
            <a:r>
              <a:rPr lang="zh-CN" altLang="en-US"/>
              <a:t> </a:t>
            </a:r>
            <a:r>
              <a:rPr lang="zh-CN" altLang="en-US" u="sng">
                <a:solidFill>
                  <a:srgbClr val="990033"/>
                </a:solidFill>
              </a:rPr>
              <a:t>相 互独立</a:t>
            </a:r>
            <a:r>
              <a:rPr lang="en-US" altLang="zh-CN">
                <a:solidFill>
                  <a:srgbClr val="990033"/>
                </a:solidFill>
              </a:rPr>
              <a:t>.</a:t>
            </a:r>
          </a:p>
        </p:txBody>
      </p:sp>
      <p:sp>
        <p:nvSpPr>
          <p:cNvPr id="17420" name="Text Box 12"/>
          <p:cNvSpPr txBox="1">
            <a:spLocks noChangeArrowheads="1"/>
          </p:cNvSpPr>
          <p:nvPr/>
        </p:nvSpPr>
        <p:spPr bwMode="auto">
          <a:xfrm>
            <a:off x="485924" y="3861048"/>
            <a:ext cx="71104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dirty="0">
                <a:solidFill>
                  <a:srgbClr val="FF0000"/>
                </a:solidFill>
              </a:rPr>
              <a:t>例</a:t>
            </a:r>
            <a:r>
              <a:rPr lang="en-US" altLang="zh-CN" dirty="0">
                <a:solidFill>
                  <a:srgbClr val="FF0000"/>
                </a:solidFill>
              </a:rPr>
              <a:t>:</a:t>
            </a:r>
            <a:r>
              <a:rPr lang="en-US" altLang="zh-CN" i="1" dirty="0"/>
              <a:t>  </a:t>
            </a:r>
            <a:r>
              <a:rPr lang="zh-CN" altLang="en-US" dirty="0">
                <a:solidFill>
                  <a:srgbClr val="000000"/>
                </a:solidFill>
              </a:rPr>
              <a:t>三维随机变量</a:t>
            </a:r>
            <a:r>
              <a:rPr lang="en-US" altLang="zh-CN" dirty="0">
                <a:solidFill>
                  <a:srgbClr val="000000"/>
                </a:solidFill>
              </a:rPr>
              <a:t>(</a:t>
            </a:r>
            <a:r>
              <a:rPr lang="en-US" altLang="zh-CN" i="1" dirty="0">
                <a:solidFill>
                  <a:srgbClr val="000000"/>
                </a:solidFill>
              </a:rPr>
              <a:t>X</a:t>
            </a:r>
            <a:r>
              <a:rPr lang="en-US" altLang="zh-CN" baseline="-25000" dirty="0">
                <a:solidFill>
                  <a:srgbClr val="000000"/>
                </a:solidFill>
              </a:rPr>
              <a:t>1</a:t>
            </a:r>
            <a:r>
              <a:rPr lang="en-US" altLang="zh-CN" dirty="0">
                <a:solidFill>
                  <a:srgbClr val="000000"/>
                </a:solidFill>
              </a:rPr>
              <a:t>, </a:t>
            </a:r>
            <a:r>
              <a:rPr lang="en-US" altLang="zh-CN" i="1" dirty="0">
                <a:solidFill>
                  <a:srgbClr val="000000"/>
                </a:solidFill>
              </a:rPr>
              <a:t>X</a:t>
            </a:r>
            <a:r>
              <a:rPr lang="en-US" altLang="zh-CN" baseline="-25000" dirty="0">
                <a:solidFill>
                  <a:srgbClr val="000000"/>
                </a:solidFill>
              </a:rPr>
              <a:t>2 </a:t>
            </a:r>
            <a:r>
              <a:rPr lang="en-US" altLang="zh-CN" dirty="0">
                <a:solidFill>
                  <a:srgbClr val="000000"/>
                </a:solidFill>
              </a:rPr>
              <a:t>, </a:t>
            </a:r>
            <a:r>
              <a:rPr lang="en-US" altLang="zh-CN" i="1" dirty="0">
                <a:solidFill>
                  <a:srgbClr val="000000"/>
                </a:solidFill>
              </a:rPr>
              <a:t>X</a:t>
            </a:r>
            <a:r>
              <a:rPr lang="en-US" altLang="zh-CN" baseline="-25000" dirty="0">
                <a:solidFill>
                  <a:srgbClr val="000000"/>
                </a:solidFill>
              </a:rPr>
              <a:t>3 </a:t>
            </a:r>
            <a:r>
              <a:rPr lang="en-US" altLang="zh-CN" dirty="0">
                <a:solidFill>
                  <a:srgbClr val="000000"/>
                </a:solidFill>
              </a:rPr>
              <a:t>)</a:t>
            </a:r>
            <a:r>
              <a:rPr lang="zh-CN" altLang="en-US" u="sng" dirty="0">
                <a:solidFill>
                  <a:srgbClr val="000000"/>
                </a:solidFill>
              </a:rPr>
              <a:t>相互独立</a:t>
            </a:r>
            <a:r>
              <a:rPr lang="en-US" altLang="zh-CN" dirty="0">
                <a:solidFill>
                  <a:srgbClr val="000000"/>
                </a:solidFill>
              </a:rPr>
              <a:t>, </a:t>
            </a:r>
            <a:r>
              <a:rPr lang="zh-CN" altLang="en-US" dirty="0">
                <a:solidFill>
                  <a:srgbClr val="000000"/>
                </a:solidFill>
              </a:rPr>
              <a:t>则</a:t>
            </a:r>
          </a:p>
        </p:txBody>
      </p:sp>
      <p:sp>
        <p:nvSpPr>
          <p:cNvPr id="17421" name="Rectangle 13"/>
          <p:cNvSpPr>
            <a:spLocks noChangeArrowheads="1"/>
          </p:cNvSpPr>
          <p:nvPr/>
        </p:nvSpPr>
        <p:spPr bwMode="auto">
          <a:xfrm>
            <a:off x="107504" y="4385741"/>
            <a:ext cx="24971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t>  </a:t>
            </a:r>
            <a:r>
              <a:rPr lang="en-US" altLang="zh-CN" i="1" dirty="0">
                <a:solidFill>
                  <a:srgbClr val="000000"/>
                </a:solidFill>
              </a:rPr>
              <a:t>X</a:t>
            </a:r>
            <a:r>
              <a:rPr lang="en-US" altLang="zh-CN" baseline="-25000" dirty="0">
                <a:solidFill>
                  <a:srgbClr val="000000"/>
                </a:solidFill>
              </a:rPr>
              <a:t>1</a:t>
            </a:r>
            <a:r>
              <a:rPr lang="en-US" altLang="zh-CN" baseline="30000" dirty="0">
                <a:solidFill>
                  <a:srgbClr val="000000"/>
                </a:solidFill>
              </a:rPr>
              <a:t>2</a:t>
            </a:r>
            <a:r>
              <a:rPr lang="en-US" altLang="zh-CN" dirty="0">
                <a:solidFill>
                  <a:srgbClr val="000000"/>
                </a:solidFill>
              </a:rPr>
              <a:t> , </a:t>
            </a:r>
            <a:r>
              <a:rPr lang="en-US" altLang="zh-CN" i="1" dirty="0">
                <a:solidFill>
                  <a:srgbClr val="000000"/>
                </a:solidFill>
              </a:rPr>
              <a:t>X</a:t>
            </a:r>
            <a:r>
              <a:rPr lang="en-US" altLang="zh-CN" baseline="-25000" dirty="0">
                <a:solidFill>
                  <a:srgbClr val="000000"/>
                </a:solidFill>
              </a:rPr>
              <a:t>2</a:t>
            </a:r>
            <a:r>
              <a:rPr lang="en-US" altLang="zh-CN" baseline="30000" dirty="0">
                <a:solidFill>
                  <a:srgbClr val="000000"/>
                </a:solidFill>
              </a:rPr>
              <a:t>2 </a:t>
            </a:r>
            <a:r>
              <a:rPr lang="en-US" altLang="zh-CN" dirty="0">
                <a:solidFill>
                  <a:srgbClr val="000000"/>
                </a:solidFill>
              </a:rPr>
              <a:t>, </a:t>
            </a:r>
            <a:r>
              <a:rPr lang="en-US" altLang="zh-CN" i="1" dirty="0">
                <a:solidFill>
                  <a:srgbClr val="000000"/>
                </a:solidFill>
              </a:rPr>
              <a:t>X</a:t>
            </a:r>
            <a:r>
              <a:rPr lang="en-US" altLang="zh-CN" baseline="-25000" dirty="0">
                <a:solidFill>
                  <a:srgbClr val="000000"/>
                </a:solidFill>
              </a:rPr>
              <a:t>3</a:t>
            </a:r>
            <a:r>
              <a:rPr lang="en-US" altLang="zh-CN" baseline="30000" dirty="0">
                <a:solidFill>
                  <a:srgbClr val="000000"/>
                </a:solidFill>
              </a:rPr>
              <a:t>2</a:t>
            </a:r>
            <a:endParaRPr lang="en-US" altLang="zh-CN" dirty="0">
              <a:solidFill>
                <a:srgbClr val="990033"/>
              </a:solidFill>
            </a:endParaRPr>
          </a:p>
        </p:txBody>
      </p:sp>
      <p:sp>
        <p:nvSpPr>
          <p:cNvPr id="17422" name="Text Box 14"/>
          <p:cNvSpPr txBox="1">
            <a:spLocks noChangeArrowheads="1"/>
          </p:cNvSpPr>
          <p:nvPr/>
        </p:nvSpPr>
        <p:spPr bwMode="auto">
          <a:xfrm>
            <a:off x="4549329" y="4365104"/>
            <a:ext cx="2200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en-US" altLang="zh-CN" i="1" dirty="0">
                <a:solidFill>
                  <a:srgbClr val="000000"/>
                </a:solidFill>
              </a:rPr>
              <a:t>X</a:t>
            </a:r>
            <a:r>
              <a:rPr lang="en-US" altLang="zh-CN" baseline="-25000" dirty="0">
                <a:solidFill>
                  <a:srgbClr val="000000"/>
                </a:solidFill>
              </a:rPr>
              <a:t>1</a:t>
            </a:r>
            <a:r>
              <a:rPr lang="en-US" altLang="zh-CN" dirty="0">
                <a:solidFill>
                  <a:srgbClr val="000000"/>
                </a:solidFill>
              </a:rPr>
              <a:t> +</a:t>
            </a:r>
            <a:r>
              <a:rPr lang="en-US" altLang="zh-CN" i="1" dirty="0">
                <a:solidFill>
                  <a:srgbClr val="000000"/>
                </a:solidFill>
              </a:rPr>
              <a:t>X</a:t>
            </a:r>
            <a:r>
              <a:rPr lang="en-US" altLang="zh-CN" baseline="-25000" dirty="0">
                <a:solidFill>
                  <a:srgbClr val="000000"/>
                </a:solidFill>
              </a:rPr>
              <a:t>2</a:t>
            </a:r>
            <a:r>
              <a:rPr lang="zh-CN" altLang="en-US" dirty="0">
                <a:solidFill>
                  <a:srgbClr val="000000"/>
                </a:solidFill>
              </a:rPr>
              <a:t>与</a:t>
            </a:r>
            <a:r>
              <a:rPr lang="en-US" altLang="zh-CN" i="1" dirty="0">
                <a:solidFill>
                  <a:srgbClr val="000000"/>
                </a:solidFill>
              </a:rPr>
              <a:t>X</a:t>
            </a:r>
            <a:r>
              <a:rPr lang="en-US" altLang="zh-CN" baseline="-25000" dirty="0">
                <a:solidFill>
                  <a:srgbClr val="000000"/>
                </a:solidFill>
              </a:rPr>
              <a:t>3</a:t>
            </a:r>
            <a:endParaRPr lang="en-US" altLang="zh-CN" dirty="0">
              <a:solidFill>
                <a:srgbClr val="990033"/>
              </a:solidFill>
            </a:endParaRPr>
          </a:p>
        </p:txBody>
      </p:sp>
      <p:sp>
        <p:nvSpPr>
          <p:cNvPr id="17423" name="Text Box 15"/>
          <p:cNvSpPr txBox="1">
            <a:spLocks noChangeArrowheads="1"/>
          </p:cNvSpPr>
          <p:nvPr/>
        </p:nvSpPr>
        <p:spPr bwMode="auto">
          <a:xfrm>
            <a:off x="107950" y="5278214"/>
            <a:ext cx="205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en-US" altLang="zh-CN" i="1" dirty="0">
                <a:solidFill>
                  <a:srgbClr val="000000"/>
                </a:solidFill>
              </a:rPr>
              <a:t>sinX</a:t>
            </a:r>
            <a:r>
              <a:rPr lang="en-US" altLang="zh-CN" baseline="-25000" dirty="0">
                <a:solidFill>
                  <a:srgbClr val="000000"/>
                </a:solidFill>
              </a:rPr>
              <a:t>1</a:t>
            </a:r>
            <a:r>
              <a:rPr lang="en-US" altLang="zh-CN" dirty="0">
                <a:solidFill>
                  <a:srgbClr val="000000"/>
                </a:solidFill>
              </a:rPr>
              <a:t> </a:t>
            </a:r>
            <a:r>
              <a:rPr lang="zh-CN" altLang="en-US" dirty="0">
                <a:solidFill>
                  <a:srgbClr val="000000"/>
                </a:solidFill>
              </a:rPr>
              <a:t>与</a:t>
            </a:r>
            <a:r>
              <a:rPr lang="en-US" altLang="zh-CN" i="1" dirty="0">
                <a:solidFill>
                  <a:srgbClr val="000000"/>
                </a:solidFill>
              </a:rPr>
              <a:t>X</a:t>
            </a:r>
            <a:r>
              <a:rPr lang="en-US" altLang="zh-CN" baseline="-25000" dirty="0">
                <a:solidFill>
                  <a:srgbClr val="000000"/>
                </a:solidFill>
              </a:rPr>
              <a:t>3</a:t>
            </a:r>
            <a:endParaRPr lang="en-US" altLang="zh-CN" dirty="0">
              <a:solidFill>
                <a:srgbClr val="990033"/>
              </a:solidFill>
            </a:endParaRPr>
          </a:p>
        </p:txBody>
      </p:sp>
      <p:sp>
        <p:nvSpPr>
          <p:cNvPr id="17424" name="Text Box 16"/>
          <p:cNvSpPr txBox="1">
            <a:spLocks noChangeArrowheads="1"/>
          </p:cNvSpPr>
          <p:nvPr/>
        </p:nvSpPr>
        <p:spPr bwMode="auto">
          <a:xfrm>
            <a:off x="3708400" y="5251226"/>
            <a:ext cx="2776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en-US" altLang="zh-CN" i="1" dirty="0">
                <a:solidFill>
                  <a:srgbClr val="000000"/>
                </a:solidFill>
              </a:rPr>
              <a:t>X</a:t>
            </a:r>
            <a:r>
              <a:rPr lang="en-US" altLang="zh-CN" baseline="-25000" dirty="0">
                <a:solidFill>
                  <a:srgbClr val="000000"/>
                </a:solidFill>
              </a:rPr>
              <a:t>1</a:t>
            </a:r>
            <a:r>
              <a:rPr lang="en-US" altLang="zh-CN" dirty="0">
                <a:solidFill>
                  <a:srgbClr val="000000"/>
                </a:solidFill>
              </a:rPr>
              <a:t> +</a:t>
            </a:r>
            <a:r>
              <a:rPr lang="en-US" altLang="zh-CN" i="1" dirty="0">
                <a:solidFill>
                  <a:srgbClr val="000000"/>
                </a:solidFill>
              </a:rPr>
              <a:t>X</a:t>
            </a:r>
            <a:r>
              <a:rPr lang="en-US" altLang="zh-CN" baseline="-25000" dirty="0">
                <a:solidFill>
                  <a:srgbClr val="000000"/>
                </a:solidFill>
              </a:rPr>
              <a:t>2</a:t>
            </a:r>
            <a:r>
              <a:rPr lang="zh-CN" altLang="en-US" dirty="0">
                <a:solidFill>
                  <a:srgbClr val="000000"/>
                </a:solidFill>
              </a:rPr>
              <a:t>与</a:t>
            </a:r>
            <a:r>
              <a:rPr lang="en-US" altLang="zh-CN" i="1" dirty="0">
                <a:solidFill>
                  <a:srgbClr val="000000"/>
                </a:solidFill>
              </a:rPr>
              <a:t>X</a:t>
            </a:r>
            <a:r>
              <a:rPr lang="en-US" altLang="zh-CN" baseline="-25000" dirty="0">
                <a:solidFill>
                  <a:srgbClr val="000000"/>
                </a:solidFill>
              </a:rPr>
              <a:t>1 </a:t>
            </a:r>
            <a:r>
              <a:rPr lang="zh-CN" altLang="en-US" dirty="0">
                <a:solidFill>
                  <a:srgbClr val="000000"/>
                </a:solidFill>
              </a:rPr>
              <a:t>－</a:t>
            </a:r>
            <a:r>
              <a:rPr lang="en-US" altLang="zh-CN" i="1" dirty="0">
                <a:solidFill>
                  <a:srgbClr val="000000"/>
                </a:solidFill>
              </a:rPr>
              <a:t>X</a:t>
            </a:r>
            <a:r>
              <a:rPr lang="en-US" altLang="zh-CN" baseline="-25000" dirty="0">
                <a:solidFill>
                  <a:srgbClr val="000000"/>
                </a:solidFill>
              </a:rPr>
              <a:t>2</a:t>
            </a:r>
            <a:endParaRPr lang="en-US" altLang="zh-CN" dirty="0">
              <a:solidFill>
                <a:srgbClr val="990033"/>
              </a:solidFill>
            </a:endParaRPr>
          </a:p>
        </p:txBody>
      </p:sp>
      <p:sp>
        <p:nvSpPr>
          <p:cNvPr id="17425" name="Rectangle 17"/>
          <p:cNvSpPr>
            <a:spLocks noChangeArrowheads="1"/>
          </p:cNvSpPr>
          <p:nvPr/>
        </p:nvSpPr>
        <p:spPr bwMode="auto">
          <a:xfrm>
            <a:off x="2317304" y="4384154"/>
            <a:ext cx="2447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000000"/>
                </a:solidFill>
              </a:rPr>
              <a:t>也</a:t>
            </a:r>
            <a:r>
              <a:rPr lang="zh-CN" altLang="en-US" u="sng">
                <a:solidFill>
                  <a:srgbClr val="990033"/>
                </a:solidFill>
              </a:rPr>
              <a:t>相互独立</a:t>
            </a:r>
            <a:r>
              <a:rPr lang="en-US" altLang="zh-CN">
                <a:solidFill>
                  <a:srgbClr val="990033"/>
                </a:solidFill>
              </a:rPr>
              <a:t>.</a:t>
            </a:r>
          </a:p>
        </p:txBody>
      </p:sp>
      <p:sp>
        <p:nvSpPr>
          <p:cNvPr id="17426" name="Rectangle 18"/>
          <p:cNvSpPr>
            <a:spLocks noChangeArrowheads="1"/>
          </p:cNvSpPr>
          <p:nvPr/>
        </p:nvSpPr>
        <p:spPr bwMode="auto">
          <a:xfrm>
            <a:off x="6300539" y="4350048"/>
            <a:ext cx="2447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rgbClr val="000000"/>
                </a:solidFill>
              </a:rPr>
              <a:t>也</a:t>
            </a:r>
            <a:r>
              <a:rPr lang="zh-CN" altLang="en-US" u="sng" dirty="0">
                <a:solidFill>
                  <a:srgbClr val="990033"/>
                </a:solidFill>
              </a:rPr>
              <a:t>相互独立</a:t>
            </a:r>
            <a:r>
              <a:rPr lang="en-US" altLang="zh-CN" dirty="0">
                <a:solidFill>
                  <a:srgbClr val="990033"/>
                </a:solidFill>
              </a:rPr>
              <a:t>.</a:t>
            </a:r>
          </a:p>
        </p:txBody>
      </p:sp>
      <p:sp>
        <p:nvSpPr>
          <p:cNvPr id="17427" name="Rectangle 19"/>
          <p:cNvSpPr>
            <a:spLocks noChangeArrowheads="1"/>
          </p:cNvSpPr>
          <p:nvPr/>
        </p:nvSpPr>
        <p:spPr bwMode="auto">
          <a:xfrm>
            <a:off x="1731963" y="5286151"/>
            <a:ext cx="2447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rgbClr val="000000"/>
                </a:solidFill>
              </a:rPr>
              <a:t>也</a:t>
            </a:r>
            <a:r>
              <a:rPr lang="zh-CN" altLang="en-US" u="sng" dirty="0">
                <a:solidFill>
                  <a:srgbClr val="990033"/>
                </a:solidFill>
              </a:rPr>
              <a:t>相互独立</a:t>
            </a:r>
            <a:r>
              <a:rPr lang="en-US" altLang="zh-CN" dirty="0">
                <a:solidFill>
                  <a:srgbClr val="990033"/>
                </a:solidFill>
              </a:rPr>
              <a:t>.</a:t>
            </a:r>
          </a:p>
        </p:txBody>
      </p:sp>
      <p:sp>
        <p:nvSpPr>
          <p:cNvPr id="17428" name="Text Box 20"/>
          <p:cNvSpPr txBox="1">
            <a:spLocks noChangeArrowheads="1"/>
          </p:cNvSpPr>
          <p:nvPr/>
        </p:nvSpPr>
        <p:spPr bwMode="auto">
          <a:xfrm>
            <a:off x="6228184" y="5301208"/>
            <a:ext cx="3095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u="sng" dirty="0">
                <a:solidFill>
                  <a:srgbClr val="990033"/>
                </a:solidFill>
              </a:rPr>
              <a:t>不一定相互独立</a:t>
            </a:r>
            <a:r>
              <a:rPr lang="en-US" altLang="zh-CN" dirty="0">
                <a:solidFill>
                  <a:srgbClr val="990033"/>
                </a:solidFill>
              </a:rPr>
              <a:t>.</a:t>
            </a:r>
          </a:p>
        </p:txBody>
      </p:sp>
      <p:sp>
        <p:nvSpPr>
          <p:cNvPr id="21" name="Text Box 14"/>
          <p:cNvSpPr txBox="1">
            <a:spLocks noChangeArrowheads="1"/>
          </p:cNvSpPr>
          <p:nvPr/>
        </p:nvSpPr>
        <p:spPr bwMode="auto">
          <a:xfrm>
            <a:off x="4673947" y="4869160"/>
            <a:ext cx="19142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en-US" altLang="zh-CN" sz="2400" dirty="0">
                <a:solidFill>
                  <a:srgbClr val="000000"/>
                </a:solidFill>
              </a:rPr>
              <a:t>(</a:t>
            </a:r>
            <a:r>
              <a:rPr lang="en-US" altLang="zh-CN" sz="2400" i="1" dirty="0">
                <a:solidFill>
                  <a:srgbClr val="000000"/>
                </a:solidFill>
              </a:rPr>
              <a:t>X</a:t>
            </a:r>
            <a:r>
              <a:rPr lang="en-US" altLang="zh-CN" sz="2400" baseline="-25000" dirty="0">
                <a:solidFill>
                  <a:srgbClr val="000000"/>
                </a:solidFill>
              </a:rPr>
              <a:t>1</a:t>
            </a:r>
            <a:r>
              <a:rPr lang="en-US" altLang="zh-CN" sz="2400" dirty="0">
                <a:solidFill>
                  <a:srgbClr val="000000"/>
                </a:solidFill>
              </a:rPr>
              <a:t> ,</a:t>
            </a:r>
            <a:r>
              <a:rPr lang="en-US" altLang="zh-CN" sz="2400" i="1" dirty="0">
                <a:solidFill>
                  <a:srgbClr val="000000"/>
                </a:solidFill>
              </a:rPr>
              <a:t>X</a:t>
            </a:r>
            <a:r>
              <a:rPr lang="en-US" altLang="zh-CN" sz="2400" baseline="-25000" dirty="0">
                <a:solidFill>
                  <a:srgbClr val="000000"/>
                </a:solidFill>
              </a:rPr>
              <a:t>2</a:t>
            </a:r>
            <a:r>
              <a:rPr lang="en-US" altLang="zh-CN" sz="2400" dirty="0">
                <a:solidFill>
                  <a:srgbClr val="000000"/>
                </a:solidFill>
              </a:rPr>
              <a:t>)</a:t>
            </a:r>
            <a:r>
              <a:rPr lang="zh-CN" altLang="en-US" sz="2400" dirty="0">
                <a:solidFill>
                  <a:srgbClr val="000000"/>
                </a:solidFill>
              </a:rPr>
              <a:t>与</a:t>
            </a:r>
            <a:r>
              <a:rPr lang="en-US" altLang="zh-CN" sz="2400" i="1" dirty="0">
                <a:solidFill>
                  <a:srgbClr val="000000"/>
                </a:solidFill>
              </a:rPr>
              <a:t>X</a:t>
            </a:r>
            <a:r>
              <a:rPr lang="en-US" altLang="zh-CN" sz="2400" baseline="-25000" dirty="0">
                <a:solidFill>
                  <a:srgbClr val="000000"/>
                </a:solidFill>
              </a:rPr>
              <a:t>3</a:t>
            </a:r>
            <a:endParaRPr lang="en-US" altLang="zh-CN" sz="2400" dirty="0">
              <a:solidFill>
                <a:srgbClr val="000000"/>
              </a:solidFill>
            </a:endParaRPr>
          </a:p>
        </p:txBody>
      </p:sp>
      <p:sp>
        <p:nvSpPr>
          <p:cNvPr id="22" name="Rectangle 18"/>
          <p:cNvSpPr>
            <a:spLocks noChangeArrowheads="1"/>
          </p:cNvSpPr>
          <p:nvPr/>
        </p:nvSpPr>
        <p:spPr bwMode="auto">
          <a:xfrm>
            <a:off x="6300192" y="4854104"/>
            <a:ext cx="2447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rgbClr val="000000"/>
                </a:solidFill>
              </a:rPr>
              <a:t>也</a:t>
            </a:r>
            <a:r>
              <a:rPr lang="zh-CN" altLang="en-US" u="sng" dirty="0">
                <a:solidFill>
                  <a:srgbClr val="990033"/>
                </a:solidFill>
              </a:rPr>
              <a:t>相互独立</a:t>
            </a:r>
            <a:r>
              <a:rPr lang="en-US" altLang="zh-CN" dirty="0">
                <a:solidFill>
                  <a:srgbClr val="990033"/>
                </a:solidFill>
              </a:rPr>
              <a:t>.</a:t>
            </a:r>
          </a:p>
        </p:txBody>
      </p:sp>
      <p:sp>
        <p:nvSpPr>
          <p:cNvPr id="3" name="文本框 2">
            <a:extLst>
              <a:ext uri="{FF2B5EF4-FFF2-40B4-BE49-F238E27FC236}">
                <a16:creationId xmlns:a16="http://schemas.microsoft.com/office/drawing/2014/main" id="{FD08F155-0C8F-BC34-C287-78ECE456DAC2}"/>
              </a:ext>
            </a:extLst>
          </p:cNvPr>
          <p:cNvSpPr txBox="1"/>
          <p:nvPr/>
        </p:nvSpPr>
        <p:spPr>
          <a:xfrm>
            <a:off x="293824" y="5722525"/>
            <a:ext cx="874222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t>注：这些函数在实际中有广泛应用，电路中正弦波，和函数噪声叠加，并联系统极大值，备用系统等。</a:t>
            </a:r>
          </a:p>
        </p:txBody>
      </p:sp>
    </p:spTree>
    <p:extLst>
      <p:ext uri="{BB962C8B-B14F-4D97-AF65-F5344CB8AC3E}">
        <p14:creationId xmlns:p14="http://schemas.microsoft.com/office/powerpoint/2010/main" val="26985800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420"/>
                                        </p:tgtEl>
                                        <p:attrNameLst>
                                          <p:attrName>style.visibility</p:attrName>
                                        </p:attrNameLst>
                                      </p:cBhvr>
                                      <p:to>
                                        <p:strVal val="visible"/>
                                      </p:to>
                                    </p:set>
                                    <p:animEffect transition="in" filter="dissolve">
                                      <p:cBhvr>
                                        <p:cTn id="7" dur="500"/>
                                        <p:tgtEl>
                                          <p:spTgt spid="1742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7421"/>
                                        </p:tgtEl>
                                        <p:attrNameLst>
                                          <p:attrName>style.visibility</p:attrName>
                                        </p:attrNameLst>
                                      </p:cBhvr>
                                      <p:to>
                                        <p:strVal val="visible"/>
                                      </p:to>
                                    </p:set>
                                    <p:animEffect transition="in" filter="strips(downRight)">
                                      <p:cBhvr>
                                        <p:cTn id="12" dur="500"/>
                                        <p:tgtEl>
                                          <p:spTgt spid="1742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7422"/>
                                        </p:tgtEl>
                                        <p:attrNameLst>
                                          <p:attrName>style.visibility</p:attrName>
                                        </p:attrNameLst>
                                      </p:cBhvr>
                                      <p:to>
                                        <p:strVal val="visible"/>
                                      </p:to>
                                    </p:set>
                                    <p:animEffect transition="in" filter="strips(downRight)">
                                      <p:cBhvr>
                                        <p:cTn id="17" dur="500"/>
                                        <p:tgtEl>
                                          <p:spTgt spid="1742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strips(downRigh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7423"/>
                                        </p:tgtEl>
                                        <p:attrNameLst>
                                          <p:attrName>style.visibility</p:attrName>
                                        </p:attrNameLst>
                                      </p:cBhvr>
                                      <p:to>
                                        <p:strVal val="visible"/>
                                      </p:to>
                                    </p:set>
                                    <p:animEffect transition="in" filter="strips(downRight)">
                                      <p:cBhvr>
                                        <p:cTn id="27" dur="500"/>
                                        <p:tgtEl>
                                          <p:spTgt spid="17423"/>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7424"/>
                                        </p:tgtEl>
                                        <p:attrNameLst>
                                          <p:attrName>style.visibility</p:attrName>
                                        </p:attrNameLst>
                                      </p:cBhvr>
                                      <p:to>
                                        <p:strVal val="visible"/>
                                      </p:to>
                                    </p:set>
                                    <p:animEffect transition="in" filter="strips(downRight)">
                                      <p:cBhvr>
                                        <p:cTn id="32" dur="500"/>
                                        <p:tgtEl>
                                          <p:spTgt spid="1742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7411"/>
                                        </p:tgtEl>
                                        <p:attrNameLst>
                                          <p:attrName>style.visibility</p:attrName>
                                        </p:attrNameLst>
                                      </p:cBhvr>
                                      <p:to>
                                        <p:strVal val="visible"/>
                                      </p:to>
                                    </p:set>
                                    <p:animEffect transition="in" filter="wipe(left)">
                                      <p:cBhvr>
                                        <p:cTn id="41" dur="500"/>
                                        <p:tgtEl>
                                          <p:spTgt spid="1741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17412"/>
                                        </p:tgtEl>
                                        <p:attrNameLst>
                                          <p:attrName>style.visibility</p:attrName>
                                        </p:attrNameLst>
                                      </p:cBhvr>
                                      <p:to>
                                        <p:strVal val="visible"/>
                                      </p:to>
                                    </p:set>
                                    <p:animEffect transition="in" filter="strips(downRight)">
                                      <p:cBhvr>
                                        <p:cTn id="46" dur="500"/>
                                        <p:tgtEl>
                                          <p:spTgt spid="1741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17415"/>
                                        </p:tgtEl>
                                        <p:attrNameLst>
                                          <p:attrName>style.visibility</p:attrName>
                                        </p:attrNameLst>
                                      </p:cBhvr>
                                      <p:to>
                                        <p:strVal val="visible"/>
                                      </p:to>
                                    </p:set>
                                    <p:animEffect transition="in" filter="strips(downRight)">
                                      <p:cBhvr>
                                        <p:cTn id="51" dur="500"/>
                                        <p:tgtEl>
                                          <p:spTgt spid="1741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8" presetClass="entr" presetSubtype="6" fill="hold" grpId="0" nodeType="clickEffect">
                                  <p:stCondLst>
                                    <p:cond delay="0"/>
                                  </p:stCondLst>
                                  <p:childTnLst>
                                    <p:set>
                                      <p:cBhvr>
                                        <p:cTn id="55" dur="1" fill="hold">
                                          <p:stCondLst>
                                            <p:cond delay="0"/>
                                          </p:stCondLst>
                                        </p:cTn>
                                        <p:tgtEl>
                                          <p:spTgt spid="17413"/>
                                        </p:tgtEl>
                                        <p:attrNameLst>
                                          <p:attrName>style.visibility</p:attrName>
                                        </p:attrNameLst>
                                      </p:cBhvr>
                                      <p:to>
                                        <p:strVal val="visible"/>
                                      </p:to>
                                    </p:set>
                                    <p:animEffect transition="in" filter="strips(downRight)">
                                      <p:cBhvr>
                                        <p:cTn id="56" dur="500"/>
                                        <p:tgtEl>
                                          <p:spTgt spid="1741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8" presetClass="entr" presetSubtype="6" fill="hold" grpId="0" nodeType="clickEffect">
                                  <p:stCondLst>
                                    <p:cond delay="0"/>
                                  </p:stCondLst>
                                  <p:childTnLst>
                                    <p:set>
                                      <p:cBhvr>
                                        <p:cTn id="60" dur="1" fill="hold">
                                          <p:stCondLst>
                                            <p:cond delay="0"/>
                                          </p:stCondLst>
                                        </p:cTn>
                                        <p:tgtEl>
                                          <p:spTgt spid="17414"/>
                                        </p:tgtEl>
                                        <p:attrNameLst>
                                          <p:attrName>style.visibility</p:attrName>
                                        </p:attrNameLst>
                                      </p:cBhvr>
                                      <p:to>
                                        <p:strVal val="visible"/>
                                      </p:to>
                                    </p:set>
                                    <p:animEffect transition="in" filter="strips(downRight)">
                                      <p:cBhvr>
                                        <p:cTn id="61" dur="500"/>
                                        <p:tgtEl>
                                          <p:spTgt spid="17414"/>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8" presetClass="entr" presetSubtype="6" fill="hold" grpId="0" nodeType="clickEffect">
                                  <p:stCondLst>
                                    <p:cond delay="0"/>
                                  </p:stCondLst>
                                  <p:childTnLst>
                                    <p:set>
                                      <p:cBhvr>
                                        <p:cTn id="65" dur="1" fill="hold">
                                          <p:stCondLst>
                                            <p:cond delay="0"/>
                                          </p:stCondLst>
                                        </p:cTn>
                                        <p:tgtEl>
                                          <p:spTgt spid="17416"/>
                                        </p:tgtEl>
                                        <p:attrNameLst>
                                          <p:attrName>style.visibility</p:attrName>
                                        </p:attrNameLst>
                                      </p:cBhvr>
                                      <p:to>
                                        <p:strVal val="visible"/>
                                      </p:to>
                                    </p:set>
                                    <p:animEffect transition="in" filter="strips(downRight)">
                                      <p:cBhvr>
                                        <p:cTn id="66" dur="500"/>
                                        <p:tgtEl>
                                          <p:spTgt spid="1741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8" presetClass="entr" presetSubtype="6" fill="hold" grpId="0" nodeType="clickEffect">
                                  <p:stCondLst>
                                    <p:cond delay="0"/>
                                  </p:stCondLst>
                                  <p:childTnLst>
                                    <p:set>
                                      <p:cBhvr>
                                        <p:cTn id="70" dur="1" fill="hold">
                                          <p:stCondLst>
                                            <p:cond delay="0"/>
                                          </p:stCondLst>
                                        </p:cTn>
                                        <p:tgtEl>
                                          <p:spTgt spid="17418"/>
                                        </p:tgtEl>
                                        <p:attrNameLst>
                                          <p:attrName>style.visibility</p:attrName>
                                        </p:attrNameLst>
                                      </p:cBhvr>
                                      <p:to>
                                        <p:strVal val="visible"/>
                                      </p:to>
                                    </p:set>
                                    <p:animEffect transition="in" filter="strips(downRight)">
                                      <p:cBhvr>
                                        <p:cTn id="71" dur="500"/>
                                        <p:tgtEl>
                                          <p:spTgt spid="17418"/>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7417"/>
                                        </p:tgtEl>
                                        <p:attrNameLst>
                                          <p:attrName>style.visibility</p:attrName>
                                        </p:attrNameLst>
                                      </p:cBhvr>
                                      <p:to>
                                        <p:strVal val="visible"/>
                                      </p:to>
                                    </p:set>
                                    <p:animEffect transition="in" filter="wipe(left)">
                                      <p:cBhvr>
                                        <p:cTn id="76" dur="500"/>
                                        <p:tgtEl>
                                          <p:spTgt spid="17417"/>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8" presetClass="entr" presetSubtype="6" fill="hold" grpId="0" nodeType="clickEffect">
                                  <p:stCondLst>
                                    <p:cond delay="0"/>
                                  </p:stCondLst>
                                  <p:childTnLst>
                                    <p:set>
                                      <p:cBhvr>
                                        <p:cTn id="80" dur="1" fill="hold">
                                          <p:stCondLst>
                                            <p:cond delay="0"/>
                                          </p:stCondLst>
                                        </p:cTn>
                                        <p:tgtEl>
                                          <p:spTgt spid="17419"/>
                                        </p:tgtEl>
                                        <p:attrNameLst>
                                          <p:attrName>style.visibility</p:attrName>
                                        </p:attrNameLst>
                                      </p:cBhvr>
                                      <p:to>
                                        <p:strVal val="visible"/>
                                      </p:to>
                                    </p:set>
                                    <p:animEffect transition="in" filter="strips(downRight)">
                                      <p:cBhvr>
                                        <p:cTn id="81" dur="500"/>
                                        <p:tgtEl>
                                          <p:spTgt spid="1741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8" presetClass="entr" presetSubtype="6" fill="hold" grpId="0" nodeType="clickEffect">
                                  <p:stCondLst>
                                    <p:cond delay="0"/>
                                  </p:stCondLst>
                                  <p:childTnLst>
                                    <p:set>
                                      <p:cBhvr>
                                        <p:cTn id="85" dur="1" fill="hold">
                                          <p:stCondLst>
                                            <p:cond delay="0"/>
                                          </p:stCondLst>
                                        </p:cTn>
                                        <p:tgtEl>
                                          <p:spTgt spid="17425"/>
                                        </p:tgtEl>
                                        <p:attrNameLst>
                                          <p:attrName>style.visibility</p:attrName>
                                        </p:attrNameLst>
                                      </p:cBhvr>
                                      <p:to>
                                        <p:strVal val="visible"/>
                                      </p:to>
                                    </p:set>
                                    <p:animEffect transition="in" filter="strips(downRight)">
                                      <p:cBhvr>
                                        <p:cTn id="86" dur="500"/>
                                        <p:tgtEl>
                                          <p:spTgt spid="17425"/>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8" presetClass="entr" presetSubtype="6" fill="hold" grpId="0" nodeType="clickEffect">
                                  <p:stCondLst>
                                    <p:cond delay="0"/>
                                  </p:stCondLst>
                                  <p:childTnLst>
                                    <p:set>
                                      <p:cBhvr>
                                        <p:cTn id="90" dur="1" fill="hold">
                                          <p:stCondLst>
                                            <p:cond delay="0"/>
                                          </p:stCondLst>
                                        </p:cTn>
                                        <p:tgtEl>
                                          <p:spTgt spid="17426"/>
                                        </p:tgtEl>
                                        <p:attrNameLst>
                                          <p:attrName>style.visibility</p:attrName>
                                        </p:attrNameLst>
                                      </p:cBhvr>
                                      <p:to>
                                        <p:strVal val="visible"/>
                                      </p:to>
                                    </p:set>
                                    <p:animEffect transition="in" filter="strips(downRight)">
                                      <p:cBhvr>
                                        <p:cTn id="91" dur="500"/>
                                        <p:tgtEl>
                                          <p:spTgt spid="17426"/>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8" presetClass="entr" presetSubtype="6" fill="hold" grpId="0" nodeType="click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strips(downRight)">
                                      <p:cBhvr>
                                        <p:cTn id="96" dur="500"/>
                                        <p:tgtEl>
                                          <p:spTgt spid="22"/>
                                        </p:tgtEl>
                                      </p:cBhvr>
                                    </p:animEffect>
                                  </p:childTnLst>
                                </p:cTn>
                              </p:par>
                            </p:childTnLst>
                          </p:cTn>
                        </p:par>
                      </p:childTnLst>
                    </p:cTn>
                  </p:par>
                  <p:par>
                    <p:cTn id="97" fill="hold">
                      <p:stCondLst>
                        <p:cond delay="indefinite"/>
                      </p:stCondLst>
                      <p:childTnLst>
                        <p:par>
                          <p:cTn id="98" fill="hold">
                            <p:stCondLst>
                              <p:cond delay="0"/>
                            </p:stCondLst>
                            <p:childTnLst>
                              <p:par>
                                <p:cTn id="99" presetID="18" presetClass="entr" presetSubtype="6" fill="hold" grpId="0" nodeType="clickEffect">
                                  <p:stCondLst>
                                    <p:cond delay="0"/>
                                  </p:stCondLst>
                                  <p:childTnLst>
                                    <p:set>
                                      <p:cBhvr>
                                        <p:cTn id="100" dur="1" fill="hold">
                                          <p:stCondLst>
                                            <p:cond delay="0"/>
                                          </p:stCondLst>
                                        </p:cTn>
                                        <p:tgtEl>
                                          <p:spTgt spid="17427"/>
                                        </p:tgtEl>
                                        <p:attrNameLst>
                                          <p:attrName>style.visibility</p:attrName>
                                        </p:attrNameLst>
                                      </p:cBhvr>
                                      <p:to>
                                        <p:strVal val="visible"/>
                                      </p:to>
                                    </p:set>
                                    <p:animEffect transition="in" filter="strips(downRight)">
                                      <p:cBhvr>
                                        <p:cTn id="101" dur="500"/>
                                        <p:tgtEl>
                                          <p:spTgt spid="17427"/>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8" presetClass="entr" presetSubtype="6" fill="hold" grpId="0" nodeType="clickEffect">
                                  <p:stCondLst>
                                    <p:cond delay="0"/>
                                  </p:stCondLst>
                                  <p:childTnLst>
                                    <p:set>
                                      <p:cBhvr>
                                        <p:cTn id="105" dur="1" fill="hold">
                                          <p:stCondLst>
                                            <p:cond delay="0"/>
                                          </p:stCondLst>
                                        </p:cTn>
                                        <p:tgtEl>
                                          <p:spTgt spid="17428"/>
                                        </p:tgtEl>
                                        <p:attrNameLst>
                                          <p:attrName>style.visibility</p:attrName>
                                        </p:attrNameLst>
                                      </p:cBhvr>
                                      <p:to>
                                        <p:strVal val="visible"/>
                                      </p:to>
                                    </p:set>
                                    <p:animEffect transition="in" filter="strips(downRight)">
                                      <p:cBhvr>
                                        <p:cTn id="106" dur="500"/>
                                        <p:tgtEl>
                                          <p:spTgt spid="17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nimBg="1" autoUpdateAnimBg="0"/>
      <p:bldP spid="17412" grpId="0" autoUpdateAnimBg="0"/>
      <p:bldP spid="17413" grpId="0" autoUpdateAnimBg="0"/>
      <p:bldP spid="17414" grpId="0" autoUpdateAnimBg="0"/>
      <p:bldP spid="17415" grpId="0" autoUpdateAnimBg="0"/>
      <p:bldP spid="17416" grpId="0" autoUpdateAnimBg="0"/>
      <p:bldP spid="17417" grpId="0" autoUpdateAnimBg="0"/>
      <p:bldP spid="17418" grpId="0" autoUpdateAnimBg="0"/>
      <p:bldP spid="17419" grpId="0" autoUpdateAnimBg="0"/>
      <p:bldP spid="17420" grpId="0" autoUpdateAnimBg="0"/>
      <p:bldP spid="17421" grpId="0" autoUpdateAnimBg="0"/>
      <p:bldP spid="17422" grpId="0" autoUpdateAnimBg="0"/>
      <p:bldP spid="17423" grpId="0" autoUpdateAnimBg="0"/>
      <p:bldP spid="17424" grpId="0" autoUpdateAnimBg="0"/>
      <p:bldP spid="17425" grpId="0" autoUpdateAnimBg="0"/>
      <p:bldP spid="17426" grpId="0" autoUpdateAnimBg="0"/>
      <p:bldP spid="17427" grpId="0" autoUpdateAnimBg="0"/>
      <p:bldP spid="17428" grpId="0" autoUpdateAnimBg="0"/>
      <p:bldP spid="21" grpId="0" autoUpdateAnimBg="0"/>
      <p:bldP spid="22" grpId="0" autoUpdateAnimBg="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899592" y="908720"/>
            <a:ext cx="3888432" cy="5890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5" name="Picture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5575" y="116632"/>
            <a:ext cx="6404405" cy="1095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12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20" name="Text Box 12"/>
          <p:cNvSpPr txBox="1">
            <a:spLocks noChangeArrowheads="1"/>
          </p:cNvSpPr>
          <p:nvPr/>
        </p:nvSpPr>
        <p:spPr bwMode="auto">
          <a:xfrm>
            <a:off x="107950" y="692696"/>
            <a:ext cx="71104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dirty="0">
                <a:solidFill>
                  <a:srgbClr val="FF0000"/>
                </a:solidFill>
              </a:rPr>
              <a:t>例</a:t>
            </a:r>
            <a:r>
              <a:rPr lang="en-US" altLang="zh-CN" dirty="0">
                <a:solidFill>
                  <a:srgbClr val="FF0000"/>
                </a:solidFill>
              </a:rPr>
              <a:t>:</a:t>
            </a:r>
            <a:r>
              <a:rPr lang="en-US" altLang="zh-CN" i="1" dirty="0"/>
              <a:t>  </a:t>
            </a:r>
            <a:r>
              <a:rPr lang="zh-CN" altLang="en-US" dirty="0">
                <a:solidFill>
                  <a:srgbClr val="000000"/>
                </a:solidFill>
              </a:rPr>
              <a:t>三维随机变量</a:t>
            </a:r>
            <a:r>
              <a:rPr lang="en-US" altLang="zh-CN" dirty="0">
                <a:solidFill>
                  <a:srgbClr val="000000"/>
                </a:solidFill>
              </a:rPr>
              <a:t>(</a:t>
            </a:r>
            <a:r>
              <a:rPr lang="en-US" altLang="zh-CN" i="1" dirty="0">
                <a:solidFill>
                  <a:srgbClr val="000000"/>
                </a:solidFill>
              </a:rPr>
              <a:t>X</a:t>
            </a:r>
            <a:r>
              <a:rPr lang="en-US" altLang="zh-CN" baseline="-25000" dirty="0">
                <a:solidFill>
                  <a:srgbClr val="000000"/>
                </a:solidFill>
              </a:rPr>
              <a:t>1</a:t>
            </a:r>
            <a:r>
              <a:rPr lang="en-US" altLang="zh-CN" dirty="0">
                <a:solidFill>
                  <a:srgbClr val="000000"/>
                </a:solidFill>
              </a:rPr>
              <a:t>, </a:t>
            </a:r>
            <a:r>
              <a:rPr lang="en-US" altLang="zh-CN" i="1" dirty="0">
                <a:solidFill>
                  <a:srgbClr val="000000"/>
                </a:solidFill>
              </a:rPr>
              <a:t>X</a:t>
            </a:r>
            <a:r>
              <a:rPr lang="en-US" altLang="zh-CN" baseline="-25000" dirty="0">
                <a:solidFill>
                  <a:srgbClr val="000000"/>
                </a:solidFill>
              </a:rPr>
              <a:t>2 </a:t>
            </a:r>
            <a:r>
              <a:rPr lang="en-US" altLang="zh-CN" dirty="0">
                <a:solidFill>
                  <a:srgbClr val="000000"/>
                </a:solidFill>
              </a:rPr>
              <a:t>, </a:t>
            </a:r>
            <a:r>
              <a:rPr lang="en-US" altLang="zh-CN" i="1" dirty="0">
                <a:solidFill>
                  <a:srgbClr val="000000"/>
                </a:solidFill>
              </a:rPr>
              <a:t>X</a:t>
            </a:r>
            <a:r>
              <a:rPr lang="en-US" altLang="zh-CN" baseline="-25000" dirty="0">
                <a:solidFill>
                  <a:srgbClr val="000000"/>
                </a:solidFill>
              </a:rPr>
              <a:t>3 </a:t>
            </a:r>
            <a:r>
              <a:rPr lang="en-US" altLang="zh-CN" dirty="0">
                <a:solidFill>
                  <a:srgbClr val="000000"/>
                </a:solidFill>
              </a:rPr>
              <a:t>)</a:t>
            </a:r>
            <a:r>
              <a:rPr lang="zh-CN" altLang="en-US" u="sng" dirty="0">
                <a:solidFill>
                  <a:srgbClr val="000000"/>
                </a:solidFill>
              </a:rPr>
              <a:t>相互独立</a:t>
            </a:r>
            <a:r>
              <a:rPr lang="en-US" altLang="zh-CN" dirty="0">
                <a:solidFill>
                  <a:srgbClr val="000000"/>
                </a:solidFill>
              </a:rPr>
              <a:t>, </a:t>
            </a:r>
            <a:r>
              <a:rPr lang="zh-CN" altLang="en-US" dirty="0">
                <a:solidFill>
                  <a:srgbClr val="000000"/>
                </a:solidFill>
              </a:rPr>
              <a:t>则</a:t>
            </a:r>
          </a:p>
        </p:txBody>
      </p:sp>
      <p:pic>
        <p:nvPicPr>
          <p:cNvPr id="4505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187624" y="1211809"/>
            <a:ext cx="5089203" cy="5371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0" name="Picture 4"/>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95536" y="260648"/>
            <a:ext cx="7829309" cy="958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658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827088" y="1343025"/>
            <a:ext cx="7129288" cy="1798638"/>
          </a:xfrm>
          <a:prstGeom prst="rect">
            <a:avLst/>
          </a:prstGeom>
          <a:noFill/>
          <a:ln w="9525">
            <a:noFill/>
            <a:miter lim="800000"/>
            <a:headEnd/>
            <a:tailEnd/>
          </a:ln>
          <a:effectLst/>
        </p:spPr>
        <p:txBody>
          <a:bodyPr wrap="square">
            <a:spAutoFit/>
          </a:bodyPr>
          <a:lstStyle/>
          <a:p>
            <a:pPr>
              <a:defRPr/>
            </a:pPr>
            <a:r>
              <a:rPr lang="zh-CN" altLang="en-US" sz="3200" dirty="0">
                <a:solidFill>
                  <a:srgbClr val="000000"/>
                </a:solidFill>
                <a:ea typeface="楷体_GB2312" pitchFamily="49" charset="-122"/>
              </a:rPr>
              <a:t>本次课的重点内容是：</a:t>
            </a:r>
          </a:p>
          <a:p>
            <a:pPr>
              <a:defRPr/>
            </a:pPr>
            <a:r>
              <a:rPr lang="zh-CN" altLang="en-US" sz="3200" dirty="0">
                <a:solidFill>
                  <a:srgbClr val="000000"/>
                </a:solidFill>
                <a:ea typeface="楷体_GB2312" pitchFamily="49" charset="-122"/>
              </a:rPr>
              <a:t>掌握二维匀分布及正态分布，会判断随机变量的独立性</a:t>
            </a:r>
            <a:r>
              <a:rPr lang="en-US" altLang="zh-CN" sz="3200" dirty="0">
                <a:solidFill>
                  <a:srgbClr val="000000"/>
                </a:solidFill>
                <a:ea typeface="楷体_GB2312" pitchFamily="49" charset="-122"/>
              </a:rPr>
              <a:t>.</a:t>
            </a:r>
            <a:endParaRPr lang="en-US" altLang="zh-CN" sz="3200" dirty="0">
              <a:solidFill>
                <a:srgbClr val="000000"/>
              </a:solidFill>
              <a:effectLst>
                <a:outerShdw blurRad="38100" dist="38100" dir="2700000" algn="tl">
                  <a:srgbClr val="FFFFFF"/>
                </a:outerShdw>
              </a:effectLst>
              <a:latin typeface="Arial" charset="0"/>
              <a:ea typeface="宋体" pitchFamily="2" charset="-122"/>
            </a:endParaRPr>
          </a:p>
        </p:txBody>
      </p:sp>
      <p:sp>
        <p:nvSpPr>
          <p:cNvPr id="19459" name="Text Box 3"/>
          <p:cNvSpPr txBox="1">
            <a:spLocks noChangeArrowheads="1"/>
          </p:cNvSpPr>
          <p:nvPr/>
        </p:nvSpPr>
        <p:spPr bwMode="auto">
          <a:xfrm>
            <a:off x="828675" y="3573463"/>
            <a:ext cx="7056438" cy="1798637"/>
          </a:xfrm>
          <a:prstGeom prst="rect">
            <a:avLst/>
          </a:prstGeom>
          <a:noFill/>
          <a:ln w="9525">
            <a:noFill/>
            <a:miter lim="800000"/>
            <a:headEnd/>
            <a:tailEnd/>
          </a:ln>
          <a:effectLst/>
        </p:spPr>
        <p:txBody>
          <a:bodyPr>
            <a:spAutoFit/>
          </a:bodyPr>
          <a:lstStyle/>
          <a:p>
            <a:pPr>
              <a:defRPr/>
            </a:pPr>
            <a:r>
              <a:rPr lang="zh-CN" altLang="en-US" sz="3200" dirty="0">
                <a:solidFill>
                  <a:srgbClr val="000000"/>
                </a:solidFill>
                <a:ea typeface="楷体_GB2312" pitchFamily="49" charset="-122"/>
              </a:rPr>
              <a:t>下次课内容：</a:t>
            </a:r>
          </a:p>
          <a:p>
            <a:pPr>
              <a:defRPr/>
            </a:pPr>
            <a:r>
              <a:rPr lang="zh-CN" altLang="en-US" sz="3200" dirty="0">
                <a:solidFill>
                  <a:srgbClr val="000000"/>
                </a:solidFill>
                <a:ea typeface="楷体_GB2312" pitchFamily="49" charset="-122"/>
              </a:rPr>
              <a:t>要讲到第三章的</a:t>
            </a:r>
            <a:r>
              <a:rPr lang="en-US" altLang="zh-CN" sz="3200" dirty="0">
                <a:solidFill>
                  <a:srgbClr val="000000"/>
                </a:solidFill>
                <a:ea typeface="楷体_GB2312" pitchFamily="49" charset="-122"/>
              </a:rPr>
              <a:t>§3.3</a:t>
            </a:r>
            <a:r>
              <a:rPr lang="zh-CN" altLang="en-US" sz="3200" dirty="0">
                <a:solidFill>
                  <a:srgbClr val="000000"/>
                </a:solidFill>
                <a:ea typeface="楷体_GB2312" pitchFamily="49" charset="-122"/>
              </a:rPr>
              <a:t>条件分布律及条件概率的计算问题</a:t>
            </a:r>
            <a:r>
              <a:rPr lang="en-US" altLang="zh-CN" sz="3200" dirty="0">
                <a:solidFill>
                  <a:srgbClr val="000000"/>
                </a:solidFill>
                <a:ea typeface="楷体_GB2312" pitchFamily="49" charset="-122"/>
              </a:rPr>
              <a:t>.</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57781"/>
            <a:ext cx="8496944" cy="47795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extBox 1"/>
          <p:cNvSpPr txBox="1"/>
          <p:nvPr/>
        </p:nvSpPr>
        <p:spPr>
          <a:xfrm>
            <a:off x="2987824" y="745540"/>
            <a:ext cx="3384376" cy="523220"/>
          </a:xfrm>
          <a:prstGeom prst="rect">
            <a:avLst/>
          </a:prstGeom>
          <a:solidFill>
            <a:srgbClr val="FFFF00"/>
          </a:solidFill>
        </p:spPr>
        <p:txBody>
          <a:bodyPr wrap="square" rtlCol="0">
            <a:spAutoFit/>
          </a:bodyPr>
          <a:lstStyle/>
          <a:p>
            <a:pPr algn="ctr"/>
            <a:r>
              <a:rPr lang="zh-CN" altLang="en-US" dirty="0"/>
              <a:t>生 命 在 于 运 动</a:t>
            </a:r>
          </a:p>
        </p:txBody>
      </p:sp>
    </p:spTree>
    <p:extLst>
      <p:ext uri="{BB962C8B-B14F-4D97-AF65-F5344CB8AC3E}">
        <p14:creationId xmlns:p14="http://schemas.microsoft.com/office/powerpoint/2010/main" val="2337058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8066" name="Object 2"/>
          <p:cNvGraphicFramePr>
            <a:graphicFrameLocks noChangeAspect="1"/>
          </p:cNvGraphicFramePr>
          <p:nvPr/>
        </p:nvGraphicFramePr>
        <p:xfrm>
          <a:off x="2952750" y="679450"/>
          <a:ext cx="2843213" cy="588963"/>
        </p:xfrm>
        <a:graphic>
          <a:graphicData uri="http://schemas.openxmlformats.org/presentationml/2006/ole">
            <mc:AlternateContent xmlns:mc="http://schemas.openxmlformats.org/markup-compatibility/2006">
              <mc:Choice xmlns:v="urn:schemas-microsoft-com:vml" Requires="v">
                <p:oleObj name="Equation" r:id="rId2" imgW="952200" imgH="215640" progId="Equation.DSMT4">
                  <p:embed/>
                </p:oleObj>
              </mc:Choice>
              <mc:Fallback>
                <p:oleObj name="Equation" r:id="rId2" imgW="952200" imgH="215640"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679450"/>
                        <a:ext cx="2843213" cy="58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67" name="Object 3"/>
          <p:cNvGraphicFramePr>
            <a:graphicFrameLocks noChangeAspect="1"/>
          </p:cNvGraphicFramePr>
          <p:nvPr/>
        </p:nvGraphicFramePr>
        <p:xfrm>
          <a:off x="2879725" y="1196975"/>
          <a:ext cx="2592388" cy="669925"/>
        </p:xfrm>
        <a:graphic>
          <a:graphicData uri="http://schemas.openxmlformats.org/presentationml/2006/ole">
            <mc:AlternateContent xmlns:mc="http://schemas.openxmlformats.org/markup-compatibility/2006">
              <mc:Choice xmlns:v="urn:schemas-microsoft-com:vml" Requires="v">
                <p:oleObj name="Equation" r:id="rId4" imgW="850680" imgH="241200" progId="Equation.DSMT4">
                  <p:embed/>
                </p:oleObj>
              </mc:Choice>
              <mc:Fallback>
                <p:oleObj name="Equation" r:id="rId4" imgW="850680" imgH="2412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9725" y="1196975"/>
                        <a:ext cx="2592388"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68" name="Object 4"/>
          <p:cNvGraphicFramePr>
            <a:graphicFrameLocks noChangeAspect="1"/>
          </p:cNvGraphicFramePr>
          <p:nvPr/>
        </p:nvGraphicFramePr>
        <p:xfrm>
          <a:off x="5399088" y="1203325"/>
          <a:ext cx="2989262" cy="881063"/>
        </p:xfrm>
        <a:graphic>
          <a:graphicData uri="http://schemas.openxmlformats.org/presentationml/2006/ole">
            <mc:AlternateContent xmlns:mc="http://schemas.openxmlformats.org/markup-compatibility/2006">
              <mc:Choice xmlns:v="urn:schemas-microsoft-com:vml" Requires="v">
                <p:oleObj name="Equation" r:id="rId6" imgW="863280" imgH="279360" progId="Equation.DSMT4">
                  <p:embed/>
                </p:oleObj>
              </mc:Choice>
              <mc:Fallback>
                <p:oleObj name="Equation" r:id="rId6" imgW="863280" imgH="27936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9088" y="1203325"/>
                        <a:ext cx="2989262" cy="881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069" name="Text Box 5"/>
          <p:cNvSpPr txBox="1">
            <a:spLocks noChangeArrowheads="1"/>
          </p:cNvSpPr>
          <p:nvPr/>
        </p:nvSpPr>
        <p:spPr bwMode="auto">
          <a:xfrm>
            <a:off x="539750" y="1830388"/>
            <a:ext cx="51133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en-US" altLang="zh-CN">
                <a:solidFill>
                  <a:srgbClr val="000000"/>
                </a:solidFill>
              </a:rPr>
              <a:t>2) </a:t>
            </a:r>
            <a:r>
              <a:rPr lang="zh-CN" altLang="en-US">
                <a:solidFill>
                  <a:srgbClr val="000000"/>
                </a:solidFill>
              </a:rPr>
              <a:t>关于</a:t>
            </a:r>
            <a:r>
              <a:rPr lang="en-US" altLang="zh-CN" i="1">
                <a:solidFill>
                  <a:srgbClr val="000000"/>
                </a:solidFill>
              </a:rPr>
              <a:t>X </a:t>
            </a:r>
            <a:r>
              <a:rPr lang="zh-CN" altLang="en-US">
                <a:solidFill>
                  <a:srgbClr val="000000"/>
                </a:solidFill>
              </a:rPr>
              <a:t>和</a:t>
            </a:r>
            <a:r>
              <a:rPr lang="en-US" altLang="zh-CN" i="1">
                <a:solidFill>
                  <a:srgbClr val="000000"/>
                </a:solidFill>
              </a:rPr>
              <a:t>Y </a:t>
            </a:r>
            <a:r>
              <a:rPr lang="zh-CN" altLang="en-US">
                <a:solidFill>
                  <a:srgbClr val="000000"/>
                </a:solidFill>
              </a:rPr>
              <a:t>的边缘概率密度为</a:t>
            </a:r>
          </a:p>
        </p:txBody>
      </p:sp>
      <p:graphicFrame>
        <p:nvGraphicFramePr>
          <p:cNvPr id="88070" name="Object 6"/>
          <p:cNvGraphicFramePr>
            <a:graphicFrameLocks noChangeAspect="1"/>
          </p:cNvGraphicFramePr>
          <p:nvPr/>
        </p:nvGraphicFramePr>
        <p:xfrm>
          <a:off x="790575" y="2317750"/>
          <a:ext cx="3565525" cy="720725"/>
        </p:xfrm>
        <a:graphic>
          <a:graphicData uri="http://schemas.openxmlformats.org/presentationml/2006/ole">
            <mc:AlternateContent xmlns:mc="http://schemas.openxmlformats.org/markup-compatibility/2006">
              <mc:Choice xmlns:v="urn:schemas-microsoft-com:vml" Requires="v">
                <p:oleObj name="Equation" r:id="rId8" imgW="1549080" imgH="330120" progId="Equation.DSMT4">
                  <p:embed/>
                </p:oleObj>
              </mc:Choice>
              <mc:Fallback>
                <p:oleObj name="Equation" r:id="rId8" imgW="1549080" imgH="330120"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575" y="2317750"/>
                        <a:ext cx="3565525"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071" name="Line 7"/>
          <p:cNvSpPr>
            <a:spLocks noChangeShapeType="1"/>
          </p:cNvSpPr>
          <p:nvPr/>
        </p:nvSpPr>
        <p:spPr bwMode="auto">
          <a:xfrm>
            <a:off x="3017838" y="2978150"/>
            <a:ext cx="433387" cy="0"/>
          </a:xfrm>
          <a:prstGeom prst="line">
            <a:avLst/>
          </a:prstGeom>
          <a:noFill/>
          <a:ln w="57150">
            <a:solidFill>
              <a:srgbClr val="CC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72" name="Line 8"/>
          <p:cNvSpPr>
            <a:spLocks noChangeShapeType="1"/>
          </p:cNvSpPr>
          <p:nvPr/>
        </p:nvSpPr>
        <p:spPr bwMode="auto">
          <a:xfrm>
            <a:off x="7265988" y="2946400"/>
            <a:ext cx="433387" cy="0"/>
          </a:xfrm>
          <a:prstGeom prst="line">
            <a:avLst/>
          </a:prstGeom>
          <a:noFill/>
          <a:ln w="57150">
            <a:solidFill>
              <a:srgbClr val="CC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8073" name="Object 9"/>
          <p:cNvGraphicFramePr>
            <a:graphicFrameLocks noChangeAspect="1"/>
          </p:cNvGraphicFramePr>
          <p:nvPr/>
        </p:nvGraphicFramePr>
        <p:xfrm>
          <a:off x="4556125" y="2276475"/>
          <a:ext cx="3616325" cy="762000"/>
        </p:xfrm>
        <a:graphic>
          <a:graphicData uri="http://schemas.openxmlformats.org/presentationml/2006/ole">
            <mc:AlternateContent xmlns:mc="http://schemas.openxmlformats.org/markup-compatibility/2006">
              <mc:Choice xmlns:v="urn:schemas-microsoft-com:vml" Requires="v">
                <p:oleObj name="Equation" r:id="rId10" imgW="1485720" imgH="330120" progId="Equation.DSMT4">
                  <p:embed/>
                </p:oleObj>
              </mc:Choice>
              <mc:Fallback>
                <p:oleObj name="Equation" r:id="rId10" imgW="1485720" imgH="330120" progId="Equation.DSMT4">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56125" y="2276475"/>
                        <a:ext cx="3616325"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3" name="Text Box 10"/>
          <p:cNvSpPr txBox="1">
            <a:spLocks noChangeArrowheads="1"/>
          </p:cNvSpPr>
          <p:nvPr/>
        </p:nvSpPr>
        <p:spPr bwMode="auto">
          <a:xfrm>
            <a:off x="395288" y="749300"/>
            <a:ext cx="2016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dirty="0">
                <a:solidFill>
                  <a:srgbClr val="000000"/>
                </a:solidFill>
              </a:rPr>
              <a:t>重要的性质</a:t>
            </a:r>
            <a:r>
              <a:rPr lang="en-US" altLang="zh-CN" dirty="0">
                <a:solidFill>
                  <a:srgbClr val="000000"/>
                </a:solidFill>
              </a:rPr>
              <a:t>:</a:t>
            </a:r>
          </a:p>
        </p:txBody>
      </p:sp>
      <p:sp>
        <p:nvSpPr>
          <p:cNvPr id="88075" name="Text Box 11"/>
          <p:cNvSpPr txBox="1">
            <a:spLocks noChangeArrowheads="1"/>
          </p:cNvSpPr>
          <p:nvPr/>
        </p:nvSpPr>
        <p:spPr bwMode="auto">
          <a:xfrm>
            <a:off x="252413" y="3068638"/>
            <a:ext cx="87836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130000"/>
              </a:lnSpc>
            </a:pPr>
            <a:r>
              <a:rPr lang="zh-CN" altLang="en-US" dirty="0">
                <a:solidFill>
                  <a:srgbClr val="000000"/>
                </a:solidFill>
              </a:rPr>
              <a:t>二维均匀分布：设</a:t>
            </a:r>
            <a:r>
              <a:rPr lang="en-US" altLang="zh-CN" i="1" dirty="0">
                <a:solidFill>
                  <a:srgbClr val="000000"/>
                </a:solidFill>
              </a:rPr>
              <a:t>G </a:t>
            </a:r>
            <a:r>
              <a:rPr lang="en-US" altLang="zh-CN" dirty="0">
                <a:solidFill>
                  <a:srgbClr val="000000"/>
                </a:solidFill>
                <a:sym typeface="Symbol" pitchFamily="18" charset="2"/>
              </a:rPr>
              <a:t> </a:t>
            </a:r>
            <a:r>
              <a:rPr lang="en-US" altLang="zh-CN" i="1" dirty="0">
                <a:solidFill>
                  <a:srgbClr val="000000"/>
                </a:solidFill>
                <a:sym typeface="Symbol" pitchFamily="18" charset="2"/>
              </a:rPr>
              <a:t>R</a:t>
            </a:r>
            <a:r>
              <a:rPr lang="en-US" altLang="zh-CN" dirty="0">
                <a:solidFill>
                  <a:srgbClr val="000000"/>
                </a:solidFill>
                <a:sym typeface="Symbol" pitchFamily="18" charset="2"/>
              </a:rPr>
              <a:t>2,</a:t>
            </a:r>
            <a:r>
              <a:rPr lang="zh-CN" altLang="en-US" dirty="0">
                <a:solidFill>
                  <a:srgbClr val="000000"/>
                </a:solidFill>
                <a:sym typeface="Symbol" pitchFamily="18" charset="2"/>
              </a:rPr>
              <a:t>面积为 </a:t>
            </a:r>
            <a:r>
              <a:rPr lang="en-US" altLang="zh-CN" i="1" dirty="0">
                <a:solidFill>
                  <a:srgbClr val="000000"/>
                </a:solidFill>
                <a:sym typeface="Symbol" pitchFamily="18" charset="2"/>
              </a:rPr>
              <a:t>S</a:t>
            </a:r>
            <a:r>
              <a:rPr lang="en-US" altLang="zh-CN" dirty="0">
                <a:solidFill>
                  <a:srgbClr val="000000"/>
                </a:solidFill>
                <a:sym typeface="Symbol" pitchFamily="18" charset="2"/>
              </a:rPr>
              <a:t>( </a:t>
            </a:r>
            <a:r>
              <a:rPr lang="en-US" altLang="zh-CN" i="1" dirty="0">
                <a:solidFill>
                  <a:srgbClr val="000000"/>
                </a:solidFill>
                <a:sym typeface="Symbol" pitchFamily="18" charset="2"/>
              </a:rPr>
              <a:t>G </a:t>
            </a:r>
            <a:r>
              <a:rPr lang="en-US" altLang="zh-CN" dirty="0">
                <a:solidFill>
                  <a:srgbClr val="000000"/>
                </a:solidFill>
                <a:sym typeface="Symbol" pitchFamily="18" charset="2"/>
              </a:rPr>
              <a:t>),</a:t>
            </a:r>
            <a:r>
              <a:rPr lang="zh-CN" altLang="en-US" dirty="0">
                <a:solidFill>
                  <a:srgbClr val="000000"/>
                </a:solidFill>
                <a:sym typeface="Symbol" pitchFamily="18" charset="2"/>
              </a:rPr>
              <a:t>联合概率密度</a:t>
            </a:r>
            <a:endParaRPr lang="zh-CN" altLang="en-US" i="1" dirty="0">
              <a:solidFill>
                <a:srgbClr val="000000"/>
              </a:solidFill>
            </a:endParaRPr>
          </a:p>
        </p:txBody>
      </p:sp>
      <p:graphicFrame>
        <p:nvGraphicFramePr>
          <p:cNvPr id="88076" name="Object 12"/>
          <p:cNvGraphicFramePr>
            <a:graphicFrameLocks noChangeAspect="1"/>
          </p:cNvGraphicFramePr>
          <p:nvPr/>
        </p:nvGraphicFramePr>
        <p:xfrm>
          <a:off x="4211638" y="3667125"/>
          <a:ext cx="4248150" cy="1274763"/>
        </p:xfrm>
        <a:graphic>
          <a:graphicData uri="http://schemas.openxmlformats.org/presentationml/2006/ole">
            <mc:AlternateContent xmlns:mc="http://schemas.openxmlformats.org/markup-compatibility/2006">
              <mc:Choice xmlns:v="urn:schemas-microsoft-com:vml" Requires="v">
                <p:oleObj name="Equation" r:id="rId12" imgW="2031840" imgH="634680" progId="Equation.3">
                  <p:embed/>
                </p:oleObj>
              </mc:Choice>
              <mc:Fallback>
                <p:oleObj name="Equation" r:id="rId12" imgW="2031840" imgH="634680"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11638" y="3667125"/>
                        <a:ext cx="4248150" cy="1274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077" name="Text Box 13"/>
          <p:cNvSpPr txBox="1">
            <a:spLocks noChangeArrowheads="1"/>
          </p:cNvSpPr>
          <p:nvPr/>
        </p:nvSpPr>
        <p:spPr bwMode="auto">
          <a:xfrm>
            <a:off x="755650" y="3749675"/>
            <a:ext cx="3311525" cy="974725"/>
          </a:xfrm>
          <a:prstGeom prst="rect">
            <a:avLst/>
          </a:prstGeom>
          <a:noFill/>
          <a:ln w="28575">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a:solidFill>
                  <a:srgbClr val="000000"/>
                </a:solidFill>
              </a:rPr>
              <a:t>本质：在一个区域上样本点是等可能</a:t>
            </a:r>
            <a:r>
              <a:rPr lang="en-US" altLang="zh-CN">
                <a:solidFill>
                  <a:srgbClr val="000000"/>
                </a:solidFill>
              </a:rPr>
              <a:t>.</a:t>
            </a:r>
            <a:endParaRPr lang="en-US" altLang="zh-CN" i="1"/>
          </a:p>
        </p:txBody>
      </p:sp>
      <p:sp>
        <p:nvSpPr>
          <p:cNvPr id="88078" name="AutoShape 14"/>
          <p:cNvSpPr>
            <a:spLocks noChangeArrowheads="1"/>
          </p:cNvSpPr>
          <p:nvPr/>
        </p:nvSpPr>
        <p:spPr bwMode="auto">
          <a:xfrm>
            <a:off x="395288" y="5086350"/>
            <a:ext cx="1152525" cy="793750"/>
          </a:xfrm>
          <a:prstGeom prst="wedgeRoundRectCallout">
            <a:avLst>
              <a:gd name="adj1" fmla="val 76032"/>
              <a:gd name="adj2" fmla="val -6401"/>
              <a:gd name="adj3" fmla="val 16667"/>
            </a:avLst>
          </a:prstGeom>
          <a:gradFill rotWithShape="0">
            <a:gsLst>
              <a:gs pos="0">
                <a:schemeClr val="folHlink"/>
              </a:gs>
              <a:gs pos="50000">
                <a:schemeClr val="bg1"/>
              </a:gs>
              <a:gs pos="100000">
                <a:schemeClr val="folHlink"/>
              </a:gs>
            </a:gsLst>
            <a:lin ang="0" scaled="1"/>
          </a:gradFill>
          <a:ln w="9525">
            <a:noFill/>
            <a:miter lim="800000"/>
            <a:headEnd/>
            <a:tailEnd/>
          </a:ln>
          <a:effectLst/>
        </p:spPr>
        <p:txBody>
          <a:bodyPr/>
          <a:lstStyle/>
          <a:p>
            <a:pPr>
              <a:lnSpc>
                <a:spcPct val="80000"/>
              </a:lnSpc>
              <a:defRPr/>
            </a:pPr>
            <a:r>
              <a:rPr lang="zh-CN" altLang="en-US" dirty="0">
                <a:solidFill>
                  <a:srgbClr val="000000"/>
                </a:solidFill>
                <a:ea typeface="宋体" pitchFamily="2" charset="-122"/>
              </a:rPr>
              <a:t>几何概率：</a:t>
            </a:r>
          </a:p>
        </p:txBody>
      </p:sp>
      <p:sp>
        <p:nvSpPr>
          <p:cNvPr id="88079" name="Text Box 15"/>
          <p:cNvSpPr txBox="1">
            <a:spLocks noChangeArrowheads="1"/>
          </p:cNvSpPr>
          <p:nvPr/>
        </p:nvSpPr>
        <p:spPr bwMode="auto">
          <a:xfrm>
            <a:off x="1620838" y="4941888"/>
            <a:ext cx="4895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dirty="0">
                <a:solidFill>
                  <a:srgbClr val="000000"/>
                </a:solidFill>
              </a:rPr>
              <a:t>用长度，面积，体积来度量</a:t>
            </a:r>
            <a:r>
              <a:rPr lang="en-US" altLang="zh-CN" dirty="0">
                <a:solidFill>
                  <a:srgbClr val="000000"/>
                </a:solidFill>
              </a:rPr>
              <a:t>;</a:t>
            </a:r>
            <a:endParaRPr lang="en-US" altLang="zh-CN" i="1" dirty="0"/>
          </a:p>
        </p:txBody>
      </p:sp>
      <p:sp>
        <p:nvSpPr>
          <p:cNvPr id="88080" name="Text Box 16"/>
          <p:cNvSpPr txBox="1">
            <a:spLocks noChangeArrowheads="1"/>
          </p:cNvSpPr>
          <p:nvPr/>
        </p:nvSpPr>
        <p:spPr bwMode="auto">
          <a:xfrm>
            <a:off x="1547813" y="5435600"/>
            <a:ext cx="66944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dirty="0">
                <a:solidFill>
                  <a:srgbClr val="000000"/>
                </a:solidFill>
              </a:rPr>
              <a:t>样本点是等可能的</a:t>
            </a:r>
            <a:r>
              <a:rPr lang="en-US" altLang="zh-CN" dirty="0">
                <a:solidFill>
                  <a:srgbClr val="000000"/>
                </a:solidFill>
              </a:rPr>
              <a:t>: </a:t>
            </a:r>
            <a:r>
              <a:rPr lang="zh-CN" altLang="en-US" dirty="0">
                <a:solidFill>
                  <a:srgbClr val="000000"/>
                </a:solidFill>
              </a:rPr>
              <a:t>概率与位置</a:t>
            </a:r>
            <a:r>
              <a:rPr lang="en-US" altLang="zh-CN" dirty="0">
                <a:solidFill>
                  <a:srgbClr val="000000"/>
                </a:solidFill>
              </a:rPr>
              <a:t>, </a:t>
            </a:r>
            <a:r>
              <a:rPr lang="zh-CN" altLang="en-US" dirty="0">
                <a:solidFill>
                  <a:srgbClr val="000000"/>
                </a:solidFill>
              </a:rPr>
              <a:t>形状均无关</a:t>
            </a:r>
            <a:r>
              <a:rPr lang="en-US" altLang="zh-CN" dirty="0">
                <a:solidFill>
                  <a:srgbClr val="000000"/>
                </a:solidFill>
              </a:rPr>
              <a:t>,</a:t>
            </a:r>
            <a:r>
              <a:rPr lang="zh-CN" altLang="en-US" dirty="0">
                <a:solidFill>
                  <a:srgbClr val="000000"/>
                </a:solidFill>
              </a:rPr>
              <a:t>与度量成正比</a:t>
            </a:r>
            <a:r>
              <a:rPr lang="en-US" altLang="zh-CN" dirty="0">
                <a:solidFill>
                  <a:srgbClr val="000000"/>
                </a:solidFill>
              </a:rPr>
              <a:t>(</a:t>
            </a:r>
            <a:r>
              <a:rPr lang="zh-CN" altLang="en-US" dirty="0">
                <a:solidFill>
                  <a:srgbClr val="000000"/>
                </a:solidFill>
              </a:rPr>
              <a:t>判断</a:t>
            </a:r>
            <a:r>
              <a:rPr lang="en-US" altLang="zh-CN" dirty="0">
                <a:solidFill>
                  <a:srgbClr val="000000"/>
                </a:solidFill>
              </a:rPr>
              <a:t>).</a:t>
            </a:r>
            <a:endParaRPr lang="en-US" altLang="zh-CN" i="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8066"/>
                                        </p:tgtEl>
                                        <p:attrNameLst>
                                          <p:attrName>style.visibility</p:attrName>
                                        </p:attrNameLst>
                                      </p:cBhvr>
                                      <p:to>
                                        <p:strVal val="visible"/>
                                      </p:to>
                                    </p:set>
                                    <p:animEffect transition="in" filter="wipe(left)">
                                      <p:cBhvr>
                                        <p:cTn id="7" dur="500"/>
                                        <p:tgtEl>
                                          <p:spTgt spid="880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8067"/>
                                        </p:tgtEl>
                                        <p:attrNameLst>
                                          <p:attrName>style.visibility</p:attrName>
                                        </p:attrNameLst>
                                      </p:cBhvr>
                                      <p:to>
                                        <p:strVal val="visible"/>
                                      </p:to>
                                    </p:set>
                                    <p:animEffect transition="in" filter="wipe(left)">
                                      <p:cBhvr>
                                        <p:cTn id="12" dur="500"/>
                                        <p:tgtEl>
                                          <p:spTgt spid="880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8068"/>
                                        </p:tgtEl>
                                        <p:attrNameLst>
                                          <p:attrName>style.visibility</p:attrName>
                                        </p:attrNameLst>
                                      </p:cBhvr>
                                      <p:to>
                                        <p:strVal val="visible"/>
                                      </p:to>
                                    </p:set>
                                    <p:animEffect transition="in" filter="wipe(left)">
                                      <p:cBhvr>
                                        <p:cTn id="17" dur="500"/>
                                        <p:tgtEl>
                                          <p:spTgt spid="8806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8069"/>
                                        </p:tgtEl>
                                        <p:attrNameLst>
                                          <p:attrName>style.visibility</p:attrName>
                                        </p:attrNameLst>
                                      </p:cBhvr>
                                      <p:to>
                                        <p:strVal val="visible"/>
                                      </p:to>
                                    </p:set>
                                    <p:animEffect transition="in" filter="wipe(left)">
                                      <p:cBhvr>
                                        <p:cTn id="22" dur="500"/>
                                        <p:tgtEl>
                                          <p:spTgt spid="8806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88070"/>
                                        </p:tgtEl>
                                        <p:attrNameLst>
                                          <p:attrName>style.visibility</p:attrName>
                                        </p:attrNameLst>
                                      </p:cBhvr>
                                      <p:to>
                                        <p:strVal val="visible"/>
                                      </p:to>
                                    </p:set>
                                    <p:animEffect transition="in" filter="wipe(up)">
                                      <p:cBhvr>
                                        <p:cTn id="27" dur="500"/>
                                        <p:tgtEl>
                                          <p:spTgt spid="8807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8071"/>
                                        </p:tgtEl>
                                        <p:attrNameLst>
                                          <p:attrName>style.visibility</p:attrName>
                                        </p:attrNameLst>
                                      </p:cBhvr>
                                      <p:to>
                                        <p:strVal val="visible"/>
                                      </p:to>
                                    </p:set>
                                    <p:animEffect transition="in" filter="wipe(left)">
                                      <p:cBhvr>
                                        <p:cTn id="32" dur="500"/>
                                        <p:tgtEl>
                                          <p:spTgt spid="8807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88073"/>
                                        </p:tgtEl>
                                        <p:attrNameLst>
                                          <p:attrName>style.visibility</p:attrName>
                                        </p:attrNameLst>
                                      </p:cBhvr>
                                      <p:to>
                                        <p:strVal val="visible"/>
                                      </p:to>
                                    </p:set>
                                    <p:animEffect transition="in" filter="wipe(up)">
                                      <p:cBhvr>
                                        <p:cTn id="37" dur="500"/>
                                        <p:tgtEl>
                                          <p:spTgt spid="8807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8072"/>
                                        </p:tgtEl>
                                        <p:attrNameLst>
                                          <p:attrName>style.visibility</p:attrName>
                                        </p:attrNameLst>
                                      </p:cBhvr>
                                      <p:to>
                                        <p:strVal val="visible"/>
                                      </p:to>
                                    </p:set>
                                    <p:animEffect transition="in" filter="wipe(left)">
                                      <p:cBhvr>
                                        <p:cTn id="42" dur="500"/>
                                        <p:tgtEl>
                                          <p:spTgt spid="8807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88075"/>
                                        </p:tgtEl>
                                        <p:attrNameLst>
                                          <p:attrName>style.visibility</p:attrName>
                                        </p:attrNameLst>
                                      </p:cBhvr>
                                      <p:to>
                                        <p:strVal val="visible"/>
                                      </p:to>
                                    </p:set>
                                    <p:animEffect transition="in" filter="strips(downRight)">
                                      <p:cBhvr>
                                        <p:cTn id="47" dur="500"/>
                                        <p:tgtEl>
                                          <p:spTgt spid="8807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88076"/>
                                        </p:tgtEl>
                                        <p:attrNameLst>
                                          <p:attrName>style.visibility</p:attrName>
                                        </p:attrNameLst>
                                      </p:cBhvr>
                                      <p:to>
                                        <p:strVal val="visible"/>
                                      </p:to>
                                    </p:set>
                                    <p:animEffect transition="in" filter="blinds(horizontal)">
                                      <p:cBhvr>
                                        <p:cTn id="52" dur="500"/>
                                        <p:tgtEl>
                                          <p:spTgt spid="88076"/>
                                        </p:tgtEl>
                                      </p:cBhvr>
                                    </p:animEffect>
                                  </p:childTnLst>
                                </p:cTn>
                              </p:par>
                            </p:childTnLst>
                          </p:cTn>
                        </p:par>
                        <p:par>
                          <p:cTn id="53" fill="hold" nodeType="afterGroup">
                            <p:stCondLst>
                              <p:cond delay="500"/>
                            </p:stCondLst>
                            <p:childTnLst>
                              <p:par>
                                <p:cTn id="54" presetID="18" presetClass="entr" presetSubtype="6" fill="hold" grpId="0" nodeType="afterEffect">
                                  <p:stCondLst>
                                    <p:cond delay="0"/>
                                  </p:stCondLst>
                                  <p:childTnLst>
                                    <p:set>
                                      <p:cBhvr>
                                        <p:cTn id="55" dur="1" fill="hold">
                                          <p:stCondLst>
                                            <p:cond delay="0"/>
                                          </p:stCondLst>
                                        </p:cTn>
                                        <p:tgtEl>
                                          <p:spTgt spid="88077"/>
                                        </p:tgtEl>
                                        <p:attrNameLst>
                                          <p:attrName>style.visibility</p:attrName>
                                        </p:attrNameLst>
                                      </p:cBhvr>
                                      <p:to>
                                        <p:strVal val="visible"/>
                                      </p:to>
                                    </p:set>
                                    <p:animEffect transition="in" filter="strips(downRight)">
                                      <p:cBhvr>
                                        <p:cTn id="56" dur="500"/>
                                        <p:tgtEl>
                                          <p:spTgt spid="88077"/>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8807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8" presetClass="entr" presetSubtype="6" fill="hold" grpId="0" nodeType="clickEffect">
                                  <p:stCondLst>
                                    <p:cond delay="0"/>
                                  </p:stCondLst>
                                  <p:childTnLst>
                                    <p:set>
                                      <p:cBhvr>
                                        <p:cTn id="64" dur="1" fill="hold">
                                          <p:stCondLst>
                                            <p:cond delay="0"/>
                                          </p:stCondLst>
                                        </p:cTn>
                                        <p:tgtEl>
                                          <p:spTgt spid="88079"/>
                                        </p:tgtEl>
                                        <p:attrNameLst>
                                          <p:attrName>style.visibility</p:attrName>
                                        </p:attrNameLst>
                                      </p:cBhvr>
                                      <p:to>
                                        <p:strVal val="visible"/>
                                      </p:to>
                                    </p:set>
                                    <p:animEffect transition="in" filter="strips(downRight)">
                                      <p:cBhvr>
                                        <p:cTn id="65" dur="500"/>
                                        <p:tgtEl>
                                          <p:spTgt spid="88079"/>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8" presetClass="entr" presetSubtype="6" fill="hold" grpId="0" nodeType="clickEffect">
                                  <p:stCondLst>
                                    <p:cond delay="0"/>
                                  </p:stCondLst>
                                  <p:childTnLst>
                                    <p:set>
                                      <p:cBhvr>
                                        <p:cTn id="69" dur="1" fill="hold">
                                          <p:stCondLst>
                                            <p:cond delay="0"/>
                                          </p:stCondLst>
                                        </p:cTn>
                                        <p:tgtEl>
                                          <p:spTgt spid="88080"/>
                                        </p:tgtEl>
                                        <p:attrNameLst>
                                          <p:attrName>style.visibility</p:attrName>
                                        </p:attrNameLst>
                                      </p:cBhvr>
                                      <p:to>
                                        <p:strVal val="visible"/>
                                      </p:to>
                                    </p:set>
                                    <p:animEffect transition="in" filter="strips(downRight)">
                                      <p:cBhvr>
                                        <p:cTn id="70" dur="500"/>
                                        <p:tgtEl>
                                          <p:spTgt spid="88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9" grpId="0" autoUpdateAnimBg="0"/>
      <p:bldP spid="88071" grpId="0" animBg="1"/>
      <p:bldP spid="88072" grpId="0" animBg="1"/>
      <p:bldP spid="88075" grpId="0" autoUpdateAnimBg="0"/>
      <p:bldP spid="88077" grpId="0" animBg="1" autoUpdateAnimBg="0"/>
      <p:bldP spid="88078" grpId="0" animBg="1" autoUpdateAnimBg="0"/>
      <p:bldP spid="88079" grpId="0" autoUpdateAnimBg="0"/>
      <p:bldP spid="88080"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a:hlinkClick r:id="rId2" action="ppaction://hlinkpres?slideindex=1&amp;slidetitle=16"/>
          </p:cNvPr>
          <p:cNvSpPr txBox="1">
            <a:spLocks noChangeArrowheads="1"/>
          </p:cNvSpPr>
          <p:nvPr/>
        </p:nvSpPr>
        <p:spPr bwMode="auto">
          <a:xfrm>
            <a:off x="1979613" y="706016"/>
            <a:ext cx="5683250" cy="641350"/>
          </a:xfrm>
          <a:prstGeom prst="rect">
            <a:avLst/>
          </a:prstGeom>
          <a:noFill/>
          <a:ln w="9525">
            <a:noFill/>
            <a:miter lim="800000"/>
            <a:headEnd/>
            <a:tailEnd/>
          </a:ln>
          <a:effectLst/>
        </p:spPr>
        <p:txBody>
          <a:bodyPr>
            <a:spAutoFit/>
          </a:bodyPr>
          <a:lstStyle/>
          <a:p>
            <a:pPr>
              <a:defRPr/>
            </a:pPr>
            <a:r>
              <a:rPr lang="en-US" altLang="zh-CN" sz="3600">
                <a:solidFill>
                  <a:srgbClr val="000000"/>
                </a:solidFill>
                <a:effectLst>
                  <a:outerShdw blurRad="38100" dist="38100" dir="2700000" algn="tl">
                    <a:srgbClr val="FFFFFF"/>
                  </a:outerShdw>
                </a:effectLst>
                <a:latin typeface="宋体" pitchFamily="2" charset="-122"/>
                <a:ea typeface="宋体" pitchFamily="2" charset="-122"/>
              </a:rPr>
              <a:t>§3.2 </a:t>
            </a:r>
            <a:r>
              <a:rPr lang="zh-CN" altLang="en-US" sz="3600">
                <a:solidFill>
                  <a:srgbClr val="000000"/>
                </a:solidFill>
                <a:effectLst>
                  <a:outerShdw blurRad="38100" dist="38100" dir="2700000" algn="tl">
                    <a:srgbClr val="FFFFFF"/>
                  </a:outerShdw>
                </a:effectLst>
                <a:latin typeface="宋体" pitchFamily="2" charset="-122"/>
                <a:ea typeface="宋体" pitchFamily="2" charset="-122"/>
              </a:rPr>
              <a:t>随机变量的独立性</a:t>
            </a:r>
          </a:p>
        </p:txBody>
      </p:sp>
      <p:sp>
        <p:nvSpPr>
          <p:cNvPr id="2051" name="Text Box 3"/>
          <p:cNvSpPr txBox="1">
            <a:spLocks noChangeArrowheads="1"/>
          </p:cNvSpPr>
          <p:nvPr/>
        </p:nvSpPr>
        <p:spPr bwMode="auto">
          <a:xfrm>
            <a:off x="468313" y="1404516"/>
            <a:ext cx="5181600" cy="519112"/>
          </a:xfrm>
          <a:prstGeom prst="rect">
            <a:avLst/>
          </a:prstGeom>
          <a:noFill/>
          <a:ln w="9525">
            <a:noFill/>
            <a:miter lim="800000"/>
            <a:headEnd/>
            <a:tailEnd/>
          </a:ln>
          <a:effectLst/>
        </p:spPr>
        <p:txBody>
          <a:bodyPr>
            <a:spAutoFit/>
          </a:bodyPr>
          <a:lstStyle/>
          <a:p>
            <a:pPr>
              <a:defRPr/>
            </a:pPr>
            <a:r>
              <a:rPr lang="zh-CN" altLang="en-US">
                <a:solidFill>
                  <a:srgbClr val="000000"/>
                </a:solidFill>
                <a:effectLst>
                  <a:outerShdw blurRad="38100" dist="38100" dir="2700000" algn="tl">
                    <a:srgbClr val="FFFFFF"/>
                  </a:outerShdw>
                </a:effectLst>
                <a:latin typeface="宋体" pitchFamily="2" charset="-122"/>
                <a:ea typeface="宋体" pitchFamily="2" charset="-122"/>
              </a:rPr>
              <a:t>一、 二维随机变量的独立性</a:t>
            </a:r>
          </a:p>
        </p:txBody>
      </p:sp>
      <p:sp>
        <p:nvSpPr>
          <p:cNvPr id="2052" name="Text Box 4"/>
          <p:cNvSpPr txBox="1">
            <a:spLocks noChangeArrowheads="1"/>
          </p:cNvSpPr>
          <p:nvPr/>
        </p:nvSpPr>
        <p:spPr bwMode="auto">
          <a:xfrm>
            <a:off x="395288" y="3133303"/>
            <a:ext cx="1527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u="sng">
                <a:solidFill>
                  <a:srgbClr val="000000"/>
                </a:solidFill>
              </a:rPr>
              <a:t>定义</a:t>
            </a:r>
            <a:r>
              <a:rPr lang="en-US" altLang="zh-CN"/>
              <a:t>:</a:t>
            </a:r>
          </a:p>
        </p:txBody>
      </p:sp>
      <p:sp>
        <p:nvSpPr>
          <p:cNvPr id="2084" name="Text Box 36"/>
          <p:cNvSpPr txBox="1">
            <a:spLocks noChangeArrowheads="1"/>
          </p:cNvSpPr>
          <p:nvPr/>
        </p:nvSpPr>
        <p:spPr bwMode="auto">
          <a:xfrm>
            <a:off x="395288" y="5308178"/>
            <a:ext cx="8280400" cy="108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115000"/>
              </a:lnSpc>
              <a:spcBef>
                <a:spcPct val="0"/>
              </a:spcBef>
            </a:pPr>
            <a:r>
              <a:rPr lang="zh-CN" altLang="en-US" u="sng" dirty="0">
                <a:solidFill>
                  <a:srgbClr val="FF0000"/>
                </a:solidFill>
              </a:rPr>
              <a:t>意义</a:t>
            </a:r>
            <a:r>
              <a:rPr lang="en-US" altLang="zh-CN" dirty="0"/>
              <a:t>: </a:t>
            </a:r>
            <a:r>
              <a:rPr lang="zh-CN" altLang="en-US" dirty="0">
                <a:solidFill>
                  <a:srgbClr val="000000"/>
                </a:solidFill>
              </a:rPr>
              <a:t>对任意实数对</a:t>
            </a:r>
            <a:r>
              <a:rPr lang="en-US" altLang="zh-CN" dirty="0">
                <a:solidFill>
                  <a:srgbClr val="000000"/>
                </a:solidFill>
              </a:rPr>
              <a:t>( </a:t>
            </a:r>
            <a:r>
              <a:rPr lang="en-US" altLang="zh-CN" i="1" dirty="0">
                <a:solidFill>
                  <a:srgbClr val="000000"/>
                </a:solidFill>
              </a:rPr>
              <a:t>x </a:t>
            </a:r>
            <a:r>
              <a:rPr lang="en-US" altLang="zh-CN" dirty="0">
                <a:solidFill>
                  <a:srgbClr val="000000"/>
                </a:solidFill>
              </a:rPr>
              <a:t>, </a:t>
            </a:r>
            <a:r>
              <a:rPr lang="en-US" altLang="zh-CN" i="1" dirty="0">
                <a:solidFill>
                  <a:srgbClr val="000000"/>
                </a:solidFill>
              </a:rPr>
              <a:t>y </a:t>
            </a:r>
            <a:r>
              <a:rPr lang="en-US" altLang="zh-CN" dirty="0">
                <a:solidFill>
                  <a:srgbClr val="000000"/>
                </a:solidFill>
              </a:rPr>
              <a:t>), </a:t>
            </a:r>
            <a:r>
              <a:rPr lang="zh-CN" altLang="en-US" dirty="0">
                <a:solidFill>
                  <a:srgbClr val="990033"/>
                </a:solidFill>
              </a:rPr>
              <a:t>随机事件</a:t>
            </a:r>
            <a:r>
              <a:rPr lang="en-US" altLang="zh-CN" dirty="0">
                <a:solidFill>
                  <a:srgbClr val="990033"/>
                </a:solidFill>
              </a:rPr>
              <a:t>{ </a:t>
            </a:r>
            <a:r>
              <a:rPr lang="en-US" altLang="zh-CN" i="1" dirty="0">
                <a:solidFill>
                  <a:srgbClr val="990033"/>
                </a:solidFill>
              </a:rPr>
              <a:t>X </a:t>
            </a:r>
            <a:r>
              <a:rPr lang="en-US" altLang="zh-CN" dirty="0">
                <a:solidFill>
                  <a:srgbClr val="990033"/>
                </a:solidFill>
              </a:rPr>
              <a:t>≤ </a:t>
            </a:r>
            <a:r>
              <a:rPr lang="en-US" altLang="zh-CN" i="1" dirty="0">
                <a:solidFill>
                  <a:srgbClr val="990033"/>
                </a:solidFill>
              </a:rPr>
              <a:t>x</a:t>
            </a:r>
            <a:r>
              <a:rPr lang="en-US" altLang="zh-CN" dirty="0">
                <a:solidFill>
                  <a:srgbClr val="990033"/>
                </a:solidFill>
              </a:rPr>
              <a:t> }</a:t>
            </a:r>
            <a:r>
              <a:rPr lang="zh-CN" altLang="en-US" dirty="0">
                <a:solidFill>
                  <a:srgbClr val="010000"/>
                </a:solidFill>
              </a:rPr>
              <a:t>与</a:t>
            </a:r>
            <a:endParaRPr lang="en-US" altLang="zh-CN" dirty="0">
              <a:solidFill>
                <a:srgbClr val="010000"/>
              </a:solidFill>
            </a:endParaRPr>
          </a:p>
          <a:p>
            <a:pPr eaLnBrk="1" hangingPunct="1">
              <a:lnSpc>
                <a:spcPct val="115000"/>
              </a:lnSpc>
              <a:spcBef>
                <a:spcPct val="0"/>
              </a:spcBef>
            </a:pPr>
            <a:r>
              <a:rPr lang="en-US" altLang="zh-CN" dirty="0">
                <a:solidFill>
                  <a:srgbClr val="010000"/>
                </a:solidFill>
              </a:rPr>
              <a:t>           </a:t>
            </a:r>
            <a:r>
              <a:rPr lang="zh-CN" altLang="en-US" dirty="0">
                <a:solidFill>
                  <a:srgbClr val="990033"/>
                </a:solidFill>
              </a:rPr>
              <a:t>随机事件</a:t>
            </a:r>
            <a:r>
              <a:rPr lang="en-US" altLang="zh-CN" dirty="0">
                <a:solidFill>
                  <a:srgbClr val="990033"/>
                </a:solidFill>
              </a:rPr>
              <a:t>{ </a:t>
            </a:r>
            <a:r>
              <a:rPr lang="en-US" altLang="zh-CN" i="1" dirty="0">
                <a:solidFill>
                  <a:srgbClr val="990033"/>
                </a:solidFill>
              </a:rPr>
              <a:t>Y </a:t>
            </a:r>
            <a:r>
              <a:rPr lang="en-US" altLang="zh-CN" dirty="0">
                <a:solidFill>
                  <a:srgbClr val="990033"/>
                </a:solidFill>
              </a:rPr>
              <a:t>≤ </a:t>
            </a:r>
            <a:r>
              <a:rPr lang="en-US" altLang="zh-CN" i="1" dirty="0">
                <a:solidFill>
                  <a:srgbClr val="990033"/>
                </a:solidFill>
              </a:rPr>
              <a:t>y</a:t>
            </a:r>
            <a:r>
              <a:rPr lang="en-US" altLang="zh-CN" dirty="0">
                <a:solidFill>
                  <a:srgbClr val="990033"/>
                </a:solidFill>
              </a:rPr>
              <a:t> } </a:t>
            </a:r>
            <a:r>
              <a:rPr lang="zh-CN" altLang="en-US" u="sng" dirty="0">
                <a:solidFill>
                  <a:srgbClr val="000000"/>
                </a:solidFill>
              </a:rPr>
              <a:t>相互独立</a:t>
            </a:r>
            <a:r>
              <a:rPr lang="en-US" altLang="zh-CN" dirty="0">
                <a:solidFill>
                  <a:srgbClr val="990033"/>
                </a:solidFill>
              </a:rPr>
              <a:t>.</a:t>
            </a:r>
          </a:p>
        </p:txBody>
      </p:sp>
      <p:sp>
        <p:nvSpPr>
          <p:cNvPr id="2053" name="Text Box 5"/>
          <p:cNvSpPr txBox="1">
            <a:spLocks noChangeArrowheads="1"/>
          </p:cNvSpPr>
          <p:nvPr/>
        </p:nvSpPr>
        <p:spPr bwMode="auto">
          <a:xfrm>
            <a:off x="1331913" y="3147591"/>
            <a:ext cx="6985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a:solidFill>
                  <a:srgbClr val="000000"/>
                </a:solidFill>
              </a:rPr>
              <a:t>设</a:t>
            </a:r>
            <a:r>
              <a:rPr lang="en-US" altLang="zh-CN">
                <a:solidFill>
                  <a:srgbClr val="000000"/>
                </a:solidFill>
              </a:rPr>
              <a:t>( </a:t>
            </a:r>
            <a:r>
              <a:rPr lang="en-US" altLang="zh-CN" i="1">
                <a:solidFill>
                  <a:srgbClr val="000000"/>
                </a:solidFill>
              </a:rPr>
              <a:t>X </a:t>
            </a:r>
            <a:r>
              <a:rPr lang="en-US" altLang="zh-CN">
                <a:solidFill>
                  <a:srgbClr val="000000"/>
                </a:solidFill>
              </a:rPr>
              <a:t>, </a:t>
            </a:r>
            <a:r>
              <a:rPr lang="en-US" altLang="zh-CN" i="1">
                <a:solidFill>
                  <a:srgbClr val="000000"/>
                </a:solidFill>
              </a:rPr>
              <a:t>Y </a:t>
            </a:r>
            <a:r>
              <a:rPr lang="en-US" altLang="zh-CN">
                <a:solidFill>
                  <a:srgbClr val="000000"/>
                </a:solidFill>
              </a:rPr>
              <a:t>)</a:t>
            </a:r>
            <a:r>
              <a:rPr lang="zh-CN" altLang="en-US">
                <a:solidFill>
                  <a:srgbClr val="000000"/>
                </a:solidFill>
              </a:rPr>
              <a:t>是二维随机变量</a:t>
            </a:r>
            <a:r>
              <a:rPr lang="en-US" altLang="zh-CN">
                <a:solidFill>
                  <a:srgbClr val="000000"/>
                </a:solidFill>
              </a:rPr>
              <a:t>, </a:t>
            </a:r>
            <a:r>
              <a:rPr lang="zh-CN" altLang="en-US">
                <a:solidFill>
                  <a:srgbClr val="000000"/>
                </a:solidFill>
              </a:rPr>
              <a:t>若对</a:t>
            </a:r>
            <a:r>
              <a:rPr lang="zh-CN" altLang="en-US" u="sng">
                <a:solidFill>
                  <a:srgbClr val="990033"/>
                </a:solidFill>
              </a:rPr>
              <a:t>任意</a:t>
            </a:r>
            <a:r>
              <a:rPr lang="zh-CN" altLang="en-US">
                <a:solidFill>
                  <a:srgbClr val="000000"/>
                </a:solidFill>
              </a:rPr>
              <a:t>实数对</a:t>
            </a:r>
          </a:p>
        </p:txBody>
      </p:sp>
      <p:sp>
        <p:nvSpPr>
          <p:cNvPr id="2057" name="Rectangle 9"/>
          <p:cNvSpPr>
            <a:spLocks noChangeArrowheads="1"/>
          </p:cNvSpPr>
          <p:nvPr/>
        </p:nvSpPr>
        <p:spPr bwMode="auto">
          <a:xfrm>
            <a:off x="1476375" y="4803353"/>
            <a:ext cx="35464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a:latin typeface="宋体" charset="-122"/>
              </a:rPr>
              <a:t>成立</a:t>
            </a:r>
            <a:r>
              <a:rPr lang="en-US" altLang="zh-CN" sz="2500">
                <a:latin typeface="宋体" charset="-122"/>
              </a:rPr>
              <a:t>,</a:t>
            </a:r>
            <a:r>
              <a:rPr lang="zh-CN" altLang="en-US">
                <a:latin typeface="宋体" charset="-122"/>
              </a:rPr>
              <a:t>称</a:t>
            </a:r>
            <a:r>
              <a:rPr lang="en-US" altLang="zh-CN" i="1"/>
              <a:t>X</a:t>
            </a:r>
            <a:r>
              <a:rPr lang="zh-CN" altLang="en-US"/>
              <a:t>与</a:t>
            </a:r>
            <a:r>
              <a:rPr lang="en-US" altLang="zh-CN" i="1"/>
              <a:t>Y</a:t>
            </a:r>
            <a:r>
              <a:rPr lang="zh-CN" altLang="en-US"/>
              <a:t>相互独立</a:t>
            </a:r>
            <a:r>
              <a:rPr lang="en-US" altLang="zh-CN"/>
              <a:t>.</a:t>
            </a:r>
          </a:p>
        </p:txBody>
      </p:sp>
      <p:sp>
        <p:nvSpPr>
          <p:cNvPr id="2152" name="Text Box 104"/>
          <p:cNvSpPr txBox="1">
            <a:spLocks noChangeArrowheads="1"/>
          </p:cNvSpPr>
          <p:nvPr/>
        </p:nvSpPr>
        <p:spPr bwMode="auto">
          <a:xfrm>
            <a:off x="1403350" y="3652416"/>
            <a:ext cx="2016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en-US" altLang="zh-CN">
                <a:solidFill>
                  <a:srgbClr val="000000"/>
                </a:solidFill>
              </a:rPr>
              <a:t>( </a:t>
            </a:r>
            <a:r>
              <a:rPr lang="en-US" altLang="zh-CN" i="1">
                <a:solidFill>
                  <a:srgbClr val="000000"/>
                </a:solidFill>
              </a:rPr>
              <a:t>x </a:t>
            </a:r>
            <a:r>
              <a:rPr lang="en-US" altLang="zh-CN">
                <a:solidFill>
                  <a:srgbClr val="000000"/>
                </a:solidFill>
              </a:rPr>
              <a:t>, </a:t>
            </a:r>
            <a:r>
              <a:rPr lang="en-US" altLang="zh-CN" i="1">
                <a:solidFill>
                  <a:srgbClr val="000000"/>
                </a:solidFill>
              </a:rPr>
              <a:t>y </a:t>
            </a:r>
            <a:r>
              <a:rPr lang="en-US" altLang="zh-CN">
                <a:solidFill>
                  <a:srgbClr val="000000"/>
                </a:solidFill>
              </a:rPr>
              <a:t>)</a:t>
            </a:r>
            <a:r>
              <a:rPr lang="zh-CN" altLang="en-US">
                <a:solidFill>
                  <a:srgbClr val="000000"/>
                </a:solidFill>
              </a:rPr>
              <a:t>均有</a:t>
            </a:r>
          </a:p>
        </p:txBody>
      </p:sp>
      <p:sp>
        <p:nvSpPr>
          <p:cNvPr id="2176" name="Text Box 128"/>
          <p:cNvSpPr txBox="1">
            <a:spLocks noChangeArrowheads="1"/>
          </p:cNvSpPr>
          <p:nvPr/>
        </p:nvSpPr>
        <p:spPr bwMode="auto">
          <a:xfrm>
            <a:off x="379413" y="2052216"/>
            <a:ext cx="54879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a:solidFill>
                  <a:srgbClr val="000000"/>
                </a:solidFill>
              </a:rPr>
              <a:t>回忆</a:t>
            </a:r>
            <a:r>
              <a:rPr lang="en-US" altLang="zh-CN">
                <a:solidFill>
                  <a:srgbClr val="000000"/>
                </a:solidFill>
              </a:rPr>
              <a:t>: </a:t>
            </a:r>
            <a:r>
              <a:rPr lang="zh-CN" altLang="en-US">
                <a:solidFill>
                  <a:srgbClr val="000000"/>
                </a:solidFill>
              </a:rPr>
              <a:t>随机事件</a:t>
            </a:r>
            <a:r>
              <a:rPr lang="en-US" altLang="zh-CN" i="1">
                <a:solidFill>
                  <a:srgbClr val="000000"/>
                </a:solidFill>
              </a:rPr>
              <a:t>A </a:t>
            </a:r>
            <a:r>
              <a:rPr lang="zh-CN" altLang="en-US">
                <a:solidFill>
                  <a:srgbClr val="000000"/>
                </a:solidFill>
              </a:rPr>
              <a:t>与</a:t>
            </a:r>
            <a:r>
              <a:rPr lang="en-US" altLang="zh-CN" i="1">
                <a:solidFill>
                  <a:srgbClr val="000000"/>
                </a:solidFill>
              </a:rPr>
              <a:t>B </a:t>
            </a:r>
            <a:r>
              <a:rPr lang="zh-CN" altLang="en-US">
                <a:solidFill>
                  <a:srgbClr val="000000"/>
                </a:solidFill>
              </a:rPr>
              <a:t>相互独立</a:t>
            </a:r>
            <a:r>
              <a:rPr lang="en-US" altLang="zh-CN">
                <a:solidFill>
                  <a:srgbClr val="000000"/>
                </a:solidFill>
              </a:rPr>
              <a:t>, </a:t>
            </a:r>
            <a:r>
              <a:rPr lang="zh-CN" altLang="en-US">
                <a:solidFill>
                  <a:srgbClr val="000000"/>
                </a:solidFill>
              </a:rPr>
              <a:t>若</a:t>
            </a:r>
          </a:p>
        </p:txBody>
      </p:sp>
      <p:sp>
        <p:nvSpPr>
          <p:cNvPr id="2177" name="Text Box 129"/>
          <p:cNvSpPr txBox="1">
            <a:spLocks noChangeArrowheads="1"/>
          </p:cNvSpPr>
          <p:nvPr/>
        </p:nvSpPr>
        <p:spPr bwMode="auto">
          <a:xfrm>
            <a:off x="2232025" y="2557041"/>
            <a:ext cx="27003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en-US" altLang="zh-CN" i="1"/>
              <a:t>P</a:t>
            </a:r>
            <a:r>
              <a:rPr lang="en-US" altLang="zh-CN"/>
              <a:t>(</a:t>
            </a:r>
            <a:r>
              <a:rPr lang="en-US" altLang="zh-CN" i="1"/>
              <a:t>AB</a:t>
            </a:r>
            <a:r>
              <a:rPr lang="en-US" altLang="zh-CN"/>
              <a:t>)=</a:t>
            </a:r>
            <a:r>
              <a:rPr lang="en-US" altLang="zh-CN" i="1"/>
              <a:t>P</a:t>
            </a:r>
            <a:r>
              <a:rPr lang="en-US" altLang="zh-CN"/>
              <a:t>(</a:t>
            </a:r>
            <a:r>
              <a:rPr lang="en-US" altLang="zh-CN" i="1"/>
              <a:t>A</a:t>
            </a:r>
            <a:r>
              <a:rPr lang="en-US" altLang="zh-CN"/>
              <a:t>)</a:t>
            </a:r>
            <a:r>
              <a:rPr lang="en-US" altLang="zh-CN" i="1"/>
              <a:t>P</a:t>
            </a:r>
            <a:r>
              <a:rPr lang="en-US" altLang="zh-CN"/>
              <a:t>(</a:t>
            </a:r>
            <a:r>
              <a:rPr lang="en-US" altLang="zh-CN" i="1"/>
              <a:t>B</a:t>
            </a:r>
            <a:r>
              <a:rPr lang="en-US" altLang="zh-CN"/>
              <a:t>)</a:t>
            </a:r>
          </a:p>
        </p:txBody>
      </p:sp>
      <p:sp>
        <p:nvSpPr>
          <p:cNvPr id="2182" name="Text Box 134"/>
          <p:cNvSpPr txBox="1">
            <a:spLocks noChangeArrowheads="1"/>
          </p:cNvSpPr>
          <p:nvPr/>
        </p:nvSpPr>
        <p:spPr bwMode="auto">
          <a:xfrm>
            <a:off x="4643438" y="2571328"/>
            <a:ext cx="44211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a:solidFill>
                  <a:srgbClr val="000000"/>
                </a:solidFill>
              </a:rPr>
              <a:t>（注</a:t>
            </a:r>
            <a:r>
              <a:rPr lang="en-US" altLang="zh-CN">
                <a:solidFill>
                  <a:srgbClr val="000000"/>
                </a:solidFill>
              </a:rPr>
              <a:t>: </a:t>
            </a:r>
            <a:r>
              <a:rPr lang="en-US" altLang="zh-CN" i="1">
                <a:solidFill>
                  <a:srgbClr val="000000"/>
                </a:solidFill>
              </a:rPr>
              <a:t>A</a:t>
            </a:r>
            <a:r>
              <a:rPr lang="zh-CN" altLang="en-US">
                <a:solidFill>
                  <a:srgbClr val="000000"/>
                </a:solidFill>
              </a:rPr>
              <a:t>与</a:t>
            </a:r>
            <a:r>
              <a:rPr lang="en-US" altLang="zh-CN" i="1">
                <a:solidFill>
                  <a:srgbClr val="000000"/>
                </a:solidFill>
              </a:rPr>
              <a:t>B</a:t>
            </a:r>
            <a:r>
              <a:rPr lang="zh-CN" altLang="en-US">
                <a:solidFill>
                  <a:srgbClr val="000000"/>
                </a:solidFill>
              </a:rPr>
              <a:t>在同一试验中）</a:t>
            </a:r>
          </a:p>
        </p:txBody>
      </p:sp>
      <p:sp>
        <p:nvSpPr>
          <p:cNvPr id="2183" name="Line 135"/>
          <p:cNvSpPr>
            <a:spLocks noChangeShapeType="1"/>
          </p:cNvSpPr>
          <p:nvPr/>
        </p:nvSpPr>
        <p:spPr bwMode="auto">
          <a:xfrm>
            <a:off x="6227763" y="3652416"/>
            <a:ext cx="9366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84" name="Text Box 136"/>
          <p:cNvSpPr txBox="1">
            <a:spLocks noChangeArrowheads="1"/>
          </p:cNvSpPr>
          <p:nvPr/>
        </p:nvSpPr>
        <p:spPr bwMode="auto">
          <a:xfrm>
            <a:off x="2051298" y="4149080"/>
            <a:ext cx="29527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115000"/>
              </a:lnSpc>
              <a:spcBef>
                <a:spcPct val="0"/>
              </a:spcBef>
            </a:pPr>
            <a:r>
              <a:rPr lang="en-US" altLang="zh-CN" i="1" dirty="0">
                <a:solidFill>
                  <a:srgbClr val="990033"/>
                </a:solidFill>
              </a:rPr>
              <a:t>P</a:t>
            </a:r>
            <a:r>
              <a:rPr lang="en-US" altLang="zh-CN" dirty="0">
                <a:solidFill>
                  <a:srgbClr val="990033"/>
                </a:solidFill>
              </a:rPr>
              <a:t>{ </a:t>
            </a:r>
            <a:r>
              <a:rPr lang="en-US" altLang="zh-CN" i="1" dirty="0">
                <a:solidFill>
                  <a:srgbClr val="990033"/>
                </a:solidFill>
              </a:rPr>
              <a:t>X </a:t>
            </a:r>
            <a:r>
              <a:rPr lang="en-US" altLang="zh-CN" dirty="0">
                <a:solidFill>
                  <a:srgbClr val="990033"/>
                </a:solidFill>
              </a:rPr>
              <a:t>≤ </a:t>
            </a:r>
            <a:r>
              <a:rPr lang="en-US" altLang="zh-CN" i="1" dirty="0">
                <a:solidFill>
                  <a:srgbClr val="990033"/>
                </a:solidFill>
              </a:rPr>
              <a:t>x,</a:t>
            </a:r>
            <a:r>
              <a:rPr lang="en-US" altLang="zh-CN" dirty="0">
                <a:solidFill>
                  <a:srgbClr val="990033"/>
                </a:solidFill>
              </a:rPr>
              <a:t> </a:t>
            </a:r>
            <a:r>
              <a:rPr lang="en-US" altLang="zh-CN" i="1" dirty="0">
                <a:solidFill>
                  <a:srgbClr val="990033"/>
                </a:solidFill>
              </a:rPr>
              <a:t>Y </a:t>
            </a:r>
            <a:r>
              <a:rPr lang="en-US" altLang="zh-CN" dirty="0">
                <a:solidFill>
                  <a:srgbClr val="990033"/>
                </a:solidFill>
              </a:rPr>
              <a:t>≤ </a:t>
            </a:r>
            <a:r>
              <a:rPr lang="en-US" altLang="zh-CN" i="1" dirty="0">
                <a:solidFill>
                  <a:srgbClr val="990033"/>
                </a:solidFill>
              </a:rPr>
              <a:t>y</a:t>
            </a:r>
            <a:r>
              <a:rPr lang="en-US" altLang="zh-CN" dirty="0">
                <a:solidFill>
                  <a:srgbClr val="990033"/>
                </a:solidFill>
              </a:rPr>
              <a:t> }</a:t>
            </a:r>
          </a:p>
        </p:txBody>
      </p:sp>
      <p:sp>
        <p:nvSpPr>
          <p:cNvPr id="2185" name="Text Box 137"/>
          <p:cNvSpPr txBox="1">
            <a:spLocks noChangeArrowheads="1"/>
          </p:cNvSpPr>
          <p:nvPr/>
        </p:nvSpPr>
        <p:spPr bwMode="auto">
          <a:xfrm>
            <a:off x="4429125" y="4149080"/>
            <a:ext cx="3455988"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115000"/>
              </a:lnSpc>
              <a:spcBef>
                <a:spcPct val="0"/>
              </a:spcBef>
            </a:pPr>
            <a:r>
              <a:rPr lang="en-US" altLang="zh-CN" i="1" dirty="0">
                <a:solidFill>
                  <a:srgbClr val="990033"/>
                </a:solidFill>
              </a:rPr>
              <a:t>=P</a:t>
            </a:r>
            <a:r>
              <a:rPr lang="en-US" altLang="zh-CN" dirty="0">
                <a:solidFill>
                  <a:srgbClr val="990033"/>
                </a:solidFill>
              </a:rPr>
              <a:t>{ </a:t>
            </a:r>
            <a:r>
              <a:rPr lang="en-US" altLang="zh-CN" i="1" dirty="0">
                <a:solidFill>
                  <a:srgbClr val="990033"/>
                </a:solidFill>
              </a:rPr>
              <a:t>X </a:t>
            </a:r>
            <a:r>
              <a:rPr lang="en-US" altLang="zh-CN" dirty="0">
                <a:solidFill>
                  <a:srgbClr val="990033"/>
                </a:solidFill>
              </a:rPr>
              <a:t>≤ </a:t>
            </a:r>
            <a:r>
              <a:rPr lang="en-US" altLang="zh-CN" i="1" dirty="0">
                <a:solidFill>
                  <a:srgbClr val="990033"/>
                </a:solidFill>
              </a:rPr>
              <a:t>x</a:t>
            </a:r>
            <a:r>
              <a:rPr lang="en-US" altLang="zh-CN" dirty="0">
                <a:solidFill>
                  <a:srgbClr val="990033"/>
                </a:solidFill>
              </a:rPr>
              <a:t>}</a:t>
            </a:r>
            <a:r>
              <a:rPr lang="en-US" altLang="zh-CN" i="1" dirty="0">
                <a:solidFill>
                  <a:srgbClr val="990033"/>
                </a:solidFill>
              </a:rPr>
              <a:t>P</a:t>
            </a:r>
            <a:r>
              <a:rPr lang="en-US" altLang="zh-CN" dirty="0">
                <a:solidFill>
                  <a:srgbClr val="990033"/>
                </a:solidFill>
              </a:rPr>
              <a:t>{ </a:t>
            </a:r>
            <a:r>
              <a:rPr lang="en-US" altLang="zh-CN" i="1" dirty="0">
                <a:solidFill>
                  <a:srgbClr val="990033"/>
                </a:solidFill>
              </a:rPr>
              <a:t>Y </a:t>
            </a:r>
            <a:r>
              <a:rPr lang="en-US" altLang="zh-CN" dirty="0">
                <a:solidFill>
                  <a:srgbClr val="990033"/>
                </a:solidFill>
              </a:rPr>
              <a:t>≤ </a:t>
            </a:r>
            <a:r>
              <a:rPr lang="en-US" altLang="zh-CN" i="1" dirty="0">
                <a:solidFill>
                  <a:srgbClr val="990033"/>
                </a:solidFill>
              </a:rPr>
              <a:t>y</a:t>
            </a:r>
            <a:r>
              <a:rPr lang="en-US" altLang="zh-CN" dirty="0">
                <a:solidFill>
                  <a:srgbClr val="990033"/>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wipe(left)">
                                      <p:cBhvr>
                                        <p:cTn id="7" dur="500"/>
                                        <p:tgtEl>
                                          <p:spTgt spid="20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76"/>
                                        </p:tgtEl>
                                        <p:attrNameLst>
                                          <p:attrName>style.visibility</p:attrName>
                                        </p:attrNameLst>
                                      </p:cBhvr>
                                      <p:to>
                                        <p:strVal val="visible"/>
                                      </p:to>
                                    </p:set>
                                    <p:animEffect transition="in" filter="wipe(left)">
                                      <p:cBhvr>
                                        <p:cTn id="12" dur="500"/>
                                        <p:tgtEl>
                                          <p:spTgt spid="21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77"/>
                                        </p:tgtEl>
                                        <p:attrNameLst>
                                          <p:attrName>style.visibility</p:attrName>
                                        </p:attrNameLst>
                                      </p:cBhvr>
                                      <p:to>
                                        <p:strVal val="visible"/>
                                      </p:to>
                                    </p:set>
                                    <p:animEffect transition="in" filter="wipe(left)">
                                      <p:cBhvr>
                                        <p:cTn id="17" dur="500"/>
                                        <p:tgtEl>
                                          <p:spTgt spid="21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82"/>
                                        </p:tgtEl>
                                        <p:attrNameLst>
                                          <p:attrName>style.visibility</p:attrName>
                                        </p:attrNameLst>
                                      </p:cBhvr>
                                      <p:to>
                                        <p:strVal val="visible"/>
                                      </p:to>
                                    </p:set>
                                    <p:animEffect transition="in" filter="wipe(left)">
                                      <p:cBhvr>
                                        <p:cTn id="22" dur="500"/>
                                        <p:tgtEl>
                                          <p:spTgt spid="218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52"/>
                                        </p:tgtEl>
                                        <p:attrNameLst>
                                          <p:attrName>style.visibility</p:attrName>
                                        </p:attrNameLst>
                                      </p:cBhvr>
                                      <p:to>
                                        <p:strVal val="visible"/>
                                      </p:to>
                                    </p:set>
                                    <p:animEffect transition="in" filter="wipe(left)">
                                      <p:cBhvr>
                                        <p:cTn id="27" dur="500"/>
                                        <p:tgtEl>
                                          <p:spTgt spid="205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53"/>
                                        </p:tgtEl>
                                        <p:attrNameLst>
                                          <p:attrName>style.visibility</p:attrName>
                                        </p:attrNameLst>
                                      </p:cBhvr>
                                      <p:to>
                                        <p:strVal val="visible"/>
                                      </p:to>
                                    </p:set>
                                    <p:animEffect transition="in" filter="wipe(left)">
                                      <p:cBhvr>
                                        <p:cTn id="32" dur="500"/>
                                        <p:tgtEl>
                                          <p:spTgt spid="205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52"/>
                                        </p:tgtEl>
                                        <p:attrNameLst>
                                          <p:attrName>style.visibility</p:attrName>
                                        </p:attrNameLst>
                                      </p:cBhvr>
                                      <p:to>
                                        <p:strVal val="visible"/>
                                      </p:to>
                                    </p:set>
                                    <p:animEffect transition="in" filter="wipe(left)">
                                      <p:cBhvr>
                                        <p:cTn id="37" dur="500"/>
                                        <p:tgtEl>
                                          <p:spTgt spid="215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184"/>
                                        </p:tgtEl>
                                        <p:attrNameLst>
                                          <p:attrName>style.visibility</p:attrName>
                                        </p:attrNameLst>
                                      </p:cBhvr>
                                      <p:to>
                                        <p:strVal val="visible"/>
                                      </p:to>
                                    </p:set>
                                    <p:animEffect transition="in" filter="wipe(up)">
                                      <p:cBhvr>
                                        <p:cTn id="42" dur="500"/>
                                        <p:tgtEl>
                                          <p:spTgt spid="218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185"/>
                                        </p:tgtEl>
                                        <p:attrNameLst>
                                          <p:attrName>style.visibility</p:attrName>
                                        </p:attrNameLst>
                                      </p:cBhvr>
                                      <p:to>
                                        <p:strVal val="visible"/>
                                      </p:to>
                                    </p:set>
                                    <p:animEffect transition="in" filter="wipe(up)">
                                      <p:cBhvr>
                                        <p:cTn id="47" dur="500"/>
                                        <p:tgtEl>
                                          <p:spTgt spid="218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57"/>
                                        </p:tgtEl>
                                        <p:attrNameLst>
                                          <p:attrName>style.visibility</p:attrName>
                                        </p:attrNameLst>
                                      </p:cBhvr>
                                      <p:to>
                                        <p:strVal val="visible"/>
                                      </p:to>
                                    </p:set>
                                    <p:animEffect transition="in" filter="wipe(left)">
                                      <p:cBhvr>
                                        <p:cTn id="52" dur="500"/>
                                        <p:tgtEl>
                                          <p:spTgt spid="205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183"/>
                                        </p:tgtEl>
                                        <p:attrNameLst>
                                          <p:attrName>style.visibility</p:attrName>
                                        </p:attrNameLst>
                                      </p:cBhvr>
                                      <p:to>
                                        <p:strVal val="visible"/>
                                      </p:to>
                                    </p:set>
                                    <p:animEffect transition="in" filter="wipe(left)">
                                      <p:cBhvr>
                                        <p:cTn id="57" dur="500"/>
                                        <p:tgtEl>
                                          <p:spTgt spid="218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084"/>
                                        </p:tgtEl>
                                        <p:attrNameLst>
                                          <p:attrName>style.visibility</p:attrName>
                                        </p:attrNameLst>
                                      </p:cBhvr>
                                      <p:to>
                                        <p:strVal val="visible"/>
                                      </p:to>
                                    </p:set>
                                    <p:animEffect transition="in" filter="wipe(up)">
                                      <p:cBhvr>
                                        <p:cTn id="62" dur="500"/>
                                        <p:tgtEl>
                                          <p:spTgt spid="2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autoUpdateAnimBg="0"/>
      <p:bldP spid="2052" grpId="0" autoUpdateAnimBg="0"/>
      <p:bldP spid="2084" grpId="0" autoUpdateAnimBg="0"/>
      <p:bldP spid="2053" grpId="0" autoUpdateAnimBg="0"/>
      <p:bldP spid="2057" grpId="0"/>
      <p:bldP spid="2152" grpId="0" autoUpdateAnimBg="0"/>
      <p:bldP spid="2176" grpId="0" autoUpdateAnimBg="0"/>
      <p:bldP spid="2177" grpId="0" autoUpdateAnimBg="0"/>
      <p:bldP spid="2182" grpId="0" autoUpdateAnimBg="0"/>
      <p:bldP spid="2183" grpId="0" animBg="1"/>
      <p:bldP spid="2184" grpId="0" autoUpdateAnimBg="0"/>
      <p:bldP spid="2185"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6802" name="Object 2"/>
          <p:cNvGraphicFramePr>
            <a:graphicFrameLocks noChangeAspect="1"/>
          </p:cNvGraphicFramePr>
          <p:nvPr>
            <p:extLst>
              <p:ext uri="{D42A27DB-BD31-4B8C-83A1-F6EECF244321}">
                <p14:modId xmlns:p14="http://schemas.microsoft.com/office/powerpoint/2010/main" val="2010729600"/>
              </p:ext>
            </p:extLst>
          </p:nvPr>
        </p:nvGraphicFramePr>
        <p:xfrm>
          <a:off x="784027" y="5405462"/>
          <a:ext cx="3951288" cy="831850"/>
        </p:xfrm>
        <a:graphic>
          <a:graphicData uri="http://schemas.openxmlformats.org/presentationml/2006/ole">
            <mc:AlternateContent xmlns:mc="http://schemas.openxmlformats.org/markup-compatibility/2006">
              <mc:Choice xmlns:v="urn:schemas-microsoft-com:vml" Requires="v">
                <p:oleObj name="Equation" r:id="rId2" imgW="1485720" imgH="330120" progId="Equation.DSMT4">
                  <p:embed/>
                </p:oleObj>
              </mc:Choice>
              <mc:Fallback>
                <p:oleObj name="Equation" r:id="rId2" imgW="1485720" imgH="33012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027" y="5405462"/>
                        <a:ext cx="3951288" cy="83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03" name="Text Box 3"/>
          <p:cNvSpPr txBox="1">
            <a:spLocks noChangeArrowheads="1"/>
          </p:cNvSpPr>
          <p:nvPr/>
        </p:nvSpPr>
        <p:spPr bwMode="auto">
          <a:xfrm>
            <a:off x="539552" y="4032274"/>
            <a:ext cx="5130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baseline="30000">
                <a:solidFill>
                  <a:schemeClr val="tx1"/>
                </a:solidFill>
                <a:latin typeface="Times New Roman" pitchFamily="18" charset="0"/>
                <a:ea typeface="宋体" charset="-122"/>
              </a:defRPr>
            </a:lvl1pPr>
            <a:lvl2pPr marL="742950" indent="-285750" eaLnBrk="0" hangingPunct="0">
              <a:defRPr kumimoji="1" sz="2800" b="1" baseline="30000">
                <a:solidFill>
                  <a:schemeClr val="tx1"/>
                </a:solidFill>
                <a:latin typeface="Times New Roman" pitchFamily="18" charset="0"/>
                <a:ea typeface="宋体" charset="-122"/>
              </a:defRPr>
            </a:lvl2pPr>
            <a:lvl3pPr marL="1143000" indent="-228600" eaLnBrk="0" hangingPunct="0">
              <a:defRPr kumimoji="1" sz="2800" b="1" baseline="30000">
                <a:solidFill>
                  <a:schemeClr val="tx1"/>
                </a:solidFill>
                <a:latin typeface="Times New Roman" pitchFamily="18" charset="0"/>
                <a:ea typeface="宋体" charset="-122"/>
              </a:defRPr>
            </a:lvl3pPr>
            <a:lvl4pPr marL="1600200" indent="-228600" eaLnBrk="0" hangingPunct="0">
              <a:defRPr kumimoji="1" sz="2800" b="1" baseline="30000">
                <a:solidFill>
                  <a:schemeClr val="tx1"/>
                </a:solidFill>
                <a:latin typeface="Times New Roman" pitchFamily="18" charset="0"/>
                <a:ea typeface="宋体" charset="-122"/>
              </a:defRPr>
            </a:lvl4pPr>
            <a:lvl5pPr marL="2057400" indent="-228600" eaLnBrk="0" hangingPunct="0">
              <a:defRPr kumimoji="1" sz="2800" b="1" baseline="30000">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9pPr>
          </a:lstStyle>
          <a:p>
            <a:pPr eaLnBrk="1" hangingPunct="1"/>
            <a:r>
              <a:rPr lang="en-US" altLang="zh-CN" baseline="0">
                <a:solidFill>
                  <a:srgbClr val="000000"/>
                </a:solidFill>
              </a:rPr>
              <a:t>5) </a:t>
            </a:r>
            <a:r>
              <a:rPr lang="zh-CN" altLang="en-US" baseline="0">
                <a:solidFill>
                  <a:srgbClr val="000000"/>
                </a:solidFill>
              </a:rPr>
              <a:t>关于</a:t>
            </a:r>
            <a:r>
              <a:rPr lang="en-US" altLang="zh-CN" i="1" baseline="0">
                <a:solidFill>
                  <a:srgbClr val="000000"/>
                </a:solidFill>
              </a:rPr>
              <a:t>X </a:t>
            </a:r>
            <a:r>
              <a:rPr lang="zh-CN" altLang="en-US" baseline="0">
                <a:solidFill>
                  <a:srgbClr val="000000"/>
                </a:solidFill>
              </a:rPr>
              <a:t>和</a:t>
            </a:r>
            <a:r>
              <a:rPr lang="en-US" altLang="zh-CN" i="1" baseline="0">
                <a:solidFill>
                  <a:srgbClr val="000000"/>
                </a:solidFill>
              </a:rPr>
              <a:t>Y </a:t>
            </a:r>
            <a:r>
              <a:rPr lang="zh-CN" altLang="en-US" baseline="0">
                <a:solidFill>
                  <a:srgbClr val="000000"/>
                </a:solidFill>
              </a:rPr>
              <a:t>的边缘概率密度为</a:t>
            </a:r>
          </a:p>
        </p:txBody>
      </p:sp>
      <p:graphicFrame>
        <p:nvGraphicFramePr>
          <p:cNvPr id="76804" name="Object 4"/>
          <p:cNvGraphicFramePr>
            <a:graphicFrameLocks noChangeAspect="1"/>
          </p:cNvGraphicFramePr>
          <p:nvPr>
            <p:extLst>
              <p:ext uri="{D42A27DB-BD31-4B8C-83A1-F6EECF244321}">
                <p14:modId xmlns:p14="http://schemas.microsoft.com/office/powerpoint/2010/main" val="1970678522"/>
              </p:ext>
            </p:extLst>
          </p:nvPr>
        </p:nvGraphicFramePr>
        <p:xfrm>
          <a:off x="737990" y="4613299"/>
          <a:ext cx="4121150" cy="833438"/>
        </p:xfrm>
        <a:graphic>
          <a:graphicData uri="http://schemas.openxmlformats.org/presentationml/2006/ole">
            <mc:AlternateContent xmlns:mc="http://schemas.openxmlformats.org/markup-compatibility/2006">
              <mc:Choice xmlns:v="urn:schemas-microsoft-com:vml" Requires="v">
                <p:oleObj name="Equation" r:id="rId4" imgW="1549080" imgH="330120" progId="Equation.DSMT4">
                  <p:embed/>
                </p:oleObj>
              </mc:Choice>
              <mc:Fallback>
                <p:oleObj name="Equation" r:id="rId4" imgW="1549080" imgH="3301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990" y="4613299"/>
                        <a:ext cx="4121150" cy="833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06" name="Line 6"/>
          <p:cNvSpPr>
            <a:spLocks noChangeShapeType="1"/>
          </p:cNvSpPr>
          <p:nvPr/>
        </p:nvSpPr>
        <p:spPr bwMode="auto">
          <a:xfrm>
            <a:off x="3366890" y="5302274"/>
            <a:ext cx="433387" cy="0"/>
          </a:xfrm>
          <a:prstGeom prst="line">
            <a:avLst/>
          </a:prstGeom>
          <a:noFill/>
          <a:ln w="57150">
            <a:solidFill>
              <a:srgbClr val="CC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6817" name="Object 17"/>
          <p:cNvGraphicFramePr>
            <a:graphicFrameLocks noChangeAspect="1"/>
          </p:cNvGraphicFramePr>
          <p:nvPr>
            <p:extLst>
              <p:ext uri="{D42A27DB-BD31-4B8C-83A1-F6EECF244321}">
                <p14:modId xmlns:p14="http://schemas.microsoft.com/office/powerpoint/2010/main" val="2272823549"/>
              </p:ext>
            </p:extLst>
          </p:nvPr>
        </p:nvGraphicFramePr>
        <p:xfrm>
          <a:off x="4836915" y="2165374"/>
          <a:ext cx="3498850" cy="1025525"/>
        </p:xfrm>
        <a:graphic>
          <a:graphicData uri="http://schemas.openxmlformats.org/presentationml/2006/ole">
            <mc:AlternateContent xmlns:mc="http://schemas.openxmlformats.org/markup-compatibility/2006">
              <mc:Choice xmlns:v="urn:schemas-microsoft-com:vml" Requires="v">
                <p:oleObj name="Equation" r:id="rId6" imgW="1269720" imgH="419040" progId="Equation.DSMT4">
                  <p:embed/>
                </p:oleObj>
              </mc:Choice>
              <mc:Fallback>
                <p:oleObj name="Equation" r:id="rId6" imgW="1269720" imgH="419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6915" y="2165374"/>
                        <a:ext cx="3498850"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18" name="Text Box 18"/>
          <p:cNvSpPr txBox="1">
            <a:spLocks noChangeArrowheads="1"/>
          </p:cNvSpPr>
          <p:nvPr/>
        </p:nvSpPr>
        <p:spPr bwMode="auto">
          <a:xfrm>
            <a:off x="539552" y="2293962"/>
            <a:ext cx="4333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baseline="30000">
                <a:solidFill>
                  <a:schemeClr val="tx1"/>
                </a:solidFill>
                <a:latin typeface="Times New Roman" pitchFamily="18" charset="0"/>
                <a:ea typeface="宋体" charset="-122"/>
              </a:defRPr>
            </a:lvl1pPr>
            <a:lvl2pPr marL="742950" indent="-285750" eaLnBrk="0" hangingPunct="0">
              <a:defRPr kumimoji="1" sz="2800" b="1" baseline="30000">
                <a:solidFill>
                  <a:schemeClr val="tx1"/>
                </a:solidFill>
                <a:latin typeface="Times New Roman" pitchFamily="18" charset="0"/>
                <a:ea typeface="宋体" charset="-122"/>
              </a:defRPr>
            </a:lvl2pPr>
            <a:lvl3pPr marL="1143000" indent="-228600" eaLnBrk="0" hangingPunct="0">
              <a:defRPr kumimoji="1" sz="2800" b="1" baseline="30000">
                <a:solidFill>
                  <a:schemeClr val="tx1"/>
                </a:solidFill>
                <a:latin typeface="Times New Roman" pitchFamily="18" charset="0"/>
                <a:ea typeface="宋体" charset="-122"/>
              </a:defRPr>
            </a:lvl3pPr>
            <a:lvl4pPr marL="1600200" indent="-228600" eaLnBrk="0" hangingPunct="0">
              <a:defRPr kumimoji="1" sz="2800" b="1" baseline="30000">
                <a:solidFill>
                  <a:schemeClr val="tx1"/>
                </a:solidFill>
                <a:latin typeface="Times New Roman" pitchFamily="18" charset="0"/>
                <a:ea typeface="宋体" charset="-122"/>
              </a:defRPr>
            </a:lvl4pPr>
            <a:lvl5pPr marL="2057400" indent="-228600" eaLnBrk="0" hangingPunct="0">
              <a:defRPr kumimoji="1" sz="2800" b="1" baseline="30000">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9pPr>
          </a:lstStyle>
          <a:p>
            <a:pPr eaLnBrk="1" hangingPunct="1"/>
            <a:r>
              <a:rPr lang="en-US" altLang="zh-CN" baseline="0">
                <a:solidFill>
                  <a:srgbClr val="000000"/>
                </a:solidFill>
              </a:rPr>
              <a:t>3) </a:t>
            </a:r>
            <a:r>
              <a:rPr lang="zh-CN" altLang="en-US" baseline="0">
                <a:solidFill>
                  <a:srgbClr val="000000"/>
                </a:solidFill>
              </a:rPr>
              <a:t>若</a:t>
            </a:r>
            <a:r>
              <a:rPr lang="en-US" altLang="zh-CN" i="1" baseline="0">
                <a:solidFill>
                  <a:srgbClr val="000000"/>
                </a:solidFill>
              </a:rPr>
              <a:t>f</a:t>
            </a:r>
            <a:r>
              <a:rPr lang="en-US" altLang="zh-CN" baseline="0">
                <a:solidFill>
                  <a:srgbClr val="000000"/>
                </a:solidFill>
              </a:rPr>
              <a:t>(</a:t>
            </a:r>
            <a:r>
              <a:rPr lang="en-US" altLang="zh-CN" i="1" baseline="0">
                <a:solidFill>
                  <a:srgbClr val="000000"/>
                </a:solidFill>
              </a:rPr>
              <a:t>x</a:t>
            </a:r>
            <a:r>
              <a:rPr lang="en-US" altLang="zh-CN" baseline="0">
                <a:solidFill>
                  <a:srgbClr val="000000"/>
                </a:solidFill>
              </a:rPr>
              <a:t>,</a:t>
            </a:r>
            <a:r>
              <a:rPr lang="en-US" altLang="zh-CN" i="1" baseline="0">
                <a:solidFill>
                  <a:srgbClr val="000000"/>
                </a:solidFill>
              </a:rPr>
              <a:t>y</a:t>
            </a:r>
            <a:r>
              <a:rPr lang="en-US" altLang="zh-CN" baseline="0">
                <a:solidFill>
                  <a:srgbClr val="000000"/>
                </a:solidFill>
              </a:rPr>
              <a:t>)</a:t>
            </a:r>
            <a:r>
              <a:rPr lang="zh-CN" altLang="en-US" baseline="0">
                <a:solidFill>
                  <a:srgbClr val="000000"/>
                </a:solidFill>
              </a:rPr>
              <a:t>在</a:t>
            </a:r>
            <a:r>
              <a:rPr lang="en-US" altLang="zh-CN" baseline="0">
                <a:solidFill>
                  <a:srgbClr val="000000"/>
                </a:solidFill>
              </a:rPr>
              <a:t>(</a:t>
            </a:r>
            <a:r>
              <a:rPr lang="en-US" altLang="zh-CN" i="1" baseline="0">
                <a:solidFill>
                  <a:srgbClr val="000000"/>
                </a:solidFill>
              </a:rPr>
              <a:t>x</a:t>
            </a:r>
            <a:r>
              <a:rPr lang="en-US" altLang="zh-CN" baseline="0">
                <a:solidFill>
                  <a:srgbClr val="000000"/>
                </a:solidFill>
              </a:rPr>
              <a:t>,</a:t>
            </a:r>
            <a:r>
              <a:rPr lang="en-US" altLang="zh-CN" i="1" baseline="0">
                <a:solidFill>
                  <a:srgbClr val="000000"/>
                </a:solidFill>
              </a:rPr>
              <a:t>y</a:t>
            </a:r>
            <a:r>
              <a:rPr lang="en-US" altLang="zh-CN" baseline="0">
                <a:solidFill>
                  <a:srgbClr val="000000"/>
                </a:solidFill>
              </a:rPr>
              <a:t>)</a:t>
            </a:r>
            <a:r>
              <a:rPr lang="zh-CN" altLang="en-US" baseline="0">
                <a:solidFill>
                  <a:srgbClr val="000000"/>
                </a:solidFill>
              </a:rPr>
              <a:t>处连续</a:t>
            </a:r>
            <a:r>
              <a:rPr lang="en-US" altLang="zh-CN" baseline="0">
                <a:solidFill>
                  <a:srgbClr val="000000"/>
                </a:solidFill>
              </a:rPr>
              <a:t>, </a:t>
            </a:r>
            <a:r>
              <a:rPr lang="zh-CN" altLang="en-US" baseline="0">
                <a:solidFill>
                  <a:srgbClr val="000000"/>
                </a:solidFill>
              </a:rPr>
              <a:t>则</a:t>
            </a:r>
          </a:p>
        </p:txBody>
      </p:sp>
      <p:graphicFrame>
        <p:nvGraphicFramePr>
          <p:cNvPr id="76820" name="Object 20"/>
          <p:cNvGraphicFramePr>
            <a:graphicFrameLocks noChangeAspect="1"/>
          </p:cNvGraphicFramePr>
          <p:nvPr>
            <p:extLst>
              <p:ext uri="{D42A27DB-BD31-4B8C-83A1-F6EECF244321}">
                <p14:modId xmlns:p14="http://schemas.microsoft.com/office/powerpoint/2010/main" val="830463805"/>
              </p:ext>
            </p:extLst>
          </p:nvPr>
        </p:nvGraphicFramePr>
        <p:xfrm>
          <a:off x="558602" y="3389337"/>
          <a:ext cx="2663825" cy="576262"/>
        </p:xfrm>
        <a:graphic>
          <a:graphicData uri="http://schemas.openxmlformats.org/presentationml/2006/ole">
            <mc:AlternateContent xmlns:mc="http://schemas.openxmlformats.org/markup-compatibility/2006">
              <mc:Choice xmlns:v="urn:schemas-microsoft-com:vml" Requires="v">
                <p:oleObj name="Equation" r:id="rId8" imgW="965160" imgH="228600" progId="Equation.DSMT4">
                  <p:embed/>
                </p:oleObj>
              </mc:Choice>
              <mc:Fallback>
                <p:oleObj name="Equation" r:id="rId8" imgW="96516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602" y="3389337"/>
                        <a:ext cx="266382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21" name="Object 21"/>
          <p:cNvGraphicFramePr>
            <a:graphicFrameLocks noChangeAspect="1"/>
          </p:cNvGraphicFramePr>
          <p:nvPr>
            <p:extLst>
              <p:ext uri="{D42A27DB-BD31-4B8C-83A1-F6EECF244321}">
                <p14:modId xmlns:p14="http://schemas.microsoft.com/office/powerpoint/2010/main" val="2571709373"/>
              </p:ext>
            </p:extLst>
          </p:nvPr>
        </p:nvGraphicFramePr>
        <p:xfrm>
          <a:off x="3295452" y="3324249"/>
          <a:ext cx="2486025" cy="641350"/>
        </p:xfrm>
        <a:graphic>
          <a:graphicData uri="http://schemas.openxmlformats.org/presentationml/2006/ole">
            <mc:AlternateContent xmlns:mc="http://schemas.openxmlformats.org/markup-compatibility/2006">
              <mc:Choice xmlns:v="urn:schemas-microsoft-com:vml" Requires="v">
                <p:oleObj name="Equation" r:id="rId10" imgW="850680" imgH="241200" progId="Equation.DSMT4">
                  <p:embed/>
                </p:oleObj>
              </mc:Choice>
              <mc:Fallback>
                <p:oleObj name="Equation" r:id="rId10" imgW="850680" imgH="241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95452" y="3324249"/>
                        <a:ext cx="248602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22" name="Object 22"/>
          <p:cNvGraphicFramePr>
            <a:graphicFrameLocks noChangeAspect="1"/>
          </p:cNvGraphicFramePr>
          <p:nvPr>
            <p:extLst>
              <p:ext uri="{D42A27DB-BD31-4B8C-83A1-F6EECF244321}">
                <p14:modId xmlns:p14="http://schemas.microsoft.com/office/powerpoint/2010/main" val="521877348"/>
              </p:ext>
            </p:extLst>
          </p:nvPr>
        </p:nvGraphicFramePr>
        <p:xfrm>
          <a:off x="5741790" y="3336949"/>
          <a:ext cx="2665412" cy="785813"/>
        </p:xfrm>
        <a:graphic>
          <a:graphicData uri="http://schemas.openxmlformats.org/presentationml/2006/ole">
            <mc:AlternateContent xmlns:mc="http://schemas.openxmlformats.org/markup-compatibility/2006">
              <mc:Choice xmlns:v="urn:schemas-microsoft-com:vml" Requires="v">
                <p:oleObj name="Equation" r:id="rId12" imgW="863280" imgH="279360" progId="Equation.DSMT4">
                  <p:embed/>
                </p:oleObj>
              </mc:Choice>
              <mc:Fallback>
                <p:oleObj name="Equation" r:id="rId12" imgW="863280" imgH="27936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41790" y="3336949"/>
                        <a:ext cx="2665412" cy="785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24" name="Object 24"/>
          <p:cNvGraphicFramePr>
            <a:graphicFrameLocks noChangeAspect="1"/>
          </p:cNvGraphicFramePr>
          <p:nvPr>
            <p:extLst>
              <p:ext uri="{D42A27DB-BD31-4B8C-83A1-F6EECF244321}">
                <p14:modId xmlns:p14="http://schemas.microsoft.com/office/powerpoint/2010/main" val="2914715384"/>
              </p:ext>
            </p:extLst>
          </p:nvPr>
        </p:nvGraphicFramePr>
        <p:xfrm>
          <a:off x="558528" y="1596926"/>
          <a:ext cx="2592387" cy="474662"/>
        </p:xfrm>
        <a:graphic>
          <a:graphicData uri="http://schemas.openxmlformats.org/presentationml/2006/ole">
            <mc:AlternateContent xmlns:mc="http://schemas.openxmlformats.org/markup-compatibility/2006">
              <mc:Choice xmlns:v="urn:schemas-microsoft-com:vml" Requires="v">
                <p:oleObj name="Equation" r:id="rId14" imgW="1180800" imgH="215640" progId="Equation.3">
                  <p:embed/>
                </p:oleObj>
              </mc:Choice>
              <mc:Fallback>
                <p:oleObj name="Equation" r:id="rId14" imgW="1180800" imgH="2156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8528" y="1596926"/>
                        <a:ext cx="2592387"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25" name="Object 25"/>
          <p:cNvGraphicFramePr>
            <a:graphicFrameLocks noChangeAspect="1"/>
          </p:cNvGraphicFramePr>
          <p:nvPr>
            <p:extLst>
              <p:ext uri="{D42A27DB-BD31-4B8C-83A1-F6EECF244321}">
                <p14:modId xmlns:p14="http://schemas.microsoft.com/office/powerpoint/2010/main" val="3535824498"/>
              </p:ext>
            </p:extLst>
          </p:nvPr>
        </p:nvGraphicFramePr>
        <p:xfrm>
          <a:off x="3511278" y="1412776"/>
          <a:ext cx="4752975" cy="728662"/>
        </p:xfrm>
        <a:graphic>
          <a:graphicData uri="http://schemas.openxmlformats.org/presentationml/2006/ole">
            <mc:AlternateContent xmlns:mc="http://schemas.openxmlformats.org/markup-compatibility/2006">
              <mc:Choice xmlns:v="urn:schemas-microsoft-com:vml" Requires="v">
                <p:oleObj name="Equation" r:id="rId16" imgW="2031840" imgH="330120" progId="Equation.3">
                  <p:embed/>
                </p:oleObj>
              </mc:Choice>
              <mc:Fallback>
                <p:oleObj name="Equation" r:id="rId16" imgW="2031840" imgH="33012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11278" y="1412776"/>
                        <a:ext cx="4752975" cy="728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28" name="Line 28"/>
          <p:cNvSpPr>
            <a:spLocks noChangeShapeType="1"/>
          </p:cNvSpPr>
          <p:nvPr/>
        </p:nvSpPr>
        <p:spPr bwMode="auto">
          <a:xfrm>
            <a:off x="3798690" y="6119837"/>
            <a:ext cx="433387" cy="0"/>
          </a:xfrm>
          <a:prstGeom prst="line">
            <a:avLst/>
          </a:prstGeom>
          <a:noFill/>
          <a:ln w="57150">
            <a:solidFill>
              <a:srgbClr val="CC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Text Box 15"/>
          <p:cNvSpPr txBox="1">
            <a:spLocks noChangeArrowheads="1"/>
          </p:cNvSpPr>
          <p:nvPr/>
        </p:nvSpPr>
        <p:spPr bwMode="auto">
          <a:xfrm>
            <a:off x="4951016" y="4780309"/>
            <a:ext cx="36004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baseline="30000">
                <a:solidFill>
                  <a:schemeClr val="tx1"/>
                </a:solidFill>
                <a:latin typeface="Times New Roman" pitchFamily="18" charset="0"/>
                <a:ea typeface="宋体" charset="-122"/>
              </a:defRPr>
            </a:lvl1pPr>
            <a:lvl2pPr marL="742950" indent="-285750" eaLnBrk="0" hangingPunct="0">
              <a:defRPr kumimoji="1" sz="2800" b="1" baseline="30000">
                <a:solidFill>
                  <a:schemeClr val="tx1"/>
                </a:solidFill>
                <a:latin typeface="Times New Roman" pitchFamily="18" charset="0"/>
                <a:ea typeface="宋体" charset="-122"/>
              </a:defRPr>
            </a:lvl2pPr>
            <a:lvl3pPr marL="1143000" indent="-228600" eaLnBrk="0" hangingPunct="0">
              <a:defRPr kumimoji="1" sz="2800" b="1" baseline="30000">
                <a:solidFill>
                  <a:schemeClr val="tx1"/>
                </a:solidFill>
                <a:latin typeface="Times New Roman" pitchFamily="18" charset="0"/>
                <a:ea typeface="宋体" charset="-122"/>
              </a:defRPr>
            </a:lvl3pPr>
            <a:lvl4pPr marL="1600200" indent="-228600" eaLnBrk="0" hangingPunct="0">
              <a:defRPr kumimoji="1" sz="2800" b="1" baseline="30000">
                <a:solidFill>
                  <a:schemeClr val="tx1"/>
                </a:solidFill>
                <a:latin typeface="Times New Roman" pitchFamily="18" charset="0"/>
                <a:ea typeface="宋体" charset="-122"/>
              </a:defRPr>
            </a:lvl4pPr>
            <a:lvl5pPr marL="2057400" indent="-228600" eaLnBrk="0" hangingPunct="0">
              <a:defRPr kumimoji="1" sz="2800" b="1" baseline="30000">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9pPr>
          </a:lstStyle>
          <a:p>
            <a:pPr eaLnBrk="1" hangingPunct="1"/>
            <a:r>
              <a:rPr lang="zh-CN" altLang="en-US" baseline="0" dirty="0">
                <a:solidFill>
                  <a:srgbClr val="000000"/>
                </a:solidFill>
              </a:rPr>
              <a:t>求解边缘概率密度</a:t>
            </a:r>
            <a:r>
              <a:rPr lang="zh-CN" altLang="en-US" baseline="0" dirty="0"/>
              <a:t>, </a:t>
            </a:r>
            <a:r>
              <a:rPr lang="zh-CN" altLang="en-US" baseline="0" dirty="0">
                <a:solidFill>
                  <a:srgbClr val="990033"/>
                </a:solidFill>
              </a:rPr>
              <a:t>实质上</a:t>
            </a:r>
            <a:r>
              <a:rPr lang="zh-CN" altLang="en-US" baseline="0" dirty="0">
                <a:solidFill>
                  <a:srgbClr val="000000"/>
                </a:solidFill>
              </a:rPr>
              <a:t>是解决</a:t>
            </a:r>
            <a:r>
              <a:rPr lang="zh-CN" altLang="en-US" baseline="0" dirty="0">
                <a:solidFill>
                  <a:srgbClr val="990033"/>
                </a:solidFill>
              </a:rPr>
              <a:t>带参变量积分</a:t>
            </a:r>
            <a:r>
              <a:rPr lang="zh-CN" altLang="en-US" baseline="0" dirty="0">
                <a:solidFill>
                  <a:srgbClr val="000000"/>
                </a:solidFill>
              </a:rPr>
              <a:t>的问题</a:t>
            </a:r>
            <a:r>
              <a:rPr lang="zh-CN" altLang="en-US" baseline="0" dirty="0">
                <a:solidFill>
                  <a:srgbClr val="990033"/>
                </a:solidFill>
              </a:rPr>
              <a:t>.</a:t>
            </a:r>
          </a:p>
        </p:txBody>
      </p:sp>
      <p:sp>
        <p:nvSpPr>
          <p:cNvPr id="16" name="Text Box 10"/>
          <p:cNvSpPr txBox="1">
            <a:spLocks noChangeArrowheads="1"/>
          </p:cNvSpPr>
          <p:nvPr/>
        </p:nvSpPr>
        <p:spPr bwMode="auto">
          <a:xfrm>
            <a:off x="539651" y="764704"/>
            <a:ext cx="46804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dirty="0">
                <a:solidFill>
                  <a:srgbClr val="000000"/>
                </a:solidFill>
              </a:rPr>
              <a:t>概率密度函数的重要的性质</a:t>
            </a:r>
            <a:r>
              <a:rPr lang="en-US" altLang="zh-CN" dirty="0">
                <a:solidFill>
                  <a:srgbClr val="000000"/>
                </a:solidFill>
              </a:rPr>
              <a:t>:</a:t>
            </a:r>
          </a:p>
        </p:txBody>
      </p:sp>
    </p:spTree>
    <p:extLst>
      <p:ext uri="{BB962C8B-B14F-4D97-AF65-F5344CB8AC3E}">
        <p14:creationId xmlns:p14="http://schemas.microsoft.com/office/powerpoint/2010/main" val="33717697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6824"/>
                                        </p:tgtEl>
                                        <p:attrNameLst>
                                          <p:attrName>style.visibility</p:attrName>
                                        </p:attrNameLst>
                                      </p:cBhvr>
                                      <p:to>
                                        <p:strVal val="visible"/>
                                      </p:to>
                                    </p:set>
                                    <p:animEffect transition="in" filter="blinds(horizontal)">
                                      <p:cBhvr>
                                        <p:cTn id="7" dur="500"/>
                                        <p:tgtEl>
                                          <p:spTgt spid="768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6825"/>
                                        </p:tgtEl>
                                        <p:attrNameLst>
                                          <p:attrName>style.visibility</p:attrName>
                                        </p:attrNameLst>
                                      </p:cBhvr>
                                      <p:to>
                                        <p:strVal val="visible"/>
                                      </p:to>
                                    </p:set>
                                    <p:animEffect transition="in" filter="blinds(horizontal)">
                                      <p:cBhvr>
                                        <p:cTn id="12" dur="500"/>
                                        <p:tgtEl>
                                          <p:spTgt spid="768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6818"/>
                                        </p:tgtEl>
                                        <p:attrNameLst>
                                          <p:attrName>style.visibility</p:attrName>
                                        </p:attrNameLst>
                                      </p:cBhvr>
                                      <p:to>
                                        <p:strVal val="visible"/>
                                      </p:to>
                                    </p:set>
                                    <p:animEffect transition="in" filter="wipe(left)">
                                      <p:cBhvr>
                                        <p:cTn id="17" dur="500"/>
                                        <p:tgtEl>
                                          <p:spTgt spid="768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6817"/>
                                        </p:tgtEl>
                                        <p:attrNameLst>
                                          <p:attrName>style.visibility</p:attrName>
                                        </p:attrNameLst>
                                      </p:cBhvr>
                                      <p:to>
                                        <p:strVal val="visible"/>
                                      </p:to>
                                    </p:set>
                                    <p:animEffect transition="in" filter="wipe(left)">
                                      <p:cBhvr>
                                        <p:cTn id="22" dur="500"/>
                                        <p:tgtEl>
                                          <p:spTgt spid="768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6820"/>
                                        </p:tgtEl>
                                        <p:attrNameLst>
                                          <p:attrName>style.visibility</p:attrName>
                                        </p:attrNameLst>
                                      </p:cBhvr>
                                      <p:to>
                                        <p:strVal val="visible"/>
                                      </p:to>
                                    </p:set>
                                    <p:animEffect transition="in" filter="wipe(left)">
                                      <p:cBhvr>
                                        <p:cTn id="27" dur="500"/>
                                        <p:tgtEl>
                                          <p:spTgt spid="768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76821"/>
                                        </p:tgtEl>
                                        <p:attrNameLst>
                                          <p:attrName>style.visibility</p:attrName>
                                        </p:attrNameLst>
                                      </p:cBhvr>
                                      <p:to>
                                        <p:strVal val="visible"/>
                                      </p:to>
                                    </p:set>
                                    <p:animEffect transition="in" filter="wipe(left)">
                                      <p:cBhvr>
                                        <p:cTn id="32" dur="500"/>
                                        <p:tgtEl>
                                          <p:spTgt spid="76821"/>
                                        </p:tgtEl>
                                      </p:cBhvr>
                                    </p:animEffect>
                                  </p:childTnLst>
                                </p:cTn>
                              </p:par>
                            </p:childTnLst>
                          </p:cTn>
                        </p:par>
                        <p:par>
                          <p:cTn id="33" fill="hold" nodeType="afterGroup">
                            <p:stCondLst>
                              <p:cond delay="500"/>
                            </p:stCondLst>
                            <p:childTnLst>
                              <p:par>
                                <p:cTn id="34" presetID="22" presetClass="entr" presetSubtype="8" fill="hold" nodeType="afterEffect">
                                  <p:stCondLst>
                                    <p:cond delay="0"/>
                                  </p:stCondLst>
                                  <p:childTnLst>
                                    <p:set>
                                      <p:cBhvr>
                                        <p:cTn id="35" dur="1" fill="hold">
                                          <p:stCondLst>
                                            <p:cond delay="0"/>
                                          </p:stCondLst>
                                        </p:cTn>
                                        <p:tgtEl>
                                          <p:spTgt spid="76822"/>
                                        </p:tgtEl>
                                        <p:attrNameLst>
                                          <p:attrName>style.visibility</p:attrName>
                                        </p:attrNameLst>
                                      </p:cBhvr>
                                      <p:to>
                                        <p:strVal val="visible"/>
                                      </p:to>
                                    </p:set>
                                    <p:animEffect transition="in" filter="wipe(left)">
                                      <p:cBhvr>
                                        <p:cTn id="36" dur="500"/>
                                        <p:tgtEl>
                                          <p:spTgt spid="7682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6803"/>
                                        </p:tgtEl>
                                        <p:attrNameLst>
                                          <p:attrName>style.visibility</p:attrName>
                                        </p:attrNameLst>
                                      </p:cBhvr>
                                      <p:to>
                                        <p:strVal val="visible"/>
                                      </p:to>
                                    </p:set>
                                    <p:animEffect transition="in" filter="wipe(left)">
                                      <p:cBhvr>
                                        <p:cTn id="41" dur="500"/>
                                        <p:tgtEl>
                                          <p:spTgt spid="7680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nodeType="clickEffect">
                                  <p:stCondLst>
                                    <p:cond delay="0"/>
                                  </p:stCondLst>
                                  <p:childTnLst>
                                    <p:set>
                                      <p:cBhvr>
                                        <p:cTn id="45" dur="1" fill="hold">
                                          <p:stCondLst>
                                            <p:cond delay="0"/>
                                          </p:stCondLst>
                                        </p:cTn>
                                        <p:tgtEl>
                                          <p:spTgt spid="76804"/>
                                        </p:tgtEl>
                                        <p:attrNameLst>
                                          <p:attrName>style.visibility</p:attrName>
                                        </p:attrNameLst>
                                      </p:cBhvr>
                                      <p:to>
                                        <p:strVal val="visible"/>
                                      </p:to>
                                    </p:set>
                                    <p:animEffect transition="in" filter="wipe(up)">
                                      <p:cBhvr>
                                        <p:cTn id="46" dur="500"/>
                                        <p:tgtEl>
                                          <p:spTgt spid="7680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nodeType="clickEffect">
                                  <p:stCondLst>
                                    <p:cond delay="0"/>
                                  </p:stCondLst>
                                  <p:childTnLst>
                                    <p:set>
                                      <p:cBhvr>
                                        <p:cTn id="50" dur="1" fill="hold">
                                          <p:stCondLst>
                                            <p:cond delay="0"/>
                                          </p:stCondLst>
                                        </p:cTn>
                                        <p:tgtEl>
                                          <p:spTgt spid="76802"/>
                                        </p:tgtEl>
                                        <p:attrNameLst>
                                          <p:attrName>style.visibility</p:attrName>
                                        </p:attrNameLst>
                                      </p:cBhvr>
                                      <p:to>
                                        <p:strVal val="visible"/>
                                      </p:to>
                                    </p:set>
                                    <p:animEffect transition="in" filter="wipe(up)">
                                      <p:cBhvr>
                                        <p:cTn id="51" dur="500"/>
                                        <p:tgtEl>
                                          <p:spTgt spid="76802"/>
                                        </p:tgtEl>
                                      </p:cBhvr>
                                    </p:animEffect>
                                  </p:childTnLst>
                                </p:cTn>
                              </p:par>
                            </p:childTnLst>
                          </p:cTn>
                        </p:par>
                        <p:par>
                          <p:cTn id="52" fill="hold" nodeType="afterGroup">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76806"/>
                                        </p:tgtEl>
                                        <p:attrNameLst>
                                          <p:attrName>style.visibility</p:attrName>
                                        </p:attrNameLst>
                                      </p:cBhvr>
                                      <p:to>
                                        <p:strVal val="visible"/>
                                      </p:to>
                                    </p:set>
                                    <p:animEffect transition="in" filter="wipe(left)">
                                      <p:cBhvr>
                                        <p:cTn id="55" dur="500"/>
                                        <p:tgtEl>
                                          <p:spTgt spid="76806"/>
                                        </p:tgtEl>
                                      </p:cBhvr>
                                    </p:animEffect>
                                  </p:childTnLst>
                                </p:cTn>
                              </p:par>
                            </p:childTnLst>
                          </p:cTn>
                        </p:par>
                        <p:par>
                          <p:cTn id="56" fill="hold" nodeType="afterGroup">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76828"/>
                                        </p:tgtEl>
                                        <p:attrNameLst>
                                          <p:attrName>style.visibility</p:attrName>
                                        </p:attrNameLst>
                                      </p:cBhvr>
                                      <p:to>
                                        <p:strVal val="visible"/>
                                      </p:to>
                                    </p:set>
                                    <p:animEffect transition="in" filter="wipe(left)">
                                      <p:cBhvr>
                                        <p:cTn id="59" dur="500"/>
                                        <p:tgtEl>
                                          <p:spTgt spid="76828"/>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strips(downRight)">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autoUpdateAnimBg="0"/>
      <p:bldP spid="76806" grpId="0" animBg="1"/>
      <p:bldP spid="76818" grpId="0" autoUpdateAnimBg="0"/>
      <p:bldP spid="76828" grpId="0" animBg="1"/>
      <p:bldP spid="18"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30"/>
          <p:cNvGrpSpPr>
            <a:grpSpLocks/>
          </p:cNvGrpSpPr>
          <p:nvPr/>
        </p:nvGrpSpPr>
        <p:grpSpPr bwMode="auto">
          <a:xfrm>
            <a:off x="467544" y="3212976"/>
            <a:ext cx="8150225" cy="735013"/>
            <a:chOff x="249" y="255"/>
            <a:chExt cx="5134" cy="463"/>
          </a:xfrm>
        </p:grpSpPr>
        <p:sp>
          <p:nvSpPr>
            <p:cNvPr id="14347" name="Rectangle 31"/>
            <p:cNvSpPr>
              <a:spLocks noChangeArrowheads="1"/>
            </p:cNvSpPr>
            <p:nvPr/>
          </p:nvSpPr>
          <p:spPr bwMode="auto">
            <a:xfrm>
              <a:off x="1821" y="350"/>
              <a:ext cx="9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500">
                  <a:solidFill>
                    <a:srgbClr val="000000"/>
                  </a:solidFill>
                  <a:latin typeface="Symbol" pitchFamily="18" charset="2"/>
                </a:rPr>
                <a:t>(</a:t>
              </a:r>
              <a:endParaRPr lang="en-US" altLang="zh-CN">
                <a:solidFill>
                  <a:srgbClr val="000000"/>
                </a:solidFill>
              </a:endParaRPr>
            </a:p>
          </p:txBody>
        </p:sp>
        <p:sp>
          <p:nvSpPr>
            <p:cNvPr id="14348" name="Rectangle 32"/>
            <p:cNvSpPr>
              <a:spLocks noChangeArrowheads="1"/>
            </p:cNvSpPr>
            <p:nvPr/>
          </p:nvSpPr>
          <p:spPr bwMode="auto">
            <a:xfrm>
              <a:off x="2435" y="350"/>
              <a:ext cx="9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500">
                  <a:solidFill>
                    <a:srgbClr val="000000"/>
                  </a:solidFill>
                  <a:latin typeface="Symbol" pitchFamily="18" charset="2"/>
                </a:rPr>
                <a:t>)</a:t>
              </a:r>
              <a:endParaRPr lang="en-US" altLang="zh-CN">
                <a:solidFill>
                  <a:srgbClr val="000000"/>
                </a:solidFill>
              </a:endParaRPr>
            </a:p>
          </p:txBody>
        </p:sp>
        <p:sp>
          <p:nvSpPr>
            <p:cNvPr id="14349" name="Rectangle 33"/>
            <p:cNvSpPr>
              <a:spLocks noChangeArrowheads="1"/>
            </p:cNvSpPr>
            <p:nvPr/>
          </p:nvSpPr>
          <p:spPr bwMode="auto">
            <a:xfrm>
              <a:off x="2996" y="255"/>
              <a:ext cx="12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4600">
                  <a:solidFill>
                    <a:srgbClr val="000000"/>
                  </a:solidFill>
                  <a:latin typeface="Symbol" pitchFamily="18" charset="2"/>
                </a:rPr>
                <a:t>(</a:t>
              </a:r>
              <a:endParaRPr lang="en-US" altLang="zh-CN">
                <a:solidFill>
                  <a:srgbClr val="000000"/>
                </a:solidFill>
              </a:endParaRPr>
            </a:p>
          </p:txBody>
        </p:sp>
        <p:sp>
          <p:nvSpPr>
            <p:cNvPr id="14350" name="Rectangle 34"/>
            <p:cNvSpPr>
              <a:spLocks noChangeArrowheads="1"/>
            </p:cNvSpPr>
            <p:nvPr/>
          </p:nvSpPr>
          <p:spPr bwMode="auto">
            <a:xfrm>
              <a:off x="4970" y="255"/>
              <a:ext cx="12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4600" dirty="0">
                  <a:solidFill>
                    <a:srgbClr val="000000"/>
                  </a:solidFill>
                  <a:latin typeface="Symbol" pitchFamily="18" charset="2"/>
                </a:rPr>
                <a:t>)</a:t>
              </a:r>
              <a:endParaRPr lang="en-US" altLang="zh-CN" dirty="0">
                <a:solidFill>
                  <a:srgbClr val="000000"/>
                </a:solidFill>
              </a:endParaRPr>
            </a:p>
          </p:txBody>
        </p:sp>
        <p:sp>
          <p:nvSpPr>
            <p:cNvPr id="14351" name="Rectangle 35"/>
            <p:cNvSpPr>
              <a:spLocks noChangeArrowheads="1"/>
            </p:cNvSpPr>
            <p:nvPr/>
          </p:nvSpPr>
          <p:spPr bwMode="auto">
            <a:xfrm>
              <a:off x="4561" y="414"/>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a:solidFill>
                    <a:srgbClr val="000000"/>
                  </a:solidFill>
                </a:rPr>
                <a:t>2</a:t>
              </a:r>
              <a:endParaRPr lang="en-US" altLang="zh-CN">
                <a:solidFill>
                  <a:srgbClr val="000000"/>
                </a:solidFill>
              </a:endParaRPr>
            </a:p>
          </p:txBody>
        </p:sp>
        <p:sp>
          <p:nvSpPr>
            <p:cNvPr id="14352" name="Rectangle 36"/>
            <p:cNvSpPr>
              <a:spLocks noChangeArrowheads="1"/>
            </p:cNvSpPr>
            <p:nvPr/>
          </p:nvSpPr>
          <p:spPr bwMode="auto">
            <a:xfrm>
              <a:off x="4469" y="574"/>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a:solidFill>
                    <a:srgbClr val="000000"/>
                  </a:solidFill>
                </a:rPr>
                <a:t>2</a:t>
              </a:r>
              <a:endParaRPr lang="en-US" altLang="zh-CN">
                <a:solidFill>
                  <a:srgbClr val="000000"/>
                </a:solidFill>
              </a:endParaRPr>
            </a:p>
          </p:txBody>
        </p:sp>
        <p:sp>
          <p:nvSpPr>
            <p:cNvPr id="14353" name="Rectangle 37"/>
            <p:cNvSpPr>
              <a:spLocks noChangeArrowheads="1"/>
            </p:cNvSpPr>
            <p:nvPr/>
          </p:nvSpPr>
          <p:spPr bwMode="auto">
            <a:xfrm>
              <a:off x="4080" y="574"/>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a:solidFill>
                    <a:srgbClr val="000000"/>
                  </a:solidFill>
                </a:rPr>
                <a:t>2</a:t>
              </a:r>
              <a:endParaRPr lang="en-US" altLang="zh-CN">
                <a:solidFill>
                  <a:srgbClr val="000000"/>
                </a:solidFill>
              </a:endParaRPr>
            </a:p>
          </p:txBody>
        </p:sp>
        <p:sp>
          <p:nvSpPr>
            <p:cNvPr id="14354" name="Rectangle 38"/>
            <p:cNvSpPr>
              <a:spLocks noChangeArrowheads="1"/>
            </p:cNvSpPr>
            <p:nvPr/>
          </p:nvSpPr>
          <p:spPr bwMode="auto">
            <a:xfrm>
              <a:off x="3695" y="414"/>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a:solidFill>
                    <a:srgbClr val="000000"/>
                  </a:solidFill>
                </a:rPr>
                <a:t>2</a:t>
              </a:r>
              <a:endParaRPr lang="en-US" altLang="zh-CN">
                <a:solidFill>
                  <a:srgbClr val="000000"/>
                </a:solidFill>
              </a:endParaRPr>
            </a:p>
          </p:txBody>
        </p:sp>
        <p:sp>
          <p:nvSpPr>
            <p:cNvPr id="14355" name="Rectangle 39"/>
            <p:cNvSpPr>
              <a:spLocks noChangeArrowheads="1"/>
            </p:cNvSpPr>
            <p:nvPr/>
          </p:nvSpPr>
          <p:spPr bwMode="auto">
            <a:xfrm>
              <a:off x="3608" y="574"/>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a:solidFill>
                    <a:srgbClr val="000000"/>
                  </a:solidFill>
                </a:rPr>
                <a:t>1</a:t>
              </a:r>
              <a:endParaRPr lang="en-US" altLang="zh-CN">
                <a:solidFill>
                  <a:srgbClr val="000000"/>
                </a:solidFill>
              </a:endParaRPr>
            </a:p>
          </p:txBody>
        </p:sp>
        <p:sp>
          <p:nvSpPr>
            <p:cNvPr id="14356" name="Rectangle 40"/>
            <p:cNvSpPr>
              <a:spLocks noChangeArrowheads="1"/>
            </p:cNvSpPr>
            <p:nvPr/>
          </p:nvSpPr>
          <p:spPr bwMode="auto">
            <a:xfrm>
              <a:off x="3233" y="574"/>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a:solidFill>
                    <a:srgbClr val="000000"/>
                  </a:solidFill>
                </a:rPr>
                <a:t>1</a:t>
              </a:r>
              <a:endParaRPr lang="en-US" altLang="zh-CN">
                <a:solidFill>
                  <a:srgbClr val="000000"/>
                </a:solidFill>
              </a:endParaRPr>
            </a:p>
          </p:txBody>
        </p:sp>
        <p:sp>
          <p:nvSpPr>
            <p:cNvPr id="14357" name="Rectangle 41"/>
            <p:cNvSpPr>
              <a:spLocks noChangeArrowheads="1"/>
            </p:cNvSpPr>
            <p:nvPr/>
          </p:nvSpPr>
          <p:spPr bwMode="auto">
            <a:xfrm>
              <a:off x="4656" y="449"/>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a:solidFill>
                    <a:srgbClr val="000000"/>
                  </a:solidFill>
                </a:rPr>
                <a:t>;</a:t>
              </a:r>
              <a:endParaRPr lang="en-US" altLang="zh-CN">
                <a:solidFill>
                  <a:srgbClr val="000000"/>
                </a:solidFill>
              </a:endParaRPr>
            </a:p>
          </p:txBody>
        </p:sp>
        <p:sp>
          <p:nvSpPr>
            <p:cNvPr id="14358" name="Rectangle 42"/>
            <p:cNvSpPr>
              <a:spLocks noChangeArrowheads="1"/>
            </p:cNvSpPr>
            <p:nvPr/>
          </p:nvSpPr>
          <p:spPr bwMode="auto">
            <a:xfrm>
              <a:off x="4187" y="449"/>
              <a:ext cx="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a:solidFill>
                    <a:srgbClr val="000000"/>
                  </a:solidFill>
                </a:rPr>
                <a:t>,</a:t>
              </a:r>
              <a:endParaRPr lang="en-US" altLang="zh-CN">
                <a:solidFill>
                  <a:srgbClr val="000000"/>
                </a:solidFill>
              </a:endParaRPr>
            </a:p>
          </p:txBody>
        </p:sp>
        <p:sp>
          <p:nvSpPr>
            <p:cNvPr id="14359" name="Rectangle 43"/>
            <p:cNvSpPr>
              <a:spLocks noChangeArrowheads="1"/>
            </p:cNvSpPr>
            <p:nvPr/>
          </p:nvSpPr>
          <p:spPr bwMode="auto">
            <a:xfrm>
              <a:off x="3790" y="449"/>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a:solidFill>
                    <a:srgbClr val="000000"/>
                  </a:solidFill>
                </a:rPr>
                <a:t>;</a:t>
              </a:r>
              <a:endParaRPr lang="en-US" altLang="zh-CN">
                <a:solidFill>
                  <a:srgbClr val="000000"/>
                </a:solidFill>
              </a:endParaRPr>
            </a:p>
          </p:txBody>
        </p:sp>
        <p:sp>
          <p:nvSpPr>
            <p:cNvPr id="14360" name="Rectangle 44"/>
            <p:cNvSpPr>
              <a:spLocks noChangeArrowheads="1"/>
            </p:cNvSpPr>
            <p:nvPr/>
          </p:nvSpPr>
          <p:spPr bwMode="auto">
            <a:xfrm>
              <a:off x="3336" y="449"/>
              <a:ext cx="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a:solidFill>
                    <a:srgbClr val="000000"/>
                  </a:solidFill>
                </a:rPr>
                <a:t>,</a:t>
              </a:r>
              <a:endParaRPr lang="en-US" altLang="zh-CN">
                <a:solidFill>
                  <a:srgbClr val="000000"/>
                </a:solidFill>
              </a:endParaRPr>
            </a:p>
          </p:txBody>
        </p:sp>
        <p:sp>
          <p:nvSpPr>
            <p:cNvPr id="14361" name="Rectangle 45"/>
            <p:cNvSpPr>
              <a:spLocks noChangeArrowheads="1"/>
            </p:cNvSpPr>
            <p:nvPr/>
          </p:nvSpPr>
          <p:spPr bwMode="auto">
            <a:xfrm>
              <a:off x="2145" y="449"/>
              <a:ext cx="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a:solidFill>
                    <a:srgbClr val="000000"/>
                  </a:solidFill>
                </a:rPr>
                <a:t>,</a:t>
              </a:r>
              <a:endParaRPr lang="en-US" altLang="zh-CN">
                <a:solidFill>
                  <a:srgbClr val="000000"/>
                </a:solidFill>
              </a:endParaRPr>
            </a:p>
          </p:txBody>
        </p:sp>
        <p:sp>
          <p:nvSpPr>
            <p:cNvPr id="14362" name="Rectangle 46"/>
            <p:cNvSpPr>
              <a:spLocks noChangeArrowheads="1"/>
            </p:cNvSpPr>
            <p:nvPr/>
          </p:nvSpPr>
          <p:spPr bwMode="auto">
            <a:xfrm>
              <a:off x="1191" y="449"/>
              <a:ext cx="1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a:solidFill>
                    <a:srgbClr val="000000"/>
                  </a:solidFill>
                </a:rPr>
                <a:t>1</a:t>
              </a:r>
              <a:endParaRPr lang="en-US" altLang="zh-CN">
                <a:solidFill>
                  <a:srgbClr val="000000"/>
                </a:solidFill>
              </a:endParaRPr>
            </a:p>
          </p:txBody>
        </p:sp>
        <p:sp>
          <p:nvSpPr>
            <p:cNvPr id="14363" name="Rectangle 47"/>
            <p:cNvSpPr>
              <a:spLocks noChangeArrowheads="1"/>
            </p:cNvSpPr>
            <p:nvPr/>
          </p:nvSpPr>
          <p:spPr bwMode="auto">
            <a:xfrm>
              <a:off x="1125" y="449"/>
              <a:ext cx="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a:solidFill>
                    <a:srgbClr val="000000"/>
                  </a:solidFill>
                </a:rPr>
                <a:t>.</a:t>
              </a:r>
              <a:endParaRPr lang="en-US" altLang="zh-CN">
                <a:solidFill>
                  <a:srgbClr val="000000"/>
                </a:solidFill>
              </a:endParaRPr>
            </a:p>
          </p:txBody>
        </p:sp>
        <p:sp>
          <p:nvSpPr>
            <p:cNvPr id="14364" name="Rectangle 48"/>
            <p:cNvSpPr>
              <a:spLocks noChangeArrowheads="1"/>
            </p:cNvSpPr>
            <p:nvPr/>
          </p:nvSpPr>
          <p:spPr bwMode="auto">
            <a:xfrm>
              <a:off x="992" y="449"/>
              <a:ext cx="1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a:solidFill>
                    <a:srgbClr val="000000"/>
                  </a:solidFill>
                </a:rPr>
                <a:t>1</a:t>
              </a:r>
              <a:endParaRPr lang="en-US" altLang="zh-CN">
                <a:solidFill>
                  <a:srgbClr val="000000"/>
                </a:solidFill>
              </a:endParaRPr>
            </a:p>
          </p:txBody>
        </p:sp>
        <p:sp>
          <p:nvSpPr>
            <p:cNvPr id="14365" name="Rectangle 49"/>
            <p:cNvSpPr>
              <a:spLocks noChangeArrowheads="1"/>
            </p:cNvSpPr>
            <p:nvPr/>
          </p:nvSpPr>
          <p:spPr bwMode="auto">
            <a:xfrm>
              <a:off x="925" y="449"/>
              <a:ext cx="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a:solidFill>
                    <a:srgbClr val="000000"/>
                  </a:solidFill>
                </a:rPr>
                <a:t>.</a:t>
              </a:r>
              <a:endParaRPr lang="en-US" altLang="zh-CN">
                <a:solidFill>
                  <a:srgbClr val="000000"/>
                </a:solidFill>
              </a:endParaRPr>
            </a:p>
          </p:txBody>
        </p:sp>
        <p:sp>
          <p:nvSpPr>
            <p:cNvPr id="14366" name="Rectangle 50"/>
            <p:cNvSpPr>
              <a:spLocks noChangeArrowheads="1"/>
            </p:cNvSpPr>
            <p:nvPr/>
          </p:nvSpPr>
          <p:spPr bwMode="auto">
            <a:xfrm>
              <a:off x="793" y="449"/>
              <a:ext cx="1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dirty="0">
                  <a:solidFill>
                    <a:srgbClr val="000000"/>
                  </a:solidFill>
                </a:rPr>
                <a:t>3</a:t>
              </a:r>
              <a:endParaRPr lang="en-US" altLang="zh-CN" dirty="0">
                <a:solidFill>
                  <a:srgbClr val="000000"/>
                </a:solidFill>
              </a:endParaRPr>
            </a:p>
          </p:txBody>
        </p:sp>
        <p:sp>
          <p:nvSpPr>
            <p:cNvPr id="14367" name="Rectangle 51"/>
            <p:cNvSpPr>
              <a:spLocks noChangeArrowheads="1"/>
            </p:cNvSpPr>
            <p:nvPr/>
          </p:nvSpPr>
          <p:spPr bwMode="auto">
            <a:xfrm>
              <a:off x="4781" y="425"/>
              <a:ext cx="1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dirty="0">
                  <a:solidFill>
                    <a:srgbClr val="000000"/>
                  </a:solidFill>
                  <a:latin typeface="Symbol" pitchFamily="18" charset="2"/>
                </a:rPr>
                <a:t>r</a:t>
              </a:r>
              <a:endParaRPr lang="en-US" altLang="zh-CN" dirty="0">
                <a:solidFill>
                  <a:srgbClr val="000000"/>
                </a:solidFill>
              </a:endParaRPr>
            </a:p>
          </p:txBody>
        </p:sp>
        <p:sp>
          <p:nvSpPr>
            <p:cNvPr id="14368" name="Rectangle 52"/>
            <p:cNvSpPr>
              <a:spLocks noChangeArrowheads="1"/>
            </p:cNvSpPr>
            <p:nvPr/>
          </p:nvSpPr>
          <p:spPr bwMode="auto">
            <a:xfrm>
              <a:off x="4266" y="425"/>
              <a:ext cx="1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a:solidFill>
                    <a:srgbClr val="000000"/>
                  </a:solidFill>
                  <a:latin typeface="Symbol" pitchFamily="18" charset="2"/>
                </a:rPr>
                <a:t>s</a:t>
              </a:r>
              <a:endParaRPr lang="en-US" altLang="zh-CN">
                <a:solidFill>
                  <a:srgbClr val="000000"/>
                </a:solidFill>
              </a:endParaRPr>
            </a:p>
          </p:txBody>
        </p:sp>
        <p:sp>
          <p:nvSpPr>
            <p:cNvPr id="14369" name="Rectangle 53"/>
            <p:cNvSpPr>
              <a:spLocks noChangeArrowheads="1"/>
            </p:cNvSpPr>
            <p:nvPr/>
          </p:nvSpPr>
          <p:spPr bwMode="auto">
            <a:xfrm>
              <a:off x="3906" y="425"/>
              <a:ext cx="1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a:solidFill>
                    <a:srgbClr val="000000"/>
                  </a:solidFill>
                  <a:latin typeface="Symbol" pitchFamily="18" charset="2"/>
                </a:rPr>
                <a:t>m</a:t>
              </a:r>
              <a:endParaRPr lang="en-US" altLang="zh-CN">
                <a:solidFill>
                  <a:srgbClr val="000000"/>
                </a:solidFill>
              </a:endParaRPr>
            </a:p>
          </p:txBody>
        </p:sp>
        <p:sp>
          <p:nvSpPr>
            <p:cNvPr id="14370" name="Rectangle 54"/>
            <p:cNvSpPr>
              <a:spLocks noChangeArrowheads="1"/>
            </p:cNvSpPr>
            <p:nvPr/>
          </p:nvSpPr>
          <p:spPr bwMode="auto">
            <a:xfrm>
              <a:off x="3415" y="425"/>
              <a:ext cx="1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a:solidFill>
                    <a:srgbClr val="000000"/>
                  </a:solidFill>
                  <a:latin typeface="Symbol" pitchFamily="18" charset="2"/>
                </a:rPr>
                <a:t>s</a:t>
              </a:r>
              <a:endParaRPr lang="en-US" altLang="zh-CN">
                <a:solidFill>
                  <a:srgbClr val="000000"/>
                </a:solidFill>
              </a:endParaRPr>
            </a:p>
          </p:txBody>
        </p:sp>
        <p:sp>
          <p:nvSpPr>
            <p:cNvPr id="14371" name="Rectangle 55"/>
            <p:cNvSpPr>
              <a:spLocks noChangeArrowheads="1"/>
            </p:cNvSpPr>
            <p:nvPr/>
          </p:nvSpPr>
          <p:spPr bwMode="auto">
            <a:xfrm>
              <a:off x="3070" y="425"/>
              <a:ext cx="1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dirty="0">
                  <a:solidFill>
                    <a:srgbClr val="000000"/>
                  </a:solidFill>
                  <a:latin typeface="Symbol" pitchFamily="18" charset="2"/>
                </a:rPr>
                <a:t>m</a:t>
              </a:r>
              <a:endParaRPr lang="en-US" altLang="zh-CN" dirty="0">
                <a:solidFill>
                  <a:srgbClr val="000000"/>
                </a:solidFill>
              </a:endParaRPr>
            </a:p>
          </p:txBody>
        </p:sp>
        <p:sp>
          <p:nvSpPr>
            <p:cNvPr id="14372" name="Rectangle 56"/>
            <p:cNvSpPr>
              <a:spLocks noChangeArrowheads="1"/>
            </p:cNvSpPr>
            <p:nvPr/>
          </p:nvSpPr>
          <p:spPr bwMode="auto">
            <a:xfrm>
              <a:off x="2767" y="449"/>
              <a:ext cx="1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a:solidFill>
                    <a:srgbClr val="000000"/>
                  </a:solidFill>
                </a:rPr>
                <a:t>N</a:t>
              </a:r>
              <a:endParaRPr lang="en-US" altLang="zh-CN">
                <a:solidFill>
                  <a:srgbClr val="000000"/>
                </a:solidFill>
              </a:endParaRPr>
            </a:p>
          </p:txBody>
        </p:sp>
        <p:sp>
          <p:nvSpPr>
            <p:cNvPr id="14373" name="Rectangle 57"/>
            <p:cNvSpPr>
              <a:spLocks noChangeArrowheads="1"/>
            </p:cNvSpPr>
            <p:nvPr/>
          </p:nvSpPr>
          <p:spPr bwMode="auto">
            <a:xfrm>
              <a:off x="2224" y="449"/>
              <a:ext cx="12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dirty="0">
                  <a:solidFill>
                    <a:srgbClr val="000000"/>
                  </a:solidFill>
                </a:rPr>
                <a:t>Y</a:t>
              </a:r>
              <a:endParaRPr lang="en-US" altLang="zh-CN" dirty="0">
                <a:solidFill>
                  <a:srgbClr val="000000"/>
                </a:solidFill>
              </a:endParaRPr>
            </a:p>
          </p:txBody>
        </p:sp>
        <p:sp>
          <p:nvSpPr>
            <p:cNvPr id="14374" name="Rectangle 58"/>
            <p:cNvSpPr>
              <a:spLocks noChangeArrowheads="1"/>
            </p:cNvSpPr>
            <p:nvPr/>
          </p:nvSpPr>
          <p:spPr bwMode="auto">
            <a:xfrm>
              <a:off x="1929" y="449"/>
              <a:ext cx="1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a:solidFill>
                    <a:srgbClr val="000000"/>
                  </a:solidFill>
                </a:rPr>
                <a:t>X</a:t>
              </a:r>
              <a:endParaRPr lang="en-US" altLang="zh-CN">
                <a:solidFill>
                  <a:srgbClr val="000000"/>
                </a:solidFill>
              </a:endParaRPr>
            </a:p>
          </p:txBody>
        </p:sp>
        <p:sp>
          <p:nvSpPr>
            <p:cNvPr id="14375" name="Rectangle 59"/>
            <p:cNvSpPr>
              <a:spLocks noChangeArrowheads="1"/>
            </p:cNvSpPr>
            <p:nvPr/>
          </p:nvSpPr>
          <p:spPr bwMode="auto">
            <a:xfrm>
              <a:off x="5071" y="455"/>
              <a:ext cx="3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dirty="0">
                  <a:solidFill>
                    <a:srgbClr val="000000"/>
                  </a:solidFill>
                  <a:latin typeface="宋体" charset="-122"/>
                </a:rPr>
                <a:t> </a:t>
              </a:r>
              <a:r>
                <a:rPr lang="zh-CN" altLang="en-US" sz="2600" dirty="0">
                  <a:solidFill>
                    <a:srgbClr val="000000"/>
                  </a:solidFill>
                  <a:latin typeface="宋体" charset="-122"/>
                </a:rPr>
                <a:t>则</a:t>
              </a:r>
              <a:endParaRPr lang="zh-CN" altLang="en-US" dirty="0">
                <a:solidFill>
                  <a:srgbClr val="000000"/>
                </a:solidFill>
              </a:endParaRPr>
            </a:p>
          </p:txBody>
        </p:sp>
        <p:sp>
          <p:nvSpPr>
            <p:cNvPr id="14376" name="Rectangle 60"/>
            <p:cNvSpPr>
              <a:spLocks noChangeArrowheads="1"/>
            </p:cNvSpPr>
            <p:nvPr/>
          </p:nvSpPr>
          <p:spPr bwMode="auto">
            <a:xfrm>
              <a:off x="2497" y="455"/>
              <a:ext cx="2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a:solidFill>
                    <a:srgbClr val="000000"/>
                  </a:solidFill>
                  <a:latin typeface="宋体" charset="-122"/>
                </a:rPr>
                <a:t>～</a:t>
              </a:r>
              <a:endParaRPr lang="zh-CN" altLang="en-US">
                <a:solidFill>
                  <a:srgbClr val="000000"/>
                </a:solidFill>
              </a:endParaRPr>
            </a:p>
          </p:txBody>
        </p:sp>
        <p:sp>
          <p:nvSpPr>
            <p:cNvPr id="14377" name="Rectangle 61"/>
            <p:cNvSpPr>
              <a:spLocks noChangeArrowheads="1"/>
            </p:cNvSpPr>
            <p:nvPr/>
          </p:nvSpPr>
          <p:spPr bwMode="auto">
            <a:xfrm>
              <a:off x="1556" y="455"/>
              <a:ext cx="2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dirty="0">
                  <a:solidFill>
                    <a:srgbClr val="000000"/>
                  </a:solidFill>
                  <a:latin typeface="宋体" charset="-122"/>
                </a:rPr>
                <a:t>若</a:t>
              </a:r>
              <a:endParaRPr lang="zh-CN" altLang="en-US" dirty="0">
                <a:solidFill>
                  <a:srgbClr val="000000"/>
                </a:solidFill>
              </a:endParaRPr>
            </a:p>
          </p:txBody>
        </p:sp>
        <p:sp>
          <p:nvSpPr>
            <p:cNvPr id="14378" name="Rectangle 62"/>
            <p:cNvSpPr>
              <a:spLocks noChangeArrowheads="1"/>
            </p:cNvSpPr>
            <p:nvPr/>
          </p:nvSpPr>
          <p:spPr bwMode="auto">
            <a:xfrm>
              <a:off x="249" y="455"/>
              <a:ext cx="4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600" u="sng">
                  <a:solidFill>
                    <a:srgbClr val="000000"/>
                  </a:solidFill>
                  <a:latin typeface="宋体" charset="-122"/>
                </a:rPr>
                <a:t>命题</a:t>
              </a:r>
              <a:endParaRPr lang="zh-CN" altLang="en-US" u="sng">
                <a:solidFill>
                  <a:srgbClr val="000000"/>
                </a:solidFill>
              </a:endParaRPr>
            </a:p>
          </p:txBody>
        </p:sp>
      </p:grpSp>
      <p:grpSp>
        <p:nvGrpSpPr>
          <p:cNvPr id="2" name="Group 7"/>
          <p:cNvGrpSpPr>
            <a:grpSpLocks/>
          </p:cNvGrpSpPr>
          <p:nvPr/>
        </p:nvGrpSpPr>
        <p:grpSpPr bwMode="auto">
          <a:xfrm>
            <a:off x="2507878" y="3772520"/>
            <a:ext cx="6024562" cy="736600"/>
            <a:chOff x="1336" y="709"/>
            <a:chExt cx="3795" cy="464"/>
          </a:xfrm>
        </p:grpSpPr>
        <p:sp>
          <p:nvSpPr>
            <p:cNvPr id="14379" name="Rectangle 8"/>
            <p:cNvSpPr>
              <a:spLocks noChangeArrowheads="1"/>
            </p:cNvSpPr>
            <p:nvPr/>
          </p:nvSpPr>
          <p:spPr bwMode="auto">
            <a:xfrm>
              <a:off x="2072" y="709"/>
              <a:ext cx="12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4600">
                  <a:solidFill>
                    <a:srgbClr val="000000"/>
                  </a:solidFill>
                  <a:latin typeface="Symbol" pitchFamily="18" charset="2"/>
                </a:rPr>
                <a:t>(</a:t>
              </a:r>
              <a:endParaRPr lang="en-US" altLang="zh-CN">
                <a:solidFill>
                  <a:srgbClr val="000000"/>
                </a:solidFill>
              </a:endParaRPr>
            </a:p>
          </p:txBody>
        </p:sp>
        <p:sp>
          <p:nvSpPr>
            <p:cNvPr id="14380" name="Rectangle 9"/>
            <p:cNvSpPr>
              <a:spLocks noChangeArrowheads="1"/>
            </p:cNvSpPr>
            <p:nvPr/>
          </p:nvSpPr>
          <p:spPr bwMode="auto">
            <a:xfrm>
              <a:off x="2889" y="709"/>
              <a:ext cx="12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4600">
                  <a:solidFill>
                    <a:srgbClr val="000000"/>
                  </a:solidFill>
                  <a:latin typeface="Symbol" pitchFamily="18" charset="2"/>
                </a:rPr>
                <a:t>)</a:t>
              </a:r>
              <a:endParaRPr lang="en-US" altLang="zh-CN">
                <a:solidFill>
                  <a:srgbClr val="000000"/>
                </a:solidFill>
              </a:endParaRPr>
            </a:p>
          </p:txBody>
        </p:sp>
        <p:sp>
          <p:nvSpPr>
            <p:cNvPr id="14381" name="Rectangle 10"/>
            <p:cNvSpPr>
              <a:spLocks noChangeArrowheads="1"/>
            </p:cNvSpPr>
            <p:nvPr/>
          </p:nvSpPr>
          <p:spPr bwMode="auto">
            <a:xfrm>
              <a:off x="4162" y="709"/>
              <a:ext cx="12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4600">
                  <a:solidFill>
                    <a:srgbClr val="000000"/>
                  </a:solidFill>
                  <a:latin typeface="Symbol" pitchFamily="18" charset="2"/>
                </a:rPr>
                <a:t>(</a:t>
              </a:r>
              <a:endParaRPr lang="en-US" altLang="zh-CN">
                <a:solidFill>
                  <a:srgbClr val="000000"/>
                </a:solidFill>
              </a:endParaRPr>
            </a:p>
          </p:txBody>
        </p:sp>
        <p:sp>
          <p:nvSpPr>
            <p:cNvPr id="14382" name="Rectangle 11"/>
            <p:cNvSpPr>
              <a:spLocks noChangeArrowheads="1"/>
            </p:cNvSpPr>
            <p:nvPr/>
          </p:nvSpPr>
          <p:spPr bwMode="auto">
            <a:xfrm>
              <a:off x="5008" y="709"/>
              <a:ext cx="12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4600">
                  <a:solidFill>
                    <a:srgbClr val="000000"/>
                  </a:solidFill>
                  <a:latin typeface="Symbol" pitchFamily="18" charset="2"/>
                </a:rPr>
                <a:t>)</a:t>
              </a:r>
              <a:endParaRPr lang="en-US" altLang="zh-CN">
                <a:solidFill>
                  <a:srgbClr val="000000"/>
                </a:solidFill>
              </a:endParaRPr>
            </a:p>
          </p:txBody>
        </p:sp>
        <p:sp>
          <p:nvSpPr>
            <p:cNvPr id="14383" name="Rectangle 12"/>
            <p:cNvSpPr>
              <a:spLocks noChangeArrowheads="1"/>
            </p:cNvSpPr>
            <p:nvPr/>
          </p:nvSpPr>
          <p:spPr bwMode="auto">
            <a:xfrm>
              <a:off x="4891" y="869"/>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a:solidFill>
                    <a:srgbClr val="000000"/>
                  </a:solidFill>
                </a:rPr>
                <a:t>2</a:t>
              </a:r>
              <a:endParaRPr lang="en-US" altLang="zh-CN">
                <a:solidFill>
                  <a:srgbClr val="000000"/>
                </a:solidFill>
              </a:endParaRPr>
            </a:p>
          </p:txBody>
        </p:sp>
        <p:sp>
          <p:nvSpPr>
            <p:cNvPr id="14384" name="Rectangle 13"/>
            <p:cNvSpPr>
              <a:spLocks noChangeArrowheads="1"/>
            </p:cNvSpPr>
            <p:nvPr/>
          </p:nvSpPr>
          <p:spPr bwMode="auto">
            <a:xfrm>
              <a:off x="4798" y="1029"/>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a:solidFill>
                    <a:srgbClr val="000000"/>
                  </a:solidFill>
                </a:rPr>
                <a:t>2</a:t>
              </a:r>
              <a:endParaRPr lang="en-US" altLang="zh-CN">
                <a:solidFill>
                  <a:srgbClr val="000000"/>
                </a:solidFill>
              </a:endParaRPr>
            </a:p>
          </p:txBody>
        </p:sp>
        <p:sp>
          <p:nvSpPr>
            <p:cNvPr id="14385" name="Rectangle 14"/>
            <p:cNvSpPr>
              <a:spLocks noChangeArrowheads="1"/>
            </p:cNvSpPr>
            <p:nvPr/>
          </p:nvSpPr>
          <p:spPr bwMode="auto">
            <a:xfrm>
              <a:off x="4409" y="1029"/>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a:solidFill>
                    <a:srgbClr val="000000"/>
                  </a:solidFill>
                </a:rPr>
                <a:t>2</a:t>
              </a:r>
              <a:endParaRPr lang="en-US" altLang="zh-CN">
                <a:solidFill>
                  <a:srgbClr val="000000"/>
                </a:solidFill>
              </a:endParaRPr>
            </a:p>
          </p:txBody>
        </p:sp>
        <p:sp>
          <p:nvSpPr>
            <p:cNvPr id="14386" name="Rectangle 15"/>
            <p:cNvSpPr>
              <a:spLocks noChangeArrowheads="1"/>
            </p:cNvSpPr>
            <p:nvPr/>
          </p:nvSpPr>
          <p:spPr bwMode="auto">
            <a:xfrm>
              <a:off x="2771" y="869"/>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dirty="0">
                  <a:solidFill>
                    <a:srgbClr val="000000"/>
                  </a:solidFill>
                </a:rPr>
                <a:t>2</a:t>
              </a:r>
              <a:endParaRPr lang="en-US" altLang="zh-CN" dirty="0">
                <a:solidFill>
                  <a:srgbClr val="000000"/>
                </a:solidFill>
              </a:endParaRPr>
            </a:p>
          </p:txBody>
        </p:sp>
        <p:sp>
          <p:nvSpPr>
            <p:cNvPr id="14387" name="Rectangle 16"/>
            <p:cNvSpPr>
              <a:spLocks noChangeArrowheads="1"/>
            </p:cNvSpPr>
            <p:nvPr/>
          </p:nvSpPr>
          <p:spPr bwMode="auto">
            <a:xfrm>
              <a:off x="2684" y="1029"/>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a:solidFill>
                    <a:srgbClr val="000000"/>
                  </a:solidFill>
                </a:rPr>
                <a:t>1</a:t>
              </a:r>
              <a:endParaRPr lang="en-US" altLang="zh-CN">
                <a:solidFill>
                  <a:srgbClr val="000000"/>
                </a:solidFill>
              </a:endParaRPr>
            </a:p>
          </p:txBody>
        </p:sp>
        <p:sp>
          <p:nvSpPr>
            <p:cNvPr id="14388" name="Rectangle 17"/>
            <p:cNvSpPr>
              <a:spLocks noChangeArrowheads="1"/>
            </p:cNvSpPr>
            <p:nvPr/>
          </p:nvSpPr>
          <p:spPr bwMode="auto">
            <a:xfrm>
              <a:off x="2309" y="1029"/>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a:solidFill>
                    <a:srgbClr val="000000"/>
                  </a:solidFill>
                </a:rPr>
                <a:t>1</a:t>
              </a:r>
              <a:endParaRPr lang="en-US" altLang="zh-CN">
                <a:solidFill>
                  <a:srgbClr val="000000"/>
                </a:solidFill>
              </a:endParaRPr>
            </a:p>
          </p:txBody>
        </p:sp>
        <p:sp>
          <p:nvSpPr>
            <p:cNvPr id="14389" name="Rectangle 18"/>
            <p:cNvSpPr>
              <a:spLocks noChangeArrowheads="1"/>
            </p:cNvSpPr>
            <p:nvPr/>
          </p:nvSpPr>
          <p:spPr bwMode="auto">
            <a:xfrm>
              <a:off x="4516" y="904"/>
              <a:ext cx="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a:solidFill>
                    <a:srgbClr val="000000"/>
                  </a:solidFill>
                </a:rPr>
                <a:t>,</a:t>
              </a:r>
              <a:endParaRPr lang="en-US" altLang="zh-CN">
                <a:solidFill>
                  <a:srgbClr val="000000"/>
                </a:solidFill>
              </a:endParaRPr>
            </a:p>
          </p:txBody>
        </p:sp>
        <p:sp>
          <p:nvSpPr>
            <p:cNvPr id="14390" name="Rectangle 19"/>
            <p:cNvSpPr>
              <a:spLocks noChangeArrowheads="1"/>
            </p:cNvSpPr>
            <p:nvPr/>
          </p:nvSpPr>
          <p:spPr bwMode="auto">
            <a:xfrm>
              <a:off x="3704" y="904"/>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a:solidFill>
                    <a:srgbClr val="000000"/>
                  </a:solidFill>
                </a:rPr>
                <a:t>~</a:t>
              </a:r>
              <a:endParaRPr lang="en-US" altLang="zh-CN">
                <a:solidFill>
                  <a:srgbClr val="000000"/>
                </a:solidFill>
              </a:endParaRPr>
            </a:p>
          </p:txBody>
        </p:sp>
        <p:sp>
          <p:nvSpPr>
            <p:cNvPr id="14391" name="Rectangle 20"/>
            <p:cNvSpPr>
              <a:spLocks noChangeArrowheads="1"/>
            </p:cNvSpPr>
            <p:nvPr/>
          </p:nvSpPr>
          <p:spPr bwMode="auto">
            <a:xfrm>
              <a:off x="2412" y="904"/>
              <a:ext cx="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dirty="0">
                  <a:solidFill>
                    <a:srgbClr val="000000"/>
                  </a:solidFill>
                </a:rPr>
                <a:t>,</a:t>
              </a:r>
              <a:endParaRPr lang="en-US" altLang="zh-CN" dirty="0">
                <a:solidFill>
                  <a:srgbClr val="000000"/>
                </a:solidFill>
              </a:endParaRPr>
            </a:p>
          </p:txBody>
        </p:sp>
        <p:sp>
          <p:nvSpPr>
            <p:cNvPr id="14392" name="Rectangle 21"/>
            <p:cNvSpPr>
              <a:spLocks noChangeArrowheads="1"/>
            </p:cNvSpPr>
            <p:nvPr/>
          </p:nvSpPr>
          <p:spPr bwMode="auto">
            <a:xfrm>
              <a:off x="1614" y="904"/>
              <a:ext cx="1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dirty="0">
                  <a:solidFill>
                    <a:srgbClr val="000000"/>
                  </a:solidFill>
                </a:rPr>
                <a:t>~</a:t>
              </a:r>
              <a:endParaRPr lang="en-US" altLang="zh-CN" dirty="0">
                <a:solidFill>
                  <a:srgbClr val="000000"/>
                </a:solidFill>
              </a:endParaRPr>
            </a:p>
          </p:txBody>
        </p:sp>
        <p:sp>
          <p:nvSpPr>
            <p:cNvPr id="14393" name="Rectangle 22"/>
            <p:cNvSpPr>
              <a:spLocks noChangeArrowheads="1"/>
            </p:cNvSpPr>
            <p:nvPr/>
          </p:nvSpPr>
          <p:spPr bwMode="auto">
            <a:xfrm>
              <a:off x="4595" y="880"/>
              <a:ext cx="1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a:solidFill>
                    <a:srgbClr val="000000"/>
                  </a:solidFill>
                  <a:latin typeface="Symbol" pitchFamily="18" charset="2"/>
                </a:rPr>
                <a:t>s</a:t>
              </a:r>
              <a:endParaRPr lang="en-US" altLang="zh-CN">
                <a:solidFill>
                  <a:srgbClr val="000000"/>
                </a:solidFill>
              </a:endParaRPr>
            </a:p>
          </p:txBody>
        </p:sp>
        <p:sp>
          <p:nvSpPr>
            <p:cNvPr id="14394" name="Rectangle 23"/>
            <p:cNvSpPr>
              <a:spLocks noChangeArrowheads="1"/>
            </p:cNvSpPr>
            <p:nvPr/>
          </p:nvSpPr>
          <p:spPr bwMode="auto">
            <a:xfrm>
              <a:off x="4236" y="880"/>
              <a:ext cx="1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a:solidFill>
                    <a:srgbClr val="000000"/>
                  </a:solidFill>
                  <a:latin typeface="Symbol" pitchFamily="18" charset="2"/>
                </a:rPr>
                <a:t>m</a:t>
              </a:r>
              <a:endParaRPr lang="en-US" altLang="zh-CN">
                <a:solidFill>
                  <a:srgbClr val="000000"/>
                </a:solidFill>
              </a:endParaRPr>
            </a:p>
          </p:txBody>
        </p:sp>
        <p:sp>
          <p:nvSpPr>
            <p:cNvPr id="14395" name="Rectangle 24"/>
            <p:cNvSpPr>
              <a:spLocks noChangeArrowheads="1"/>
            </p:cNvSpPr>
            <p:nvPr/>
          </p:nvSpPr>
          <p:spPr bwMode="auto">
            <a:xfrm>
              <a:off x="2491" y="880"/>
              <a:ext cx="1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a:solidFill>
                    <a:srgbClr val="000000"/>
                  </a:solidFill>
                  <a:latin typeface="Symbol" pitchFamily="18" charset="2"/>
                </a:rPr>
                <a:t>s</a:t>
              </a:r>
              <a:endParaRPr lang="en-US" altLang="zh-CN">
                <a:solidFill>
                  <a:srgbClr val="000000"/>
                </a:solidFill>
              </a:endParaRPr>
            </a:p>
          </p:txBody>
        </p:sp>
        <p:sp>
          <p:nvSpPr>
            <p:cNvPr id="14396" name="Rectangle 25"/>
            <p:cNvSpPr>
              <a:spLocks noChangeArrowheads="1"/>
            </p:cNvSpPr>
            <p:nvPr/>
          </p:nvSpPr>
          <p:spPr bwMode="auto">
            <a:xfrm>
              <a:off x="2145" y="880"/>
              <a:ext cx="1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a:solidFill>
                    <a:srgbClr val="000000"/>
                  </a:solidFill>
                  <a:latin typeface="Symbol" pitchFamily="18" charset="2"/>
                </a:rPr>
                <a:t>m</a:t>
              </a:r>
              <a:endParaRPr lang="en-US" altLang="zh-CN">
                <a:solidFill>
                  <a:srgbClr val="000000"/>
                </a:solidFill>
              </a:endParaRPr>
            </a:p>
          </p:txBody>
        </p:sp>
        <p:sp>
          <p:nvSpPr>
            <p:cNvPr id="14397" name="Rectangle 26"/>
            <p:cNvSpPr>
              <a:spLocks noChangeArrowheads="1"/>
            </p:cNvSpPr>
            <p:nvPr/>
          </p:nvSpPr>
          <p:spPr bwMode="auto">
            <a:xfrm>
              <a:off x="3933" y="904"/>
              <a:ext cx="1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a:solidFill>
                    <a:srgbClr val="000000"/>
                  </a:solidFill>
                </a:rPr>
                <a:t>N</a:t>
              </a:r>
              <a:endParaRPr lang="en-US" altLang="zh-CN">
                <a:solidFill>
                  <a:srgbClr val="000000"/>
                </a:solidFill>
              </a:endParaRPr>
            </a:p>
          </p:txBody>
        </p:sp>
        <p:sp>
          <p:nvSpPr>
            <p:cNvPr id="14398" name="Rectangle 27"/>
            <p:cNvSpPr>
              <a:spLocks noChangeArrowheads="1"/>
            </p:cNvSpPr>
            <p:nvPr/>
          </p:nvSpPr>
          <p:spPr bwMode="auto">
            <a:xfrm>
              <a:off x="3439" y="904"/>
              <a:ext cx="12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a:solidFill>
                    <a:srgbClr val="000000"/>
                  </a:solidFill>
                </a:rPr>
                <a:t>Y</a:t>
              </a:r>
              <a:endParaRPr lang="en-US" altLang="zh-CN">
                <a:solidFill>
                  <a:srgbClr val="000000"/>
                </a:solidFill>
              </a:endParaRPr>
            </a:p>
          </p:txBody>
        </p:sp>
        <p:sp>
          <p:nvSpPr>
            <p:cNvPr id="14399" name="Rectangle 28"/>
            <p:cNvSpPr>
              <a:spLocks noChangeArrowheads="1"/>
            </p:cNvSpPr>
            <p:nvPr/>
          </p:nvSpPr>
          <p:spPr bwMode="auto">
            <a:xfrm>
              <a:off x="1843" y="904"/>
              <a:ext cx="1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dirty="0">
                  <a:solidFill>
                    <a:srgbClr val="000000"/>
                  </a:solidFill>
                </a:rPr>
                <a:t>N</a:t>
              </a:r>
              <a:endParaRPr lang="en-US" altLang="zh-CN" dirty="0">
                <a:solidFill>
                  <a:srgbClr val="000000"/>
                </a:solidFill>
              </a:endParaRPr>
            </a:p>
          </p:txBody>
        </p:sp>
        <p:sp>
          <p:nvSpPr>
            <p:cNvPr id="14400" name="Rectangle 29"/>
            <p:cNvSpPr>
              <a:spLocks noChangeArrowheads="1"/>
            </p:cNvSpPr>
            <p:nvPr/>
          </p:nvSpPr>
          <p:spPr bwMode="auto">
            <a:xfrm>
              <a:off x="1336" y="904"/>
              <a:ext cx="1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a:solidFill>
                    <a:srgbClr val="000000"/>
                  </a:solidFill>
                </a:rPr>
                <a:t>X</a:t>
              </a:r>
              <a:endParaRPr lang="en-US" altLang="zh-CN">
                <a:solidFill>
                  <a:srgbClr val="000000"/>
                </a:solidFill>
              </a:endParaRPr>
            </a:p>
          </p:txBody>
        </p:sp>
      </p:grpSp>
      <p:sp>
        <p:nvSpPr>
          <p:cNvPr id="20543" name="Rectangle 63"/>
          <p:cNvSpPr>
            <a:spLocks noChangeArrowheads="1"/>
          </p:cNvSpPr>
          <p:nvPr/>
        </p:nvSpPr>
        <p:spPr bwMode="auto">
          <a:xfrm>
            <a:off x="323528" y="4398203"/>
            <a:ext cx="82089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0"/>
              </a:spcBef>
            </a:pPr>
            <a:r>
              <a:rPr lang="en-US" altLang="zh-CN" sz="2400" dirty="0">
                <a:solidFill>
                  <a:srgbClr val="000000"/>
                </a:solidFill>
              </a:rPr>
              <a:t>1</a:t>
            </a:r>
            <a:r>
              <a:rPr lang="zh-CN" altLang="en-US" sz="2400" dirty="0">
                <a:solidFill>
                  <a:srgbClr val="000000"/>
                </a:solidFill>
              </a:rPr>
              <a:t>、</a:t>
            </a:r>
            <a:r>
              <a:rPr lang="zh-CN" altLang="en-US" sz="2200" dirty="0">
                <a:solidFill>
                  <a:srgbClr val="000000"/>
                </a:solidFill>
              </a:rPr>
              <a:t>正态分布的联合概率密度与</a:t>
            </a:r>
            <a:r>
              <a:rPr lang="zh-CN" altLang="en-US" sz="2200" i="1" dirty="0">
                <a:solidFill>
                  <a:srgbClr val="000000"/>
                </a:solidFill>
                <a:sym typeface="Symbol" pitchFamily="18" charset="2"/>
              </a:rPr>
              <a:t></a:t>
            </a:r>
            <a:r>
              <a:rPr lang="zh-CN" altLang="en-US" sz="2200" dirty="0">
                <a:solidFill>
                  <a:srgbClr val="000000"/>
                </a:solidFill>
                <a:sym typeface="Symbol" pitchFamily="18" charset="2"/>
              </a:rPr>
              <a:t>有关</a:t>
            </a:r>
            <a:r>
              <a:rPr lang="en-US" altLang="zh-CN" sz="2200" dirty="0">
                <a:solidFill>
                  <a:srgbClr val="000000"/>
                </a:solidFill>
                <a:sym typeface="Symbol" pitchFamily="18" charset="2"/>
              </a:rPr>
              <a:t>,</a:t>
            </a:r>
          </a:p>
          <a:p>
            <a:pPr>
              <a:spcBef>
                <a:spcPct val="0"/>
              </a:spcBef>
            </a:pPr>
            <a:r>
              <a:rPr lang="en-US" altLang="zh-CN" sz="2200" dirty="0">
                <a:solidFill>
                  <a:srgbClr val="000000"/>
                </a:solidFill>
                <a:sym typeface="Symbol" pitchFamily="18" charset="2"/>
              </a:rPr>
              <a:t>      </a:t>
            </a:r>
            <a:r>
              <a:rPr lang="zh-CN" altLang="en-US" sz="2200" dirty="0">
                <a:solidFill>
                  <a:srgbClr val="000000"/>
                </a:solidFill>
                <a:sym typeface="Symbol" pitchFamily="18" charset="2"/>
              </a:rPr>
              <a:t>边缘概率密度与</a:t>
            </a:r>
            <a:r>
              <a:rPr lang="zh-CN" altLang="en-US" sz="2200" i="1" dirty="0">
                <a:solidFill>
                  <a:srgbClr val="000000"/>
                </a:solidFill>
                <a:sym typeface="Symbol" pitchFamily="18" charset="2"/>
              </a:rPr>
              <a:t></a:t>
            </a:r>
            <a:r>
              <a:rPr lang="zh-CN" altLang="en-US" sz="2200" dirty="0">
                <a:solidFill>
                  <a:srgbClr val="000000"/>
                </a:solidFill>
                <a:sym typeface="Symbol" pitchFamily="18" charset="2"/>
              </a:rPr>
              <a:t>无关</a:t>
            </a:r>
            <a:r>
              <a:rPr lang="en-US" altLang="zh-CN" sz="2200" dirty="0">
                <a:solidFill>
                  <a:srgbClr val="000000"/>
                </a:solidFill>
                <a:sym typeface="Symbol" pitchFamily="18" charset="2"/>
              </a:rPr>
              <a:t>, </a:t>
            </a:r>
            <a:r>
              <a:rPr lang="en-US" altLang="zh-CN" sz="2200" i="1" u="sng" dirty="0">
                <a:solidFill>
                  <a:srgbClr val="C00000"/>
                </a:solidFill>
                <a:sym typeface="Symbol" pitchFamily="18" charset="2"/>
              </a:rPr>
              <a:t></a:t>
            </a:r>
            <a:r>
              <a:rPr lang="zh-CN" altLang="en-US" sz="2200" u="sng" dirty="0">
                <a:solidFill>
                  <a:srgbClr val="C00000"/>
                </a:solidFill>
              </a:rPr>
              <a:t>正好刻画了分量间关系</a:t>
            </a:r>
            <a:r>
              <a:rPr lang="en-US" altLang="zh-CN" sz="2200" dirty="0">
                <a:solidFill>
                  <a:srgbClr val="000000"/>
                </a:solidFill>
              </a:rPr>
              <a:t>.</a:t>
            </a:r>
          </a:p>
        </p:txBody>
      </p:sp>
      <p:sp>
        <p:nvSpPr>
          <p:cNvPr id="64" name="矩形 63"/>
          <p:cNvSpPr>
            <a:spLocks noChangeArrowheads="1"/>
          </p:cNvSpPr>
          <p:nvPr/>
        </p:nvSpPr>
        <p:spPr bwMode="auto">
          <a:xfrm>
            <a:off x="324495" y="5085184"/>
            <a:ext cx="856798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0"/>
              </a:spcBef>
            </a:pPr>
            <a:r>
              <a:rPr lang="en-US" altLang="zh-CN" sz="2400" dirty="0"/>
              <a:t>2</a:t>
            </a:r>
            <a:r>
              <a:rPr lang="zh-CN" altLang="en-US" sz="2400" dirty="0"/>
              <a:t>、</a:t>
            </a:r>
            <a:r>
              <a:rPr lang="zh-CN" altLang="en-US" sz="2200" dirty="0">
                <a:solidFill>
                  <a:srgbClr val="000000"/>
                </a:solidFill>
              </a:rPr>
              <a:t>两个边缘分布都是均匀或正态分布的二维随机变量的联合分   </a:t>
            </a:r>
            <a:endParaRPr lang="en-US" altLang="zh-CN" sz="2200" dirty="0">
              <a:solidFill>
                <a:srgbClr val="000000"/>
              </a:solidFill>
            </a:endParaRPr>
          </a:p>
          <a:p>
            <a:pPr>
              <a:spcBef>
                <a:spcPct val="0"/>
              </a:spcBef>
            </a:pPr>
            <a:r>
              <a:rPr lang="en-US" altLang="zh-CN" sz="2200" dirty="0">
                <a:solidFill>
                  <a:srgbClr val="000000"/>
                </a:solidFill>
              </a:rPr>
              <a:t>      </a:t>
            </a:r>
            <a:r>
              <a:rPr lang="zh-CN" altLang="en-US" sz="2200" dirty="0">
                <a:solidFill>
                  <a:srgbClr val="000000"/>
                </a:solidFill>
              </a:rPr>
              <a:t>布也一定是均匀或正态分布吗？反之呢？</a:t>
            </a:r>
          </a:p>
        </p:txBody>
      </p:sp>
      <p:sp>
        <p:nvSpPr>
          <p:cNvPr id="65" name="Text Box 12"/>
          <p:cNvSpPr txBox="1">
            <a:spLocks noChangeArrowheads="1"/>
          </p:cNvSpPr>
          <p:nvPr/>
        </p:nvSpPr>
        <p:spPr bwMode="auto">
          <a:xfrm>
            <a:off x="467544" y="1988840"/>
            <a:ext cx="8222481" cy="892552"/>
          </a:xfrm>
          <a:prstGeom prst="rect">
            <a:avLst/>
          </a:prstGeom>
          <a:solidFill>
            <a:schemeClr val="accent3">
              <a:lumMod val="90000"/>
            </a:schemeClr>
          </a:solidFill>
          <a:ln>
            <a:noFill/>
          </a:ln>
        </p:spPr>
        <p:txBody>
          <a:bodyPr wrap="square">
            <a:spAutoFit/>
          </a:bodyPr>
          <a:lstStyle>
            <a:lvl1pPr eaLnBrk="0" hangingPunct="0">
              <a:defRPr kumimoji="1" sz="2800" b="1" baseline="30000">
                <a:solidFill>
                  <a:schemeClr val="tx1"/>
                </a:solidFill>
                <a:latin typeface="Times New Roman" pitchFamily="18" charset="0"/>
                <a:ea typeface="宋体" charset="-122"/>
              </a:defRPr>
            </a:lvl1pPr>
            <a:lvl2pPr marL="742950" indent="-285750" eaLnBrk="0" hangingPunct="0">
              <a:defRPr kumimoji="1" sz="2800" b="1" baseline="30000">
                <a:solidFill>
                  <a:schemeClr val="tx1"/>
                </a:solidFill>
                <a:latin typeface="Times New Roman" pitchFamily="18" charset="0"/>
                <a:ea typeface="宋体" charset="-122"/>
              </a:defRPr>
            </a:lvl2pPr>
            <a:lvl3pPr marL="1143000" indent="-228600" eaLnBrk="0" hangingPunct="0">
              <a:defRPr kumimoji="1" sz="2800" b="1" baseline="30000">
                <a:solidFill>
                  <a:schemeClr val="tx1"/>
                </a:solidFill>
                <a:latin typeface="Times New Roman" pitchFamily="18" charset="0"/>
                <a:ea typeface="宋体" charset="-122"/>
              </a:defRPr>
            </a:lvl3pPr>
            <a:lvl4pPr marL="1600200" indent="-228600" eaLnBrk="0" hangingPunct="0">
              <a:defRPr kumimoji="1" sz="2800" b="1" baseline="30000">
                <a:solidFill>
                  <a:schemeClr val="tx1"/>
                </a:solidFill>
                <a:latin typeface="Times New Roman" pitchFamily="18" charset="0"/>
                <a:ea typeface="宋体" charset="-122"/>
              </a:defRPr>
            </a:lvl4pPr>
            <a:lvl5pPr marL="2057400" indent="-228600" eaLnBrk="0" hangingPunct="0">
              <a:defRPr kumimoji="1" sz="2800" b="1" baseline="30000">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9pPr>
          </a:lstStyle>
          <a:p>
            <a:pPr eaLnBrk="1" hangingPunct="1"/>
            <a:r>
              <a:rPr lang="zh-CN" altLang="en-US" sz="2600" baseline="0" dirty="0">
                <a:solidFill>
                  <a:srgbClr val="000000"/>
                </a:solidFill>
              </a:rPr>
              <a:t>应用</a:t>
            </a:r>
            <a:r>
              <a:rPr lang="en-US" altLang="zh-CN" sz="2600" baseline="0" dirty="0">
                <a:solidFill>
                  <a:srgbClr val="000000"/>
                </a:solidFill>
              </a:rPr>
              <a:t>: </a:t>
            </a:r>
            <a:r>
              <a:rPr lang="zh-CN" altLang="en-US" sz="2600" baseline="0" dirty="0">
                <a:solidFill>
                  <a:srgbClr val="000000"/>
                </a:solidFill>
              </a:rPr>
              <a:t>若以</a:t>
            </a:r>
            <a:r>
              <a:rPr lang="en-US" altLang="zh-CN" sz="2600" i="1" baseline="0" dirty="0">
                <a:solidFill>
                  <a:srgbClr val="000000"/>
                </a:solidFill>
              </a:rPr>
              <a:t>A</a:t>
            </a:r>
            <a:r>
              <a:rPr lang="en-US" altLang="zh-CN" sz="2600" i="1" baseline="-25000" dirty="0">
                <a:solidFill>
                  <a:srgbClr val="000000"/>
                </a:solidFill>
              </a:rPr>
              <a:t>g</a:t>
            </a:r>
            <a:r>
              <a:rPr lang="zh-CN" altLang="en-US" sz="2600" baseline="0" dirty="0">
                <a:solidFill>
                  <a:srgbClr val="000000"/>
                </a:solidFill>
              </a:rPr>
              <a:t>记“在区域</a:t>
            </a:r>
            <a:r>
              <a:rPr lang="en-US" altLang="zh-CN" sz="2600" baseline="0" dirty="0"/>
              <a:t>Ω</a:t>
            </a:r>
            <a:r>
              <a:rPr lang="zh-CN" altLang="en-US" sz="2600" baseline="0" dirty="0">
                <a:solidFill>
                  <a:srgbClr val="000000"/>
                </a:solidFill>
              </a:rPr>
              <a:t>中</a:t>
            </a:r>
            <a:r>
              <a:rPr lang="zh-CN" altLang="en-US" sz="2600" u="sng" baseline="0" dirty="0">
                <a:solidFill>
                  <a:srgbClr val="C00000"/>
                </a:solidFill>
              </a:rPr>
              <a:t>随机</a:t>
            </a:r>
            <a:r>
              <a:rPr lang="zh-CN" altLang="en-US" sz="2600" baseline="0" dirty="0">
                <a:solidFill>
                  <a:srgbClr val="000000"/>
                </a:solidFill>
              </a:rPr>
              <a:t>地取一点</a:t>
            </a:r>
            <a:r>
              <a:rPr lang="en-US" altLang="zh-CN" sz="2600" baseline="0" dirty="0">
                <a:solidFill>
                  <a:srgbClr val="000000"/>
                </a:solidFill>
              </a:rPr>
              <a:t>,</a:t>
            </a:r>
            <a:r>
              <a:rPr lang="zh-CN" altLang="en-US" sz="2600" baseline="0" dirty="0">
                <a:solidFill>
                  <a:srgbClr val="000000"/>
                </a:solidFill>
              </a:rPr>
              <a:t>而该点落在区域</a:t>
            </a:r>
            <a:r>
              <a:rPr lang="en-US" altLang="zh-CN" sz="2600" baseline="0" dirty="0">
                <a:solidFill>
                  <a:srgbClr val="000000"/>
                </a:solidFill>
              </a:rPr>
              <a:t>g</a:t>
            </a:r>
            <a:r>
              <a:rPr lang="zh-CN" altLang="en-US" sz="2600" baseline="0" dirty="0">
                <a:solidFill>
                  <a:srgbClr val="000000"/>
                </a:solidFill>
              </a:rPr>
              <a:t>中”这一事件</a:t>
            </a:r>
            <a:r>
              <a:rPr lang="en-US" altLang="zh-CN" sz="2600" baseline="0" dirty="0">
                <a:solidFill>
                  <a:srgbClr val="000000"/>
                </a:solidFill>
              </a:rPr>
              <a:t>, </a:t>
            </a:r>
            <a:r>
              <a:rPr lang="zh-CN" altLang="en-US" sz="2600" baseline="0" dirty="0">
                <a:solidFill>
                  <a:srgbClr val="000000"/>
                </a:solidFill>
              </a:rPr>
              <a:t>则其概率定义为</a:t>
            </a:r>
          </a:p>
        </p:txBody>
      </p:sp>
      <p:graphicFrame>
        <p:nvGraphicFramePr>
          <p:cNvPr id="66" name="Object 14"/>
          <p:cNvGraphicFramePr>
            <a:graphicFrameLocks noChangeAspect="1"/>
          </p:cNvGraphicFramePr>
          <p:nvPr>
            <p:extLst>
              <p:ext uri="{D42A27DB-BD31-4B8C-83A1-F6EECF244321}">
                <p14:modId xmlns:p14="http://schemas.microsoft.com/office/powerpoint/2010/main" val="3148685615"/>
              </p:ext>
            </p:extLst>
          </p:nvPr>
        </p:nvGraphicFramePr>
        <p:xfrm>
          <a:off x="5987961" y="2500232"/>
          <a:ext cx="2760503" cy="856760"/>
        </p:xfrm>
        <a:graphic>
          <a:graphicData uri="http://schemas.openxmlformats.org/presentationml/2006/ole">
            <mc:AlternateContent xmlns:mc="http://schemas.openxmlformats.org/markup-compatibility/2006">
              <mc:Choice xmlns:v="urn:schemas-microsoft-com:vml" Requires="v">
                <p:oleObj name="Equation" r:id="rId2" imgW="1206360" imgH="419040" progId="Equation.DSMT4">
                  <p:embed/>
                </p:oleObj>
              </mc:Choice>
              <mc:Fallback>
                <p:oleObj name="Equation" r:id="rId2" imgW="1206360" imgH="419040" progId="Equation.DSMT4">
                  <p:embed/>
                  <p:pic>
                    <p:nvPicPr>
                      <p:cNvPr id="0" name=""/>
                      <p:cNvPicPr>
                        <a:picLocks noChangeAspect="1" noChangeArrowheads="1"/>
                      </p:cNvPicPr>
                      <p:nvPr/>
                    </p:nvPicPr>
                    <p:blipFill>
                      <a:blip r:embed="rId3"/>
                      <a:srcRect/>
                      <a:stretch>
                        <a:fillRect/>
                      </a:stretch>
                    </p:blipFill>
                    <p:spPr bwMode="auto">
                      <a:xfrm>
                        <a:off x="5987961" y="2500232"/>
                        <a:ext cx="2760503" cy="856760"/>
                      </a:xfrm>
                      <a:prstGeom prst="rect">
                        <a:avLst/>
                      </a:prstGeom>
                      <a:solidFill>
                        <a:srgbClr val="FFFF00"/>
                      </a:solidFill>
                      <a:ln>
                        <a:noFill/>
                      </a:ln>
                      <a:effectLst/>
                    </p:spPr>
                  </p:pic>
                </p:oleObj>
              </mc:Fallback>
            </mc:AlternateContent>
          </a:graphicData>
        </a:graphic>
      </p:graphicFrame>
      <p:sp>
        <p:nvSpPr>
          <p:cNvPr id="67" name="Text Box 11"/>
          <p:cNvSpPr txBox="1">
            <a:spLocks noChangeArrowheads="1"/>
          </p:cNvSpPr>
          <p:nvPr/>
        </p:nvSpPr>
        <p:spPr bwMode="auto">
          <a:xfrm>
            <a:off x="539552" y="548680"/>
            <a:ext cx="8118599" cy="61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130000"/>
              </a:lnSpc>
            </a:pPr>
            <a:r>
              <a:rPr lang="zh-CN" altLang="en-US" sz="2600" dirty="0">
                <a:solidFill>
                  <a:srgbClr val="000000"/>
                </a:solidFill>
              </a:rPr>
              <a:t>二维均匀分布：设</a:t>
            </a:r>
            <a:r>
              <a:rPr lang="en-US" altLang="zh-CN" sz="2600" i="1" dirty="0">
                <a:solidFill>
                  <a:srgbClr val="000000"/>
                </a:solidFill>
              </a:rPr>
              <a:t>G </a:t>
            </a:r>
            <a:r>
              <a:rPr lang="en-US" altLang="zh-CN" sz="2600" dirty="0">
                <a:solidFill>
                  <a:srgbClr val="000000"/>
                </a:solidFill>
                <a:sym typeface="Symbol" pitchFamily="18" charset="2"/>
              </a:rPr>
              <a:t> </a:t>
            </a:r>
            <a:r>
              <a:rPr lang="en-US" altLang="zh-CN" sz="2600" i="1" dirty="0">
                <a:solidFill>
                  <a:srgbClr val="000000"/>
                </a:solidFill>
                <a:sym typeface="Symbol" pitchFamily="18" charset="2"/>
              </a:rPr>
              <a:t>R</a:t>
            </a:r>
            <a:r>
              <a:rPr lang="en-US" altLang="zh-CN" sz="2600" dirty="0">
                <a:solidFill>
                  <a:srgbClr val="000000"/>
                </a:solidFill>
                <a:sym typeface="Symbol" pitchFamily="18" charset="2"/>
              </a:rPr>
              <a:t>2,</a:t>
            </a:r>
            <a:r>
              <a:rPr lang="zh-CN" altLang="en-US" sz="2600" dirty="0">
                <a:solidFill>
                  <a:srgbClr val="000000"/>
                </a:solidFill>
                <a:sym typeface="Symbol" pitchFamily="18" charset="2"/>
              </a:rPr>
              <a:t>面积为 </a:t>
            </a:r>
            <a:r>
              <a:rPr lang="en-US" altLang="zh-CN" sz="2600" i="1" dirty="0">
                <a:solidFill>
                  <a:srgbClr val="000000"/>
                </a:solidFill>
                <a:sym typeface="Symbol" pitchFamily="18" charset="2"/>
              </a:rPr>
              <a:t>S</a:t>
            </a:r>
            <a:r>
              <a:rPr lang="en-US" altLang="zh-CN" sz="2600" dirty="0">
                <a:solidFill>
                  <a:srgbClr val="000000"/>
                </a:solidFill>
                <a:sym typeface="Symbol" pitchFamily="18" charset="2"/>
              </a:rPr>
              <a:t>( </a:t>
            </a:r>
            <a:r>
              <a:rPr lang="en-US" altLang="zh-CN" sz="2600" i="1" dirty="0">
                <a:solidFill>
                  <a:srgbClr val="000000"/>
                </a:solidFill>
                <a:sym typeface="Symbol" pitchFamily="18" charset="2"/>
              </a:rPr>
              <a:t>G </a:t>
            </a:r>
            <a:r>
              <a:rPr lang="en-US" altLang="zh-CN" sz="2600" dirty="0">
                <a:solidFill>
                  <a:srgbClr val="000000"/>
                </a:solidFill>
                <a:sym typeface="Symbol" pitchFamily="18" charset="2"/>
              </a:rPr>
              <a:t>), </a:t>
            </a:r>
            <a:r>
              <a:rPr lang="zh-CN" altLang="en-US" sz="2600" dirty="0">
                <a:solidFill>
                  <a:srgbClr val="000000"/>
                </a:solidFill>
                <a:sym typeface="Symbol" pitchFamily="18" charset="2"/>
              </a:rPr>
              <a:t>联合概率密度</a:t>
            </a:r>
            <a:endParaRPr lang="zh-CN" altLang="en-US" sz="2600" i="1" dirty="0">
              <a:solidFill>
                <a:srgbClr val="000000"/>
              </a:solidFill>
            </a:endParaRPr>
          </a:p>
        </p:txBody>
      </p:sp>
      <p:graphicFrame>
        <p:nvGraphicFramePr>
          <p:cNvPr id="68" name="Object 12"/>
          <p:cNvGraphicFramePr>
            <a:graphicFrameLocks noChangeAspect="1"/>
          </p:cNvGraphicFramePr>
          <p:nvPr>
            <p:extLst>
              <p:ext uri="{D42A27DB-BD31-4B8C-83A1-F6EECF244321}">
                <p14:modId xmlns:p14="http://schemas.microsoft.com/office/powerpoint/2010/main" val="3877126080"/>
              </p:ext>
            </p:extLst>
          </p:nvPr>
        </p:nvGraphicFramePr>
        <p:xfrm>
          <a:off x="5364088" y="1052736"/>
          <a:ext cx="3314991" cy="994745"/>
        </p:xfrm>
        <a:graphic>
          <a:graphicData uri="http://schemas.openxmlformats.org/presentationml/2006/ole">
            <mc:AlternateContent xmlns:mc="http://schemas.openxmlformats.org/markup-compatibility/2006">
              <mc:Choice xmlns:v="urn:schemas-microsoft-com:vml" Requires="v">
                <p:oleObj name="Equation" r:id="rId4" imgW="2031840" imgH="634680" progId="Equation.3">
                  <p:embed/>
                </p:oleObj>
              </mc:Choice>
              <mc:Fallback>
                <p:oleObj name="Equation" r:id="rId4" imgW="2031840" imgH="6346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088" y="1052736"/>
                        <a:ext cx="3314991" cy="994745"/>
                      </a:xfrm>
                      <a:prstGeom prst="rect">
                        <a:avLst/>
                      </a:prstGeom>
                      <a:noFill/>
                      <a:ln>
                        <a:noFill/>
                      </a:ln>
                      <a:effectLst/>
                    </p:spPr>
                  </p:pic>
                </p:oleObj>
              </mc:Fallback>
            </mc:AlternateContent>
          </a:graphicData>
        </a:graphic>
      </p:graphicFrame>
      <p:sp>
        <p:nvSpPr>
          <p:cNvPr id="69" name="Text Box 13"/>
          <p:cNvSpPr txBox="1">
            <a:spLocks noChangeArrowheads="1"/>
          </p:cNvSpPr>
          <p:nvPr/>
        </p:nvSpPr>
        <p:spPr bwMode="auto">
          <a:xfrm>
            <a:off x="323528" y="1096288"/>
            <a:ext cx="5025131" cy="861774"/>
          </a:xfrm>
          <a:prstGeom prst="rect">
            <a:avLst/>
          </a:prstGeom>
          <a:noFill/>
          <a:ln w="28575">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dirty="0">
                <a:solidFill>
                  <a:srgbClr val="000000"/>
                </a:solidFill>
              </a:rPr>
              <a:t>几何概率</a:t>
            </a:r>
            <a:r>
              <a:rPr lang="en-US" altLang="zh-CN" dirty="0">
                <a:solidFill>
                  <a:srgbClr val="000000"/>
                </a:solidFill>
              </a:rPr>
              <a:t>(</a:t>
            </a:r>
            <a:r>
              <a:rPr lang="zh-CN" altLang="en-US" sz="2200" dirty="0">
                <a:solidFill>
                  <a:srgbClr val="000000"/>
                </a:solidFill>
              </a:rPr>
              <a:t>样本点等可能、无穷个</a:t>
            </a:r>
            <a:r>
              <a:rPr lang="en-US" altLang="zh-CN" sz="2200" dirty="0">
                <a:solidFill>
                  <a:srgbClr val="000000"/>
                </a:solidFill>
              </a:rPr>
              <a:t>): </a:t>
            </a:r>
            <a:r>
              <a:rPr lang="zh-CN" altLang="en-US" sz="2200" dirty="0">
                <a:solidFill>
                  <a:srgbClr val="000000"/>
                </a:solidFill>
              </a:rPr>
              <a:t>概率与位置</a:t>
            </a:r>
            <a:r>
              <a:rPr lang="en-US" altLang="zh-CN" sz="2200" dirty="0">
                <a:solidFill>
                  <a:srgbClr val="000000"/>
                </a:solidFill>
              </a:rPr>
              <a:t>, </a:t>
            </a:r>
            <a:r>
              <a:rPr lang="zh-CN" altLang="en-US" sz="2200" dirty="0">
                <a:solidFill>
                  <a:srgbClr val="000000"/>
                </a:solidFill>
              </a:rPr>
              <a:t>形状均无关</a:t>
            </a:r>
            <a:r>
              <a:rPr lang="en-US" altLang="zh-CN" sz="2200" dirty="0">
                <a:solidFill>
                  <a:srgbClr val="000000"/>
                </a:solidFill>
              </a:rPr>
              <a:t>,</a:t>
            </a:r>
            <a:r>
              <a:rPr lang="zh-CN" altLang="en-US" sz="2200" dirty="0">
                <a:solidFill>
                  <a:srgbClr val="000000"/>
                </a:solidFill>
              </a:rPr>
              <a:t>与度量成正比</a:t>
            </a:r>
            <a:r>
              <a:rPr lang="en-US" altLang="zh-CN" sz="2200" dirty="0">
                <a:solidFill>
                  <a:srgbClr val="000000"/>
                </a:solidFill>
              </a:rPr>
              <a:t>.</a:t>
            </a:r>
            <a:endParaRPr lang="en-US" altLang="zh-CN" sz="2200" i="1" dirty="0"/>
          </a:p>
        </p:txBody>
      </p:sp>
      <p:sp>
        <p:nvSpPr>
          <p:cNvPr id="71" name="Rectangle 58"/>
          <p:cNvSpPr>
            <a:spLocks noChangeArrowheads="1"/>
          </p:cNvSpPr>
          <p:nvPr/>
        </p:nvSpPr>
        <p:spPr bwMode="auto">
          <a:xfrm>
            <a:off x="373483" y="5858495"/>
            <a:ext cx="8446989" cy="66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ts val="2640"/>
              </a:lnSpc>
              <a:spcBef>
                <a:spcPts val="0"/>
              </a:spcBef>
            </a:pPr>
            <a:r>
              <a:rPr lang="en-US" altLang="zh-CN" sz="2200" dirty="0">
                <a:solidFill>
                  <a:srgbClr val="000000"/>
                </a:solidFill>
                <a:latin typeface="宋体" charset="-122"/>
              </a:rPr>
              <a:t>3</a:t>
            </a:r>
            <a:r>
              <a:rPr lang="zh-CN" altLang="en-US" sz="2200" dirty="0">
                <a:solidFill>
                  <a:srgbClr val="000000"/>
                </a:solidFill>
                <a:latin typeface="宋体" charset="-122"/>
              </a:rPr>
              <a:t>、</a:t>
            </a:r>
            <a:r>
              <a:rPr lang="zh-CN" altLang="en-US" sz="2200" baseline="0" dirty="0">
                <a:solidFill>
                  <a:srgbClr val="000000"/>
                </a:solidFill>
                <a:latin typeface="宋体" charset="-122"/>
              </a:rPr>
              <a:t>多维连续型随机变量不能简单地定义为</a:t>
            </a:r>
            <a:r>
              <a:rPr lang="zh-CN" altLang="en-US" sz="2200" baseline="0" dirty="0">
                <a:solidFill>
                  <a:srgbClr val="000000"/>
                </a:solidFill>
              </a:rPr>
              <a:t>“</a:t>
            </a:r>
            <a:r>
              <a:rPr lang="zh-CN" altLang="en-US" sz="2200" baseline="0" dirty="0">
                <a:solidFill>
                  <a:srgbClr val="000000"/>
                </a:solidFill>
                <a:latin typeface="宋体" charset="-122"/>
              </a:rPr>
              <a:t>其各个分量都是一维连</a:t>
            </a:r>
            <a:endParaRPr lang="en-US" altLang="zh-CN" sz="2200" baseline="0" dirty="0">
              <a:solidFill>
                <a:srgbClr val="000000"/>
              </a:solidFill>
              <a:latin typeface="宋体" charset="-122"/>
            </a:endParaRPr>
          </a:p>
          <a:p>
            <a:pPr>
              <a:lnSpc>
                <a:spcPts val="2640"/>
              </a:lnSpc>
              <a:spcBef>
                <a:spcPts val="0"/>
              </a:spcBef>
            </a:pPr>
            <a:r>
              <a:rPr lang="en-US" altLang="zh-CN" sz="2200" dirty="0">
                <a:solidFill>
                  <a:srgbClr val="000000"/>
                </a:solidFill>
                <a:latin typeface="宋体" charset="-122"/>
              </a:rPr>
              <a:t>   </a:t>
            </a:r>
            <a:r>
              <a:rPr lang="zh-CN" altLang="en-US" sz="2200" baseline="0" dirty="0">
                <a:solidFill>
                  <a:srgbClr val="000000"/>
                </a:solidFill>
                <a:latin typeface="宋体" charset="-122"/>
              </a:rPr>
              <a:t>续型随机变量的那种随机向量</a:t>
            </a:r>
            <a:r>
              <a:rPr lang="zh-CN" altLang="en-US" sz="2200" baseline="0" dirty="0">
                <a:solidFill>
                  <a:srgbClr val="000000"/>
                </a:solidFill>
              </a:rPr>
              <a:t>”</a:t>
            </a:r>
            <a:r>
              <a:rPr lang="zh-CN" altLang="en-US" sz="2200" baseline="0" dirty="0">
                <a:solidFill>
                  <a:srgbClr val="000000"/>
                </a:solidFill>
                <a:latin typeface="宋体" charset="-122"/>
              </a:rPr>
              <a:t>？</a:t>
            </a:r>
            <a:endParaRPr lang="en-US" altLang="zh-CN" sz="2200" baseline="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strips(downRight)">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blinds(horizontal)">
                                      <p:cBhvr>
                                        <p:cTn id="12" dur="500"/>
                                        <p:tgtEl>
                                          <p:spTgt spid="68"/>
                                        </p:tgtEl>
                                      </p:cBhvr>
                                    </p:animEffect>
                                  </p:childTnLst>
                                </p:cTn>
                              </p:par>
                            </p:childTnLst>
                          </p:cTn>
                        </p:par>
                        <p:par>
                          <p:cTn id="13" fill="hold">
                            <p:stCondLst>
                              <p:cond delay="500"/>
                            </p:stCondLst>
                            <p:childTnLst>
                              <p:par>
                                <p:cTn id="14" presetID="18" presetClass="entr" presetSubtype="6"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strips(downRight)">
                                      <p:cBhvr>
                                        <p:cTn id="16" dur="500"/>
                                        <p:tgtEl>
                                          <p:spTgt spid="69"/>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strips(downRight)">
                                      <p:cBhvr>
                                        <p:cTn id="21" dur="500"/>
                                        <p:tgtEl>
                                          <p:spTgt spid="6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blinds(horizontal)">
                                      <p:cBhvr>
                                        <p:cTn id="26" dur="500"/>
                                        <p:tgtEl>
                                          <p:spTgt spid="6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linds(horizontal)">
                                      <p:cBhvr>
                                        <p:cTn id="31" dur="500"/>
                                        <p:tgtEl>
                                          <p:spTgt spid="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0543"/>
                                        </p:tgtEl>
                                        <p:attrNameLst>
                                          <p:attrName>style.visibility</p:attrName>
                                        </p:attrNameLst>
                                      </p:cBhvr>
                                      <p:to>
                                        <p:strVal val="visible"/>
                                      </p:to>
                                    </p:set>
                                    <p:animEffect transition="in" filter="wipe(up)">
                                      <p:cBhvr>
                                        <p:cTn id="41" dur="500"/>
                                        <p:tgtEl>
                                          <p:spTgt spid="2054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blinds(horizontal)">
                                      <p:cBhvr>
                                        <p:cTn id="46" dur="500"/>
                                        <p:tgtEl>
                                          <p:spTgt spid="6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wipe(up)">
                                      <p:cBhvr>
                                        <p:cTn id="5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3" grpId="0" autoUpdateAnimBg="0"/>
      <p:bldP spid="64" grpId="0"/>
      <p:bldP spid="65" grpId="0" animBg="1" autoUpdateAnimBg="0"/>
      <p:bldP spid="67" grpId="0" autoUpdateAnimBg="0"/>
      <p:bldP spid="69" grpId="0" animBg="1" autoUpdateAnimBg="0"/>
      <p:bldP spid="71"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955" name="Rectangle 59"/>
          <p:cNvSpPr>
            <a:spLocks noChangeArrowheads="1"/>
          </p:cNvSpPr>
          <p:nvPr/>
        </p:nvSpPr>
        <p:spPr bwMode="auto">
          <a:xfrm>
            <a:off x="683716" y="5519554"/>
            <a:ext cx="7632700" cy="861774"/>
          </a:xfrm>
          <a:prstGeom prst="rect">
            <a:avLst/>
          </a:prstGeom>
          <a:solidFill>
            <a:schemeClr val="accent3">
              <a:lumMod val="90000"/>
            </a:schemeClr>
          </a:solidFill>
          <a:ln w="9525">
            <a:noFill/>
            <a:miter lim="800000"/>
            <a:headEnd/>
            <a:tailEnd/>
          </a:ln>
        </p:spPr>
        <p:txBody>
          <a:bodyPr lIns="0" tIns="0" rIns="0" bIns="0">
            <a:spAutoFit/>
          </a:bodyPr>
          <a:lstStyle/>
          <a:p>
            <a:pPr algn="ctr">
              <a:defRPr/>
            </a:pPr>
            <a:r>
              <a:rPr lang="zh-CN" altLang="en-US" baseline="0" dirty="0">
                <a:solidFill>
                  <a:srgbClr val="FF0000"/>
                </a:solidFill>
                <a:latin typeface="宋体" pitchFamily="2" charset="-122"/>
                <a:ea typeface="宋体" pitchFamily="2" charset="-122"/>
              </a:rPr>
              <a:t>即连续型随机变量就是有密度函数的随机变量</a:t>
            </a:r>
            <a:r>
              <a:rPr lang="en-US" altLang="zh-CN" baseline="0" dirty="0">
                <a:solidFill>
                  <a:srgbClr val="FF0000"/>
                </a:solidFill>
                <a:latin typeface="宋体" pitchFamily="2" charset="-122"/>
                <a:ea typeface="宋体" pitchFamily="2" charset="-122"/>
              </a:rPr>
              <a:t>.</a:t>
            </a:r>
            <a:r>
              <a:rPr lang="zh-CN" altLang="en-US" baseline="0" dirty="0">
                <a:solidFill>
                  <a:schemeClr val="tx1">
                    <a:lumMod val="50000"/>
                  </a:schemeClr>
                </a:solidFill>
                <a:latin typeface="宋体" pitchFamily="2" charset="-122"/>
                <a:ea typeface="宋体" pitchFamily="2" charset="-122"/>
              </a:rPr>
              <a:t>它可以在一个区间或区域上连续取值不是本质</a:t>
            </a:r>
            <a:r>
              <a:rPr lang="en-US" altLang="zh-CN" baseline="0" dirty="0">
                <a:solidFill>
                  <a:schemeClr val="tx1">
                    <a:lumMod val="50000"/>
                  </a:schemeClr>
                </a:solidFill>
                <a:latin typeface="宋体" pitchFamily="2" charset="-122"/>
                <a:ea typeface="宋体" pitchFamily="2" charset="-122"/>
              </a:rPr>
              <a:t>.</a:t>
            </a:r>
          </a:p>
        </p:txBody>
      </p:sp>
      <p:sp>
        <p:nvSpPr>
          <p:cNvPr id="2663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48131" name="Object 3"/>
          <p:cNvGraphicFramePr>
            <a:graphicFrameLocks noChangeAspect="1"/>
          </p:cNvGraphicFramePr>
          <p:nvPr>
            <p:extLst>
              <p:ext uri="{D42A27DB-BD31-4B8C-83A1-F6EECF244321}">
                <p14:modId xmlns:p14="http://schemas.microsoft.com/office/powerpoint/2010/main" val="1407134363"/>
              </p:ext>
            </p:extLst>
          </p:nvPr>
        </p:nvGraphicFramePr>
        <p:xfrm>
          <a:off x="251520" y="1484784"/>
          <a:ext cx="8475663" cy="935037"/>
        </p:xfrm>
        <a:graphic>
          <a:graphicData uri="http://schemas.openxmlformats.org/presentationml/2006/ole">
            <mc:AlternateContent xmlns:mc="http://schemas.openxmlformats.org/markup-compatibility/2006">
              <mc:Choice xmlns:v="urn:schemas-microsoft-com:vml" Requires="v">
                <p:oleObj name="Equation" r:id="rId2" imgW="4927320" imgH="482400" progId="Equation.DSMT4">
                  <p:embed/>
                </p:oleObj>
              </mc:Choice>
              <mc:Fallback>
                <p:oleObj name="Equation" r:id="rId2" imgW="4927320" imgH="482400" progId="Equation.DSMT4">
                  <p:embed/>
                  <p:pic>
                    <p:nvPicPr>
                      <p:cNvPr id="0" name=""/>
                      <p:cNvPicPr>
                        <a:picLocks noChangeAspect="1" noChangeArrowheads="1"/>
                      </p:cNvPicPr>
                      <p:nvPr/>
                    </p:nvPicPr>
                    <p:blipFill>
                      <a:blip r:embed="rId3"/>
                      <a:srcRect/>
                      <a:stretch>
                        <a:fillRect/>
                      </a:stretch>
                    </p:blipFill>
                    <p:spPr bwMode="auto">
                      <a:xfrm>
                        <a:off x="251520" y="1484784"/>
                        <a:ext cx="8475663" cy="935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105"/>
          <p:cNvGrpSpPr>
            <a:grpSpLocks/>
          </p:cNvGrpSpPr>
          <p:nvPr/>
        </p:nvGrpSpPr>
        <p:grpSpPr bwMode="auto">
          <a:xfrm>
            <a:off x="5724128" y="3356992"/>
            <a:ext cx="3816350" cy="2044700"/>
            <a:chOff x="4283968" y="3356992"/>
            <a:chExt cx="3817143" cy="2045841"/>
          </a:xfrm>
        </p:grpSpPr>
        <p:sp>
          <p:nvSpPr>
            <p:cNvPr id="26633" name="Text Box 30"/>
            <p:cNvSpPr txBox="1">
              <a:spLocks noChangeArrowheads="1"/>
            </p:cNvSpPr>
            <p:nvPr/>
          </p:nvSpPr>
          <p:spPr bwMode="auto">
            <a:xfrm>
              <a:off x="6588224" y="3429000"/>
              <a:ext cx="1512887" cy="628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baseline="30000">
                  <a:solidFill>
                    <a:schemeClr val="tx1"/>
                  </a:solidFill>
                  <a:latin typeface="Times New Roman" pitchFamily="18" charset="0"/>
                  <a:ea typeface="宋体" charset="-122"/>
                </a:defRPr>
              </a:lvl1pPr>
              <a:lvl2pPr marL="742950" indent="-285750" eaLnBrk="0" hangingPunct="0">
                <a:defRPr kumimoji="1" sz="2800" b="1" baseline="30000">
                  <a:solidFill>
                    <a:schemeClr val="tx1"/>
                  </a:solidFill>
                  <a:latin typeface="Times New Roman" pitchFamily="18" charset="0"/>
                  <a:ea typeface="宋体" charset="-122"/>
                </a:defRPr>
              </a:lvl2pPr>
              <a:lvl3pPr marL="1143000" indent="-228600" eaLnBrk="0" hangingPunct="0">
                <a:defRPr kumimoji="1" sz="2800" b="1" baseline="30000">
                  <a:solidFill>
                    <a:schemeClr val="tx1"/>
                  </a:solidFill>
                  <a:latin typeface="Times New Roman" pitchFamily="18" charset="0"/>
                  <a:ea typeface="宋体" charset="-122"/>
                </a:defRPr>
              </a:lvl3pPr>
              <a:lvl4pPr marL="1600200" indent="-228600" eaLnBrk="0" hangingPunct="0">
                <a:defRPr kumimoji="1" sz="2800" b="1" baseline="30000">
                  <a:solidFill>
                    <a:schemeClr val="tx1"/>
                  </a:solidFill>
                  <a:latin typeface="Times New Roman" pitchFamily="18" charset="0"/>
                  <a:ea typeface="宋体" charset="-122"/>
                </a:defRPr>
              </a:lvl4pPr>
              <a:lvl5pPr marL="2057400" indent="-228600" eaLnBrk="0" hangingPunct="0">
                <a:defRPr kumimoji="1" sz="2800" b="1" baseline="30000">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9pPr>
            </a:lstStyle>
            <a:p>
              <a:pPr eaLnBrk="1" hangingPunct="1">
                <a:lnSpc>
                  <a:spcPct val="140000"/>
                </a:lnSpc>
              </a:pPr>
              <a:r>
                <a:rPr lang="zh-CN" altLang="en-US" baseline="0">
                  <a:solidFill>
                    <a:srgbClr val="000000"/>
                  </a:solidFill>
                  <a:sym typeface="Symbol" pitchFamily="18" charset="2"/>
                </a:rPr>
                <a:t>(</a:t>
              </a:r>
              <a:r>
                <a:rPr lang="en-US" altLang="zh-CN" baseline="0">
                  <a:solidFill>
                    <a:srgbClr val="000000"/>
                  </a:solidFill>
                  <a:sym typeface="Symbol" pitchFamily="18" charset="2"/>
                </a:rPr>
                <a:t>1,1)</a:t>
              </a:r>
              <a:endParaRPr lang="zh-CN" altLang="en-US" i="1" baseline="0"/>
            </a:p>
          </p:txBody>
        </p:sp>
        <p:sp>
          <p:nvSpPr>
            <p:cNvPr id="26634" name="Line 4"/>
            <p:cNvSpPr>
              <a:spLocks noChangeShapeType="1"/>
            </p:cNvSpPr>
            <p:nvPr/>
          </p:nvSpPr>
          <p:spPr bwMode="auto">
            <a:xfrm flipV="1">
              <a:off x="4572000" y="5301208"/>
              <a:ext cx="2448272"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635" name="Line 6"/>
            <p:cNvSpPr>
              <a:spLocks noChangeShapeType="1"/>
            </p:cNvSpPr>
            <p:nvPr/>
          </p:nvSpPr>
          <p:spPr bwMode="auto">
            <a:xfrm flipH="1">
              <a:off x="4788024" y="3803104"/>
              <a:ext cx="1800200" cy="1498104"/>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6636" name="Line 9"/>
            <p:cNvSpPr>
              <a:spLocks noChangeShapeType="1"/>
            </p:cNvSpPr>
            <p:nvPr/>
          </p:nvSpPr>
          <p:spPr bwMode="auto">
            <a:xfrm flipH="1" flipV="1">
              <a:off x="4546104" y="3860254"/>
              <a:ext cx="2042120" cy="794"/>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6637" name="Text Box 15"/>
            <p:cNvSpPr txBox="1">
              <a:spLocks noChangeArrowheads="1"/>
            </p:cNvSpPr>
            <p:nvPr/>
          </p:nvSpPr>
          <p:spPr bwMode="auto">
            <a:xfrm>
              <a:off x="7020272" y="4941168"/>
              <a:ext cx="6480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baseline="30000">
                  <a:solidFill>
                    <a:schemeClr val="tx1"/>
                  </a:solidFill>
                  <a:latin typeface="Times New Roman" pitchFamily="18" charset="0"/>
                  <a:ea typeface="宋体" charset="-122"/>
                </a:defRPr>
              </a:lvl1pPr>
              <a:lvl2pPr marL="742950" indent="-285750" eaLnBrk="0" hangingPunct="0">
                <a:defRPr kumimoji="1" sz="2800" b="1" baseline="30000">
                  <a:solidFill>
                    <a:schemeClr val="tx1"/>
                  </a:solidFill>
                  <a:latin typeface="Times New Roman" pitchFamily="18" charset="0"/>
                  <a:ea typeface="宋体" charset="-122"/>
                </a:defRPr>
              </a:lvl2pPr>
              <a:lvl3pPr marL="1143000" indent="-228600" eaLnBrk="0" hangingPunct="0">
                <a:defRPr kumimoji="1" sz="2800" b="1" baseline="30000">
                  <a:solidFill>
                    <a:schemeClr val="tx1"/>
                  </a:solidFill>
                  <a:latin typeface="Times New Roman" pitchFamily="18" charset="0"/>
                  <a:ea typeface="宋体" charset="-122"/>
                </a:defRPr>
              </a:lvl3pPr>
              <a:lvl4pPr marL="1600200" indent="-228600" eaLnBrk="0" hangingPunct="0">
                <a:defRPr kumimoji="1" sz="2800" b="1" baseline="30000">
                  <a:solidFill>
                    <a:schemeClr val="tx1"/>
                  </a:solidFill>
                  <a:latin typeface="Times New Roman" pitchFamily="18" charset="0"/>
                  <a:ea typeface="宋体" charset="-122"/>
                </a:defRPr>
              </a:lvl4pPr>
              <a:lvl5pPr marL="2057400" indent="-228600" eaLnBrk="0" hangingPunct="0">
                <a:defRPr kumimoji="1" sz="2800" b="1" baseline="30000">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9pPr>
            </a:lstStyle>
            <a:p>
              <a:pPr eaLnBrk="1" hangingPunct="1"/>
              <a:r>
                <a:rPr lang="en-US" altLang="zh-CN" sz="2400" i="1" baseline="0"/>
                <a:t>X</a:t>
              </a:r>
              <a:r>
                <a:rPr lang="en-US" altLang="zh-CN" sz="2400" b="0" baseline="-25000"/>
                <a:t>1</a:t>
              </a:r>
              <a:endParaRPr lang="en-US" altLang="zh-CN" sz="2400" b="0" baseline="0"/>
            </a:p>
          </p:txBody>
        </p:sp>
        <p:sp>
          <p:nvSpPr>
            <p:cNvPr id="26638" name="Text Box 18"/>
            <p:cNvSpPr txBox="1">
              <a:spLocks noChangeArrowheads="1"/>
            </p:cNvSpPr>
            <p:nvPr/>
          </p:nvSpPr>
          <p:spPr bwMode="auto">
            <a:xfrm>
              <a:off x="4402832" y="49160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baseline="30000">
                  <a:solidFill>
                    <a:schemeClr val="tx1"/>
                  </a:solidFill>
                  <a:latin typeface="Times New Roman" pitchFamily="18" charset="0"/>
                  <a:ea typeface="宋体" charset="-122"/>
                </a:defRPr>
              </a:lvl1pPr>
              <a:lvl2pPr marL="742950" indent="-285750" eaLnBrk="0" hangingPunct="0">
                <a:defRPr kumimoji="1" sz="2800" b="1" baseline="30000">
                  <a:solidFill>
                    <a:schemeClr val="tx1"/>
                  </a:solidFill>
                  <a:latin typeface="Times New Roman" pitchFamily="18" charset="0"/>
                  <a:ea typeface="宋体" charset="-122"/>
                </a:defRPr>
              </a:lvl2pPr>
              <a:lvl3pPr marL="1143000" indent="-228600" eaLnBrk="0" hangingPunct="0">
                <a:defRPr kumimoji="1" sz="2800" b="1" baseline="30000">
                  <a:solidFill>
                    <a:schemeClr val="tx1"/>
                  </a:solidFill>
                  <a:latin typeface="Times New Roman" pitchFamily="18" charset="0"/>
                  <a:ea typeface="宋体" charset="-122"/>
                </a:defRPr>
              </a:lvl3pPr>
              <a:lvl4pPr marL="1600200" indent="-228600" eaLnBrk="0" hangingPunct="0">
                <a:defRPr kumimoji="1" sz="2800" b="1" baseline="30000">
                  <a:solidFill>
                    <a:schemeClr val="tx1"/>
                  </a:solidFill>
                  <a:latin typeface="Times New Roman" pitchFamily="18" charset="0"/>
                  <a:ea typeface="宋体" charset="-122"/>
                </a:defRPr>
              </a:lvl4pPr>
              <a:lvl5pPr marL="2057400" indent="-228600" eaLnBrk="0" hangingPunct="0">
                <a:defRPr kumimoji="1" sz="2800" b="1" baseline="30000">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9pPr>
            </a:lstStyle>
            <a:p>
              <a:pPr eaLnBrk="1" hangingPunct="1"/>
              <a:r>
                <a:rPr lang="en-US" altLang="zh-CN" sz="2400" baseline="0"/>
                <a:t>0</a:t>
              </a:r>
            </a:p>
          </p:txBody>
        </p:sp>
        <p:sp>
          <p:nvSpPr>
            <p:cNvPr id="26639" name="Line 19"/>
            <p:cNvSpPr>
              <a:spLocks noChangeShapeType="1"/>
            </p:cNvSpPr>
            <p:nvPr/>
          </p:nvSpPr>
          <p:spPr bwMode="auto">
            <a:xfrm flipH="1" flipV="1">
              <a:off x="4774704" y="3422104"/>
              <a:ext cx="13320" cy="1951112"/>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cxnSp>
          <p:nvCxnSpPr>
            <p:cNvPr id="26640" name="直接连接符 94"/>
            <p:cNvCxnSpPr>
              <a:cxnSpLocks noChangeShapeType="1"/>
            </p:cNvCxnSpPr>
            <p:nvPr/>
          </p:nvCxnSpPr>
          <p:spPr bwMode="auto">
            <a:xfrm flipV="1">
              <a:off x="6732240" y="4581128"/>
              <a:ext cx="0" cy="21602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98" name="直接连接符 97"/>
            <p:cNvCxnSpPr>
              <a:stCxn id="26636" idx="0"/>
            </p:cNvCxnSpPr>
            <p:nvPr/>
          </p:nvCxnSpPr>
          <p:spPr bwMode="auto">
            <a:xfrm>
              <a:off x="6587909" y="3860510"/>
              <a:ext cx="0" cy="1440666"/>
            </a:xfrm>
            <a:prstGeom prst="line">
              <a:avLst/>
            </a:prstGeom>
            <a:solidFill>
              <a:schemeClr val="accent1"/>
            </a:solidFill>
            <a:ln w="25400" cap="flat" cmpd="sng" algn="ctr">
              <a:solidFill>
                <a:schemeClr val="bg2">
                  <a:lumMod val="50000"/>
                </a:schemeClr>
              </a:solidFill>
              <a:prstDash val="solid"/>
              <a:round/>
              <a:headEnd type="none" w="med" len="med"/>
              <a:tailEnd type="none" w="med" len="med"/>
            </a:ln>
            <a:effectLst/>
          </p:spPr>
        </p:cxnSp>
        <p:sp>
          <p:nvSpPr>
            <p:cNvPr id="26642" name="Text Box 15"/>
            <p:cNvSpPr txBox="1">
              <a:spLocks noChangeArrowheads="1"/>
            </p:cNvSpPr>
            <p:nvPr/>
          </p:nvSpPr>
          <p:spPr bwMode="auto">
            <a:xfrm>
              <a:off x="4283968" y="3356992"/>
              <a:ext cx="6480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baseline="30000">
                  <a:solidFill>
                    <a:schemeClr val="tx1"/>
                  </a:solidFill>
                  <a:latin typeface="Times New Roman" pitchFamily="18" charset="0"/>
                  <a:ea typeface="宋体" charset="-122"/>
                </a:defRPr>
              </a:lvl1pPr>
              <a:lvl2pPr marL="742950" indent="-285750" eaLnBrk="0" hangingPunct="0">
                <a:defRPr kumimoji="1" sz="2800" b="1" baseline="30000">
                  <a:solidFill>
                    <a:schemeClr val="tx1"/>
                  </a:solidFill>
                  <a:latin typeface="Times New Roman" pitchFamily="18" charset="0"/>
                  <a:ea typeface="宋体" charset="-122"/>
                </a:defRPr>
              </a:lvl2pPr>
              <a:lvl3pPr marL="1143000" indent="-228600" eaLnBrk="0" hangingPunct="0">
                <a:defRPr kumimoji="1" sz="2800" b="1" baseline="30000">
                  <a:solidFill>
                    <a:schemeClr val="tx1"/>
                  </a:solidFill>
                  <a:latin typeface="Times New Roman" pitchFamily="18" charset="0"/>
                  <a:ea typeface="宋体" charset="-122"/>
                </a:defRPr>
              </a:lvl3pPr>
              <a:lvl4pPr marL="1600200" indent="-228600" eaLnBrk="0" hangingPunct="0">
                <a:defRPr kumimoji="1" sz="2800" b="1" baseline="30000">
                  <a:solidFill>
                    <a:schemeClr val="tx1"/>
                  </a:solidFill>
                  <a:latin typeface="Times New Roman" pitchFamily="18" charset="0"/>
                  <a:ea typeface="宋体" charset="-122"/>
                </a:defRPr>
              </a:lvl4pPr>
              <a:lvl5pPr marL="2057400" indent="-228600" eaLnBrk="0" hangingPunct="0">
                <a:defRPr kumimoji="1" sz="2800" b="1" baseline="30000">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baseline="30000">
                  <a:solidFill>
                    <a:schemeClr val="tx1"/>
                  </a:solidFill>
                  <a:latin typeface="Times New Roman" pitchFamily="18" charset="0"/>
                  <a:ea typeface="宋体" charset="-122"/>
                </a:defRPr>
              </a:lvl9pPr>
            </a:lstStyle>
            <a:p>
              <a:pPr eaLnBrk="1" hangingPunct="1"/>
              <a:r>
                <a:rPr lang="en-US" altLang="zh-CN" sz="2400" i="1" baseline="0"/>
                <a:t>X</a:t>
              </a:r>
              <a:r>
                <a:rPr lang="en-US" altLang="zh-CN" sz="2400" b="0" baseline="-25000"/>
                <a:t>2</a:t>
              </a:r>
              <a:endParaRPr lang="en-US" altLang="zh-CN" sz="2400" b="0" baseline="0"/>
            </a:p>
          </p:txBody>
        </p:sp>
      </p:grpSp>
      <p:graphicFrame>
        <p:nvGraphicFramePr>
          <p:cNvPr id="17" name="Object 3"/>
          <p:cNvGraphicFramePr>
            <a:graphicFrameLocks noChangeAspect="1"/>
          </p:cNvGraphicFramePr>
          <p:nvPr>
            <p:extLst>
              <p:ext uri="{D42A27DB-BD31-4B8C-83A1-F6EECF244321}">
                <p14:modId xmlns:p14="http://schemas.microsoft.com/office/powerpoint/2010/main" val="423067131"/>
              </p:ext>
            </p:extLst>
          </p:nvPr>
        </p:nvGraphicFramePr>
        <p:xfrm>
          <a:off x="251520" y="2492896"/>
          <a:ext cx="7121525" cy="466725"/>
        </p:xfrm>
        <a:graphic>
          <a:graphicData uri="http://schemas.openxmlformats.org/presentationml/2006/ole">
            <mc:AlternateContent xmlns:mc="http://schemas.openxmlformats.org/markup-compatibility/2006">
              <mc:Choice xmlns:v="urn:schemas-microsoft-com:vml" Requires="v">
                <p:oleObj name="Equation" r:id="rId4" imgW="4140000" imgH="241200" progId="Equation.DSMT4">
                  <p:embed/>
                </p:oleObj>
              </mc:Choice>
              <mc:Fallback>
                <p:oleObj name="Equation" r:id="rId4" imgW="4140000" imgH="241200" progId="Equation.DSMT4">
                  <p:embed/>
                  <p:pic>
                    <p:nvPicPr>
                      <p:cNvPr id="0" name=""/>
                      <p:cNvPicPr>
                        <a:picLocks noChangeAspect="1" noChangeArrowheads="1"/>
                      </p:cNvPicPr>
                      <p:nvPr/>
                    </p:nvPicPr>
                    <p:blipFill>
                      <a:blip r:embed="rId5"/>
                      <a:srcRect/>
                      <a:stretch>
                        <a:fillRect/>
                      </a:stretch>
                    </p:blipFill>
                    <p:spPr bwMode="auto">
                      <a:xfrm>
                        <a:off x="251520" y="2492896"/>
                        <a:ext cx="7121525"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3"/>
          <p:cNvGraphicFramePr>
            <a:graphicFrameLocks noChangeAspect="1"/>
          </p:cNvGraphicFramePr>
          <p:nvPr>
            <p:extLst>
              <p:ext uri="{D42A27DB-BD31-4B8C-83A1-F6EECF244321}">
                <p14:modId xmlns:p14="http://schemas.microsoft.com/office/powerpoint/2010/main" val="1068580054"/>
              </p:ext>
            </p:extLst>
          </p:nvPr>
        </p:nvGraphicFramePr>
        <p:xfrm>
          <a:off x="295200" y="3503662"/>
          <a:ext cx="5068888" cy="933450"/>
        </p:xfrm>
        <a:graphic>
          <a:graphicData uri="http://schemas.openxmlformats.org/presentationml/2006/ole">
            <mc:AlternateContent xmlns:mc="http://schemas.openxmlformats.org/markup-compatibility/2006">
              <mc:Choice xmlns:v="urn:schemas-microsoft-com:vml" Requires="v">
                <p:oleObj name="Equation" r:id="rId6" imgW="2946240" imgH="482400" progId="Equation.DSMT4">
                  <p:embed/>
                </p:oleObj>
              </mc:Choice>
              <mc:Fallback>
                <p:oleObj name="Equation" r:id="rId6" imgW="2946240" imgH="482400" progId="Equation.DSMT4">
                  <p:embed/>
                  <p:pic>
                    <p:nvPicPr>
                      <p:cNvPr id="0" name=""/>
                      <p:cNvPicPr>
                        <a:picLocks noChangeAspect="1" noChangeArrowheads="1"/>
                      </p:cNvPicPr>
                      <p:nvPr/>
                    </p:nvPicPr>
                    <p:blipFill>
                      <a:blip r:embed="rId7"/>
                      <a:srcRect/>
                      <a:stretch>
                        <a:fillRect/>
                      </a:stretch>
                    </p:blipFill>
                    <p:spPr bwMode="auto">
                      <a:xfrm>
                        <a:off x="295200" y="3503662"/>
                        <a:ext cx="5068888"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3"/>
          <p:cNvGraphicFramePr>
            <a:graphicFrameLocks noChangeAspect="1"/>
          </p:cNvGraphicFramePr>
          <p:nvPr>
            <p:extLst>
              <p:ext uri="{D42A27DB-BD31-4B8C-83A1-F6EECF244321}">
                <p14:modId xmlns:p14="http://schemas.microsoft.com/office/powerpoint/2010/main" val="632092003"/>
              </p:ext>
            </p:extLst>
          </p:nvPr>
        </p:nvGraphicFramePr>
        <p:xfrm>
          <a:off x="827584" y="2924944"/>
          <a:ext cx="5243513" cy="466725"/>
        </p:xfrm>
        <a:graphic>
          <a:graphicData uri="http://schemas.openxmlformats.org/presentationml/2006/ole">
            <mc:AlternateContent xmlns:mc="http://schemas.openxmlformats.org/markup-compatibility/2006">
              <mc:Choice xmlns:v="urn:schemas-microsoft-com:vml" Requires="v">
                <p:oleObj name="Equation" r:id="rId8" imgW="3047760" imgH="241200" progId="Equation.DSMT4">
                  <p:embed/>
                </p:oleObj>
              </mc:Choice>
              <mc:Fallback>
                <p:oleObj name="Equation" r:id="rId8" imgW="3047760" imgH="241200" progId="Equation.DSMT4">
                  <p:embed/>
                  <p:pic>
                    <p:nvPicPr>
                      <p:cNvPr id="0" name=""/>
                      <p:cNvPicPr>
                        <a:picLocks noChangeAspect="1" noChangeArrowheads="1"/>
                      </p:cNvPicPr>
                      <p:nvPr/>
                    </p:nvPicPr>
                    <p:blipFill>
                      <a:blip r:embed="rId9"/>
                      <a:srcRect/>
                      <a:stretch>
                        <a:fillRect/>
                      </a:stretch>
                    </p:blipFill>
                    <p:spPr bwMode="auto">
                      <a:xfrm>
                        <a:off x="827584" y="2924944"/>
                        <a:ext cx="5243513"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矩形 20"/>
          <p:cNvSpPr>
            <a:spLocks noChangeArrowheads="1"/>
          </p:cNvSpPr>
          <p:nvPr/>
        </p:nvSpPr>
        <p:spPr bwMode="auto">
          <a:xfrm>
            <a:off x="396503" y="620688"/>
            <a:ext cx="8567985" cy="830997"/>
          </a:xfrm>
          <a:prstGeom prst="rect">
            <a:avLst/>
          </a:prstGeom>
          <a:solidFill>
            <a:schemeClr val="accent3">
              <a:lumMod val="90000"/>
            </a:schemeClr>
          </a:solidFill>
          <a:ln>
            <a:noFill/>
          </a:ln>
        </p:spPr>
        <p:txBody>
          <a:bodyPr wrap="square">
            <a:spAutoFit/>
          </a:bodyPr>
          <a:lstStyle/>
          <a:p>
            <a:pPr>
              <a:spcBef>
                <a:spcPct val="0"/>
              </a:spcBef>
            </a:pPr>
            <a:r>
              <a:rPr lang="zh-CN" altLang="en-US" sz="2400" dirty="0"/>
              <a:t>实际</a:t>
            </a:r>
            <a:r>
              <a:rPr lang="en-US" altLang="zh-CN" sz="2400" dirty="0"/>
              <a:t>:</a:t>
            </a:r>
            <a:r>
              <a:rPr lang="zh-CN" altLang="en-US" sz="2400" dirty="0"/>
              <a:t>在二维场合</a:t>
            </a:r>
            <a:r>
              <a:rPr lang="en-US" altLang="zh-CN" sz="2400" dirty="0"/>
              <a:t>, </a:t>
            </a:r>
            <a:r>
              <a:rPr lang="zh-CN" altLang="en-US" sz="2400" dirty="0"/>
              <a:t>两个随机变量可以都是离散型</a:t>
            </a:r>
            <a:r>
              <a:rPr lang="en-US" altLang="zh-CN" sz="2400" dirty="0"/>
              <a:t>, </a:t>
            </a:r>
            <a:r>
              <a:rPr lang="zh-CN" altLang="en-US" sz="2400" dirty="0"/>
              <a:t>也可以都是连续型的</a:t>
            </a:r>
            <a:r>
              <a:rPr lang="en-US" altLang="zh-CN" sz="2400" dirty="0"/>
              <a:t>; </a:t>
            </a:r>
            <a:r>
              <a:rPr lang="zh-CN" altLang="en-US" sz="2400" dirty="0"/>
              <a:t>但也可以一个是离散型</a:t>
            </a:r>
            <a:r>
              <a:rPr lang="en-US" altLang="zh-CN" sz="2400" dirty="0"/>
              <a:t>, </a:t>
            </a:r>
            <a:r>
              <a:rPr lang="zh-CN" altLang="en-US" sz="2400" dirty="0"/>
              <a:t>另一个却是连续型</a:t>
            </a:r>
            <a:r>
              <a:rPr lang="en-US" altLang="zh-CN" sz="2400" dirty="0"/>
              <a:t>(</a:t>
            </a:r>
            <a:r>
              <a:rPr lang="zh-CN" altLang="en-US" sz="2400" dirty="0"/>
              <a:t>作业</a:t>
            </a:r>
            <a:r>
              <a:rPr lang="en-US" altLang="zh-CN" sz="2400" dirty="0"/>
              <a:t>23</a:t>
            </a:r>
            <a:r>
              <a:rPr lang="zh-CN" altLang="en-US" sz="2400" dirty="0"/>
              <a:t>题</a:t>
            </a:r>
            <a:r>
              <a:rPr lang="en-US" altLang="zh-CN" sz="2400" dirty="0"/>
              <a:t>).</a:t>
            </a:r>
            <a:endParaRPr lang="zh-CN" altLang="en-US" sz="2400" dirty="0">
              <a:solidFill>
                <a:srgbClr val="000000"/>
              </a:solidFill>
            </a:endParaRPr>
          </a:p>
        </p:txBody>
      </p:sp>
      <p:sp>
        <p:nvSpPr>
          <p:cNvPr id="22" name="矩形 21"/>
          <p:cNvSpPr>
            <a:spLocks noChangeArrowheads="1"/>
          </p:cNvSpPr>
          <p:nvPr/>
        </p:nvSpPr>
        <p:spPr bwMode="auto">
          <a:xfrm>
            <a:off x="179512" y="4437112"/>
            <a:ext cx="573546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0"/>
              </a:spcBef>
            </a:pPr>
            <a:r>
              <a:rPr lang="zh-CN" altLang="en-US" sz="2200" dirty="0"/>
              <a:t>注</a:t>
            </a:r>
            <a:r>
              <a:rPr lang="en-US" altLang="zh-CN" sz="2200" dirty="0"/>
              <a:t>: </a:t>
            </a:r>
            <a:r>
              <a:rPr lang="zh-CN" altLang="en-US" sz="2200" dirty="0"/>
              <a:t>这个就是既非离散型</a:t>
            </a:r>
            <a:r>
              <a:rPr lang="en-US" altLang="zh-CN" sz="2200" dirty="0"/>
              <a:t>, </a:t>
            </a:r>
            <a:r>
              <a:rPr lang="zh-CN" altLang="en-US" sz="2200" dirty="0"/>
              <a:t>也非连续型的二维随机变量例子</a:t>
            </a:r>
            <a:r>
              <a:rPr lang="en-US" altLang="zh-CN" sz="2200" dirty="0"/>
              <a:t>. </a:t>
            </a:r>
            <a:r>
              <a:rPr lang="zh-CN" altLang="en-US" sz="2200" dirty="0"/>
              <a:t>这时整个概率测度集中在一个不可列的一维点集上</a:t>
            </a:r>
            <a:r>
              <a:rPr lang="en-US" altLang="zh-CN" sz="2200" dirty="0"/>
              <a:t>, </a:t>
            </a:r>
            <a:r>
              <a:rPr lang="zh-CN" altLang="en-US" sz="2200" dirty="0"/>
              <a:t>因此也不存在密度函数</a:t>
            </a:r>
            <a:r>
              <a:rPr lang="en-US" altLang="zh-CN" sz="2200" dirty="0"/>
              <a:t>.</a:t>
            </a:r>
            <a:endParaRPr lang="zh-CN" altLang="en-US" sz="2200" dirty="0">
              <a:solidFill>
                <a:srgbClr val="000000"/>
              </a:solidFill>
            </a:endParaRPr>
          </a:p>
        </p:txBody>
      </p:sp>
    </p:spTree>
    <p:extLst>
      <p:ext uri="{BB962C8B-B14F-4D97-AF65-F5344CB8AC3E}">
        <p14:creationId xmlns:p14="http://schemas.microsoft.com/office/powerpoint/2010/main" val="2465724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8131"/>
                                        </p:tgtEl>
                                        <p:attrNameLst>
                                          <p:attrName>style.visibility</p:attrName>
                                        </p:attrNameLst>
                                      </p:cBhvr>
                                      <p:to>
                                        <p:strVal val="visible"/>
                                      </p:to>
                                    </p:set>
                                    <p:animEffect transition="in" filter="blinds(horizontal)">
                                      <p:cBhvr>
                                        <p:cTn id="12" dur="500"/>
                                        <p:tgtEl>
                                          <p:spTgt spid="481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linds(horizontal)">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0955"/>
                                        </p:tgtEl>
                                        <p:attrNameLst>
                                          <p:attrName>style.visibility</p:attrName>
                                        </p:attrNameLst>
                                      </p:cBhvr>
                                      <p:to>
                                        <p:strVal val="visible"/>
                                      </p:to>
                                    </p:set>
                                    <p:animEffect transition="in" filter="wipe(left)">
                                      <p:cBhvr>
                                        <p:cTn id="42" dur="500"/>
                                        <p:tgtEl>
                                          <p:spTgt spid="80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8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86" y="662682"/>
            <a:ext cx="4605338"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a:spLocks noChangeArrowheads="1"/>
          </p:cNvSpPr>
          <p:nvPr/>
        </p:nvSpPr>
        <p:spPr bwMode="auto">
          <a:xfrm>
            <a:off x="179512" y="4941168"/>
            <a:ext cx="471678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0"/>
              </a:spcBef>
            </a:pPr>
            <a:r>
              <a:rPr lang="en-US" altLang="zh-CN" sz="2400" dirty="0"/>
              <a:t>2</a:t>
            </a:r>
            <a:r>
              <a:rPr lang="zh-CN" altLang="en-US" sz="2400" dirty="0"/>
              <a:t>、</a:t>
            </a:r>
            <a:r>
              <a:rPr lang="zh-CN" altLang="en-US" sz="2400" dirty="0">
                <a:solidFill>
                  <a:srgbClr val="000000"/>
                </a:solidFill>
              </a:rPr>
              <a:t>两个边缘分布都是均匀分布的二维随机变量的</a:t>
            </a:r>
            <a:endParaRPr lang="en-US" altLang="zh-CN" sz="2400" dirty="0">
              <a:solidFill>
                <a:srgbClr val="000000"/>
              </a:solidFill>
            </a:endParaRPr>
          </a:p>
          <a:p>
            <a:pPr>
              <a:spcBef>
                <a:spcPct val="0"/>
              </a:spcBef>
            </a:pPr>
            <a:r>
              <a:rPr lang="en-US" altLang="zh-CN" sz="2400" dirty="0">
                <a:solidFill>
                  <a:srgbClr val="000000"/>
                </a:solidFill>
              </a:rPr>
              <a:t>      </a:t>
            </a:r>
            <a:r>
              <a:rPr lang="zh-CN" altLang="en-US" sz="2400" dirty="0">
                <a:solidFill>
                  <a:srgbClr val="000000"/>
                </a:solidFill>
              </a:rPr>
              <a:t>联合分布也一定是均匀分布吗？反之呢？</a:t>
            </a:r>
          </a:p>
        </p:txBody>
      </p:sp>
      <p:sp>
        <p:nvSpPr>
          <p:cNvPr id="5" name="矩形 4"/>
          <p:cNvSpPr>
            <a:spLocks noChangeArrowheads="1"/>
          </p:cNvSpPr>
          <p:nvPr/>
        </p:nvSpPr>
        <p:spPr bwMode="auto">
          <a:xfrm>
            <a:off x="4896296" y="908720"/>
            <a:ext cx="41402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0"/>
              </a:spcBef>
            </a:pPr>
            <a:r>
              <a:rPr lang="en-US" altLang="zh-CN" dirty="0"/>
              <a:t>1</a:t>
            </a:r>
            <a:r>
              <a:rPr lang="zh-CN" altLang="en-US" dirty="0"/>
              <a:t>、</a:t>
            </a:r>
            <a:r>
              <a:rPr lang="zh-CN" altLang="en-US" dirty="0">
                <a:solidFill>
                  <a:srgbClr val="000000"/>
                </a:solidFill>
              </a:rPr>
              <a:t>两个边缘分布都是正态分布的二维随机变量的</a:t>
            </a:r>
            <a:endParaRPr lang="en-US" altLang="zh-CN" dirty="0">
              <a:solidFill>
                <a:srgbClr val="000000"/>
              </a:solidFill>
            </a:endParaRPr>
          </a:p>
          <a:p>
            <a:pPr>
              <a:spcBef>
                <a:spcPct val="0"/>
              </a:spcBef>
            </a:pPr>
            <a:r>
              <a:rPr lang="en-US" altLang="zh-CN" dirty="0">
                <a:solidFill>
                  <a:srgbClr val="000000"/>
                </a:solidFill>
              </a:rPr>
              <a:t>      </a:t>
            </a:r>
            <a:r>
              <a:rPr lang="zh-CN" altLang="en-US" dirty="0">
                <a:solidFill>
                  <a:srgbClr val="000000"/>
                </a:solidFill>
              </a:rPr>
              <a:t>联合分布也一定是正态分布吗？</a:t>
            </a:r>
            <a:r>
              <a:rPr lang="en-US" altLang="zh-CN" dirty="0">
                <a:solidFill>
                  <a:srgbClr val="000000"/>
                </a:solidFill>
              </a:rPr>
              <a:t>(</a:t>
            </a:r>
            <a:r>
              <a:rPr lang="zh-CN" altLang="en-US" dirty="0">
                <a:solidFill>
                  <a:srgbClr val="000000"/>
                </a:solidFill>
              </a:rPr>
              <a:t>作业</a:t>
            </a:r>
            <a:r>
              <a:rPr lang="en-US" altLang="zh-CN" dirty="0">
                <a:solidFill>
                  <a:srgbClr val="000000"/>
                </a:solidFill>
              </a:rPr>
              <a:t>24</a:t>
            </a:r>
            <a:r>
              <a:rPr lang="zh-CN" altLang="en-US" dirty="0">
                <a:solidFill>
                  <a:srgbClr val="000000"/>
                </a:solidFill>
              </a:rPr>
              <a:t>题</a:t>
            </a:r>
            <a:r>
              <a:rPr lang="en-US" altLang="zh-CN" dirty="0">
                <a:solidFill>
                  <a:srgbClr val="000000"/>
                </a:solidFill>
              </a:rPr>
              <a:t>)</a:t>
            </a:r>
            <a:r>
              <a:rPr lang="zh-CN" altLang="en-US" dirty="0">
                <a:solidFill>
                  <a:srgbClr val="000000"/>
                </a:solidFill>
              </a:rPr>
              <a:t>反之呢？</a:t>
            </a:r>
          </a:p>
        </p:txBody>
      </p:sp>
      <p:graphicFrame>
        <p:nvGraphicFramePr>
          <p:cNvPr id="3" name="对象 2"/>
          <p:cNvGraphicFramePr>
            <a:graphicFrameLocks noChangeAspect="1"/>
          </p:cNvGraphicFramePr>
          <p:nvPr>
            <p:extLst>
              <p:ext uri="{D42A27DB-BD31-4B8C-83A1-F6EECF244321}">
                <p14:modId xmlns:p14="http://schemas.microsoft.com/office/powerpoint/2010/main" val="3899208379"/>
              </p:ext>
            </p:extLst>
          </p:nvPr>
        </p:nvGraphicFramePr>
        <p:xfrm>
          <a:off x="781111" y="3769138"/>
          <a:ext cx="1096022" cy="528439"/>
        </p:xfrm>
        <a:graphic>
          <a:graphicData uri="http://schemas.openxmlformats.org/presentationml/2006/ole">
            <mc:AlternateContent xmlns:mc="http://schemas.openxmlformats.org/markup-compatibility/2006">
              <mc:Choice xmlns:v="urn:schemas-microsoft-com:vml" Requires="v">
                <p:oleObj name="Equation" r:id="rId3" imgW="596880" imgH="253800" progId="Equation.DSMT4">
                  <p:embed/>
                </p:oleObj>
              </mc:Choice>
              <mc:Fallback>
                <p:oleObj name="Equation" r:id="rId3" imgW="596880" imgH="253800" progId="Equation.DSMT4">
                  <p:embed/>
                  <p:pic>
                    <p:nvPicPr>
                      <p:cNvPr id="0" name=""/>
                      <p:cNvPicPr>
                        <a:picLocks noChangeAspect="1" noChangeArrowheads="1"/>
                      </p:cNvPicPr>
                      <p:nvPr/>
                    </p:nvPicPr>
                    <p:blipFill>
                      <a:blip r:embed="rId4"/>
                      <a:srcRect/>
                      <a:stretch>
                        <a:fillRect/>
                      </a:stretch>
                    </p:blipFill>
                    <p:spPr bwMode="auto">
                      <a:xfrm>
                        <a:off x="781111" y="3769138"/>
                        <a:ext cx="1096022" cy="528439"/>
                      </a:xfrm>
                      <a:prstGeom prst="rect">
                        <a:avLst/>
                      </a:prstGeom>
                      <a:noFill/>
                      <a:ln>
                        <a:noFill/>
                      </a:ln>
                      <a:effec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39048328"/>
              </p:ext>
            </p:extLst>
          </p:nvPr>
        </p:nvGraphicFramePr>
        <p:xfrm>
          <a:off x="1877133" y="3717032"/>
          <a:ext cx="2016224" cy="628170"/>
        </p:xfrm>
        <a:graphic>
          <a:graphicData uri="http://schemas.openxmlformats.org/presentationml/2006/ole">
            <mc:AlternateContent xmlns:mc="http://schemas.openxmlformats.org/markup-compatibility/2006">
              <mc:Choice xmlns:v="urn:schemas-microsoft-com:vml" Requires="v">
                <p:oleObj name="公式" r:id="rId5" imgW="889000" imgH="330200" progId="Equation.3">
                  <p:embed/>
                </p:oleObj>
              </mc:Choice>
              <mc:Fallback>
                <p:oleObj name="公式" r:id="rId5" imgW="8890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7133" y="3717032"/>
                        <a:ext cx="2016224" cy="628170"/>
                      </a:xfrm>
                      <a:prstGeom prst="rect">
                        <a:avLst/>
                      </a:prstGeom>
                      <a:noFill/>
                      <a:ln>
                        <a:noFill/>
                      </a:ln>
                      <a:effec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540440752"/>
              </p:ext>
            </p:extLst>
          </p:nvPr>
        </p:nvGraphicFramePr>
        <p:xfrm>
          <a:off x="220950" y="4325932"/>
          <a:ext cx="4608511" cy="615236"/>
        </p:xfrm>
        <a:graphic>
          <a:graphicData uri="http://schemas.openxmlformats.org/presentationml/2006/ole">
            <mc:AlternateContent xmlns:mc="http://schemas.openxmlformats.org/markup-compatibility/2006">
              <mc:Choice xmlns:v="urn:schemas-microsoft-com:vml" Requires="v">
                <p:oleObj name="公式" r:id="rId7" imgW="2552400" imgH="406080" progId="Equation.3">
                  <p:embed/>
                </p:oleObj>
              </mc:Choice>
              <mc:Fallback>
                <p:oleObj name="公式" r:id="rId7" imgW="2552400" imgH="406080" progId="Equation.3">
                  <p:embed/>
                  <p:pic>
                    <p:nvPicPr>
                      <p:cNvPr id="0" name=""/>
                      <p:cNvPicPr>
                        <a:picLocks noChangeAspect="1" noChangeArrowheads="1"/>
                      </p:cNvPicPr>
                      <p:nvPr/>
                    </p:nvPicPr>
                    <p:blipFill>
                      <a:blip r:embed="rId8"/>
                      <a:srcRect/>
                      <a:stretch>
                        <a:fillRect/>
                      </a:stretch>
                    </p:blipFill>
                    <p:spPr bwMode="auto">
                      <a:xfrm>
                        <a:off x="220950" y="4325932"/>
                        <a:ext cx="4608511" cy="615236"/>
                      </a:xfrm>
                      <a:prstGeom prst="rect">
                        <a:avLst/>
                      </a:prstGeom>
                      <a:solidFill>
                        <a:schemeClr val="accent2">
                          <a:lumMod val="40000"/>
                          <a:lumOff val="60000"/>
                        </a:schemeClr>
                      </a:solidFill>
                      <a:ln>
                        <a:noFill/>
                      </a:ln>
                      <a:effectLst/>
                    </p:spPr>
                  </p:pic>
                </p:oleObj>
              </mc:Fallback>
            </mc:AlternateContent>
          </a:graphicData>
        </a:graphic>
      </p:graphicFrame>
      <p:pic>
        <p:nvPicPr>
          <p:cNvPr id="53254"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02326" y="4293096"/>
            <a:ext cx="4134170"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0032" y="3140968"/>
            <a:ext cx="4279068"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074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2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2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85925" y="2776538"/>
            <a:ext cx="6773863" cy="581025"/>
            <a:chOff x="720" y="768"/>
            <a:chExt cx="4267" cy="366"/>
          </a:xfrm>
        </p:grpSpPr>
        <p:sp>
          <p:nvSpPr>
            <p:cNvPr id="4162" name="Rectangle 3"/>
            <p:cNvSpPr>
              <a:spLocks noChangeArrowheads="1"/>
            </p:cNvSpPr>
            <p:nvPr/>
          </p:nvSpPr>
          <p:spPr bwMode="auto">
            <a:xfrm>
              <a:off x="3134" y="768"/>
              <a:ext cx="9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400">
                  <a:solidFill>
                    <a:srgbClr val="990033"/>
                  </a:solidFill>
                  <a:latin typeface="Symbol" pitchFamily="18" charset="2"/>
                </a:rPr>
                <a:t>(</a:t>
              </a:r>
              <a:endParaRPr lang="en-US" altLang="zh-CN">
                <a:solidFill>
                  <a:srgbClr val="990033"/>
                </a:solidFill>
              </a:endParaRPr>
            </a:p>
          </p:txBody>
        </p:sp>
        <p:sp>
          <p:nvSpPr>
            <p:cNvPr id="4163" name="Rectangle 4"/>
            <p:cNvSpPr>
              <a:spLocks noChangeArrowheads="1"/>
            </p:cNvSpPr>
            <p:nvPr/>
          </p:nvSpPr>
          <p:spPr bwMode="auto">
            <a:xfrm>
              <a:off x="3570" y="768"/>
              <a:ext cx="9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400">
                  <a:solidFill>
                    <a:srgbClr val="990033"/>
                  </a:solidFill>
                  <a:latin typeface="Symbol" pitchFamily="18" charset="2"/>
                </a:rPr>
                <a:t>)</a:t>
              </a:r>
              <a:endParaRPr lang="en-US" altLang="zh-CN">
                <a:solidFill>
                  <a:srgbClr val="990033"/>
                </a:solidFill>
              </a:endParaRPr>
            </a:p>
          </p:txBody>
        </p:sp>
        <p:sp>
          <p:nvSpPr>
            <p:cNvPr id="4164" name="Rectangle 5"/>
            <p:cNvSpPr>
              <a:spLocks noChangeArrowheads="1"/>
            </p:cNvSpPr>
            <p:nvPr/>
          </p:nvSpPr>
          <p:spPr bwMode="auto">
            <a:xfrm>
              <a:off x="4141" y="768"/>
              <a:ext cx="9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400">
                  <a:solidFill>
                    <a:srgbClr val="990033"/>
                  </a:solidFill>
                  <a:latin typeface="Symbol" pitchFamily="18" charset="2"/>
                </a:rPr>
                <a:t>(</a:t>
              </a:r>
              <a:endParaRPr lang="en-US" altLang="zh-CN">
                <a:solidFill>
                  <a:srgbClr val="990033"/>
                </a:solidFill>
              </a:endParaRPr>
            </a:p>
          </p:txBody>
        </p:sp>
        <p:sp>
          <p:nvSpPr>
            <p:cNvPr id="4165" name="Rectangle 6"/>
            <p:cNvSpPr>
              <a:spLocks noChangeArrowheads="1"/>
            </p:cNvSpPr>
            <p:nvPr/>
          </p:nvSpPr>
          <p:spPr bwMode="auto">
            <a:xfrm>
              <a:off x="4360" y="768"/>
              <a:ext cx="9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400">
                  <a:solidFill>
                    <a:srgbClr val="990033"/>
                  </a:solidFill>
                  <a:latin typeface="Symbol" pitchFamily="18" charset="2"/>
                </a:rPr>
                <a:t>)</a:t>
              </a:r>
              <a:endParaRPr lang="en-US" altLang="zh-CN">
                <a:solidFill>
                  <a:srgbClr val="990033"/>
                </a:solidFill>
              </a:endParaRPr>
            </a:p>
          </p:txBody>
        </p:sp>
        <p:sp>
          <p:nvSpPr>
            <p:cNvPr id="4166" name="Rectangle 7"/>
            <p:cNvSpPr>
              <a:spLocks noChangeArrowheads="1"/>
            </p:cNvSpPr>
            <p:nvPr/>
          </p:nvSpPr>
          <p:spPr bwMode="auto">
            <a:xfrm>
              <a:off x="4681" y="768"/>
              <a:ext cx="9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400">
                  <a:solidFill>
                    <a:srgbClr val="990033"/>
                  </a:solidFill>
                  <a:latin typeface="Symbol" pitchFamily="18" charset="2"/>
                </a:rPr>
                <a:t>(</a:t>
              </a:r>
              <a:endParaRPr lang="en-US" altLang="zh-CN">
                <a:solidFill>
                  <a:srgbClr val="990033"/>
                </a:solidFill>
              </a:endParaRPr>
            </a:p>
          </p:txBody>
        </p:sp>
        <p:sp>
          <p:nvSpPr>
            <p:cNvPr id="4167" name="Rectangle 8"/>
            <p:cNvSpPr>
              <a:spLocks noChangeArrowheads="1"/>
            </p:cNvSpPr>
            <p:nvPr/>
          </p:nvSpPr>
          <p:spPr bwMode="auto">
            <a:xfrm>
              <a:off x="4896" y="768"/>
              <a:ext cx="9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400">
                  <a:solidFill>
                    <a:srgbClr val="990033"/>
                  </a:solidFill>
                  <a:latin typeface="Symbol" pitchFamily="18" charset="2"/>
                </a:rPr>
                <a:t>)</a:t>
              </a:r>
              <a:endParaRPr lang="en-US" altLang="zh-CN">
                <a:solidFill>
                  <a:srgbClr val="990033"/>
                </a:solidFill>
              </a:endParaRPr>
            </a:p>
          </p:txBody>
        </p:sp>
        <p:sp>
          <p:nvSpPr>
            <p:cNvPr id="4168" name="Rectangle 9"/>
            <p:cNvSpPr>
              <a:spLocks noChangeArrowheads="1"/>
            </p:cNvSpPr>
            <p:nvPr/>
          </p:nvSpPr>
          <p:spPr bwMode="auto">
            <a:xfrm>
              <a:off x="4781" y="865"/>
              <a:ext cx="9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y</a:t>
              </a:r>
              <a:endParaRPr lang="en-US" altLang="zh-CN">
                <a:solidFill>
                  <a:srgbClr val="990033"/>
                </a:solidFill>
              </a:endParaRPr>
            </a:p>
          </p:txBody>
        </p:sp>
        <p:sp>
          <p:nvSpPr>
            <p:cNvPr id="4169" name="Rectangle 10"/>
            <p:cNvSpPr>
              <a:spLocks noChangeArrowheads="1"/>
            </p:cNvSpPr>
            <p:nvPr/>
          </p:nvSpPr>
          <p:spPr bwMode="auto">
            <a:xfrm>
              <a:off x="4428" y="865"/>
              <a:ext cx="133"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F</a:t>
              </a:r>
              <a:endParaRPr lang="en-US" altLang="zh-CN">
                <a:solidFill>
                  <a:srgbClr val="990033"/>
                </a:solidFill>
              </a:endParaRPr>
            </a:p>
          </p:txBody>
        </p:sp>
        <p:sp>
          <p:nvSpPr>
            <p:cNvPr id="4170" name="Rectangle 11"/>
            <p:cNvSpPr>
              <a:spLocks noChangeArrowheads="1"/>
            </p:cNvSpPr>
            <p:nvPr/>
          </p:nvSpPr>
          <p:spPr bwMode="auto">
            <a:xfrm>
              <a:off x="4232" y="865"/>
              <a:ext cx="9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x</a:t>
              </a:r>
              <a:endParaRPr lang="en-US" altLang="zh-CN">
                <a:solidFill>
                  <a:srgbClr val="990033"/>
                </a:solidFill>
              </a:endParaRPr>
            </a:p>
          </p:txBody>
        </p:sp>
        <p:sp>
          <p:nvSpPr>
            <p:cNvPr id="4171" name="Rectangle 12"/>
            <p:cNvSpPr>
              <a:spLocks noChangeArrowheads="1"/>
            </p:cNvSpPr>
            <p:nvPr/>
          </p:nvSpPr>
          <p:spPr bwMode="auto">
            <a:xfrm>
              <a:off x="3863" y="865"/>
              <a:ext cx="13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F</a:t>
              </a:r>
              <a:endParaRPr lang="en-US" altLang="zh-CN">
                <a:solidFill>
                  <a:srgbClr val="990033"/>
                </a:solidFill>
              </a:endParaRPr>
            </a:p>
          </p:txBody>
        </p:sp>
        <p:sp>
          <p:nvSpPr>
            <p:cNvPr id="4172" name="Rectangle 13"/>
            <p:cNvSpPr>
              <a:spLocks noChangeArrowheads="1"/>
            </p:cNvSpPr>
            <p:nvPr/>
          </p:nvSpPr>
          <p:spPr bwMode="auto">
            <a:xfrm>
              <a:off x="3455" y="865"/>
              <a:ext cx="9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y</a:t>
              </a:r>
              <a:endParaRPr lang="en-US" altLang="zh-CN">
                <a:solidFill>
                  <a:srgbClr val="990033"/>
                </a:solidFill>
              </a:endParaRPr>
            </a:p>
          </p:txBody>
        </p:sp>
        <p:sp>
          <p:nvSpPr>
            <p:cNvPr id="4173" name="Rectangle 14"/>
            <p:cNvSpPr>
              <a:spLocks noChangeArrowheads="1"/>
            </p:cNvSpPr>
            <p:nvPr/>
          </p:nvSpPr>
          <p:spPr bwMode="auto">
            <a:xfrm>
              <a:off x="3225" y="865"/>
              <a:ext cx="10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x</a:t>
              </a:r>
              <a:endParaRPr lang="en-US" altLang="zh-CN">
                <a:solidFill>
                  <a:srgbClr val="990033"/>
                </a:solidFill>
              </a:endParaRPr>
            </a:p>
          </p:txBody>
        </p:sp>
        <p:sp>
          <p:nvSpPr>
            <p:cNvPr id="4174" name="Rectangle 15"/>
            <p:cNvSpPr>
              <a:spLocks noChangeArrowheads="1"/>
            </p:cNvSpPr>
            <p:nvPr/>
          </p:nvSpPr>
          <p:spPr bwMode="auto">
            <a:xfrm>
              <a:off x="2958" y="865"/>
              <a:ext cx="133"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F</a:t>
              </a:r>
              <a:endParaRPr lang="en-US" altLang="zh-CN">
                <a:solidFill>
                  <a:srgbClr val="990033"/>
                </a:solidFill>
              </a:endParaRPr>
            </a:p>
          </p:txBody>
        </p:sp>
        <p:sp>
          <p:nvSpPr>
            <p:cNvPr id="4175" name="Rectangle 16"/>
            <p:cNvSpPr>
              <a:spLocks noChangeArrowheads="1"/>
            </p:cNvSpPr>
            <p:nvPr/>
          </p:nvSpPr>
          <p:spPr bwMode="auto">
            <a:xfrm>
              <a:off x="1461" y="843"/>
              <a:ext cx="21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i="1"/>
                <a:t>Y</a:t>
              </a:r>
              <a:endParaRPr lang="en-US" altLang="zh-CN"/>
            </a:p>
          </p:txBody>
        </p:sp>
        <p:sp>
          <p:nvSpPr>
            <p:cNvPr id="4176" name="Rectangle 17"/>
            <p:cNvSpPr>
              <a:spLocks noChangeArrowheads="1"/>
            </p:cNvSpPr>
            <p:nvPr/>
          </p:nvSpPr>
          <p:spPr bwMode="auto">
            <a:xfrm>
              <a:off x="1008" y="843"/>
              <a:ext cx="14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i="1"/>
                <a:t>X</a:t>
              </a:r>
              <a:endParaRPr lang="en-US" altLang="zh-CN"/>
            </a:p>
          </p:txBody>
        </p:sp>
        <p:sp>
          <p:nvSpPr>
            <p:cNvPr id="4177" name="Rectangle 18"/>
            <p:cNvSpPr>
              <a:spLocks noChangeArrowheads="1"/>
            </p:cNvSpPr>
            <p:nvPr/>
          </p:nvSpPr>
          <p:spPr bwMode="auto">
            <a:xfrm>
              <a:off x="4558" y="990"/>
              <a:ext cx="7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i="1">
                  <a:solidFill>
                    <a:srgbClr val="990033"/>
                  </a:solidFill>
                </a:rPr>
                <a:t>Y</a:t>
              </a:r>
              <a:endParaRPr lang="en-US" altLang="zh-CN">
                <a:solidFill>
                  <a:srgbClr val="990033"/>
                </a:solidFill>
              </a:endParaRPr>
            </a:p>
          </p:txBody>
        </p:sp>
        <p:sp>
          <p:nvSpPr>
            <p:cNvPr id="4178" name="Rectangle 19"/>
            <p:cNvSpPr>
              <a:spLocks noChangeArrowheads="1"/>
            </p:cNvSpPr>
            <p:nvPr/>
          </p:nvSpPr>
          <p:spPr bwMode="auto">
            <a:xfrm>
              <a:off x="4012" y="990"/>
              <a:ext cx="8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i="1">
                  <a:solidFill>
                    <a:srgbClr val="990033"/>
                  </a:solidFill>
                </a:rPr>
                <a:t>X</a:t>
              </a:r>
              <a:endParaRPr lang="en-US" altLang="zh-CN">
                <a:solidFill>
                  <a:srgbClr val="990033"/>
                </a:solidFill>
              </a:endParaRPr>
            </a:p>
          </p:txBody>
        </p:sp>
        <p:sp>
          <p:nvSpPr>
            <p:cNvPr id="4179" name="Rectangle 20"/>
            <p:cNvSpPr>
              <a:spLocks noChangeArrowheads="1"/>
            </p:cNvSpPr>
            <p:nvPr/>
          </p:nvSpPr>
          <p:spPr bwMode="auto">
            <a:xfrm>
              <a:off x="3680" y="842"/>
              <a:ext cx="11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a:solidFill>
                    <a:srgbClr val="990033"/>
                  </a:solidFill>
                  <a:latin typeface="Symbol" pitchFamily="18" charset="2"/>
                </a:rPr>
                <a:t>=</a:t>
              </a:r>
              <a:endParaRPr lang="en-US" altLang="zh-CN">
                <a:solidFill>
                  <a:srgbClr val="990033"/>
                </a:solidFill>
              </a:endParaRPr>
            </a:p>
          </p:txBody>
        </p:sp>
        <p:sp>
          <p:nvSpPr>
            <p:cNvPr id="21525" name="Rectangle 21"/>
            <p:cNvSpPr>
              <a:spLocks noChangeArrowheads="1"/>
            </p:cNvSpPr>
            <p:nvPr/>
          </p:nvSpPr>
          <p:spPr bwMode="auto">
            <a:xfrm>
              <a:off x="2670" y="843"/>
              <a:ext cx="365" cy="240"/>
            </a:xfrm>
            <a:prstGeom prst="rect">
              <a:avLst/>
            </a:prstGeom>
            <a:noFill/>
            <a:ln w="9525">
              <a:noFill/>
              <a:miter lim="800000"/>
              <a:headEnd/>
              <a:tailEnd/>
            </a:ln>
          </p:spPr>
          <p:txBody>
            <a:bodyPr lIns="0" tIns="0" rIns="0" bIns="0">
              <a:spAutoFit/>
            </a:bodyPr>
            <a:lstStyle/>
            <a:p>
              <a:pPr>
                <a:defRPr/>
              </a:pPr>
              <a:r>
                <a:rPr lang="en-US" altLang="zh-CN" sz="2500">
                  <a:effectLst>
                    <a:outerShdw blurRad="38100" dist="38100" dir="2700000" algn="tl">
                      <a:srgbClr val="000000"/>
                    </a:outerShdw>
                  </a:effectLst>
                  <a:latin typeface="Symbol" pitchFamily="18" charset="2"/>
                  <a:ea typeface="宋体" pitchFamily="2" charset="-122"/>
                  <a:sym typeface="Symbol" pitchFamily="18" charset="2"/>
                </a:rPr>
                <a:t></a:t>
              </a:r>
              <a:endParaRPr lang="en-US" altLang="zh-CN">
                <a:effectLst>
                  <a:outerShdw blurRad="38100" dist="38100" dir="2700000" algn="tl">
                    <a:srgbClr val="000000"/>
                  </a:outerShdw>
                </a:effectLst>
                <a:ea typeface="宋体" pitchFamily="2" charset="-122"/>
              </a:endParaRPr>
            </a:p>
          </p:txBody>
        </p:sp>
        <p:sp>
          <p:nvSpPr>
            <p:cNvPr id="4181" name="Rectangle 22"/>
            <p:cNvSpPr>
              <a:spLocks noChangeArrowheads="1"/>
            </p:cNvSpPr>
            <p:nvPr/>
          </p:nvSpPr>
          <p:spPr bwMode="auto">
            <a:xfrm>
              <a:off x="3345" y="865"/>
              <a:ext cx="5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a:solidFill>
                    <a:srgbClr val="990033"/>
                  </a:solidFill>
                </a:rPr>
                <a:t>,</a:t>
              </a:r>
              <a:endParaRPr lang="en-US" altLang="zh-CN">
                <a:solidFill>
                  <a:srgbClr val="990033"/>
                </a:solidFill>
              </a:endParaRPr>
            </a:p>
          </p:txBody>
        </p:sp>
        <p:sp>
          <p:nvSpPr>
            <p:cNvPr id="4182" name="Rectangle 23"/>
            <p:cNvSpPr>
              <a:spLocks noChangeArrowheads="1"/>
            </p:cNvSpPr>
            <p:nvPr/>
          </p:nvSpPr>
          <p:spPr bwMode="auto">
            <a:xfrm>
              <a:off x="1718" y="843"/>
              <a:ext cx="90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a:solidFill>
                    <a:srgbClr val="000000"/>
                  </a:solidFill>
                  <a:latin typeface="宋体" charset="-122"/>
                </a:rPr>
                <a:t>相互独立</a:t>
              </a:r>
              <a:endParaRPr lang="zh-CN" altLang="en-US">
                <a:solidFill>
                  <a:srgbClr val="000000"/>
                </a:solidFill>
              </a:endParaRPr>
            </a:p>
          </p:txBody>
        </p:sp>
        <p:sp>
          <p:nvSpPr>
            <p:cNvPr id="4183" name="Rectangle 24"/>
            <p:cNvSpPr>
              <a:spLocks noChangeArrowheads="1"/>
            </p:cNvSpPr>
            <p:nvPr/>
          </p:nvSpPr>
          <p:spPr bwMode="auto">
            <a:xfrm>
              <a:off x="1159" y="843"/>
              <a:ext cx="22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a:latin typeface="宋体" charset="-122"/>
                </a:rPr>
                <a:t>与</a:t>
              </a:r>
              <a:endParaRPr lang="zh-CN" altLang="en-US"/>
            </a:p>
          </p:txBody>
        </p:sp>
        <p:sp>
          <p:nvSpPr>
            <p:cNvPr id="4184" name="Text Box 25"/>
            <p:cNvSpPr txBox="1">
              <a:spLocks noChangeArrowheads="1"/>
            </p:cNvSpPr>
            <p:nvPr/>
          </p:nvSpPr>
          <p:spPr bwMode="auto">
            <a:xfrm>
              <a:off x="720" y="796"/>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en-US" altLang="zh-CN"/>
                <a:t>1.</a:t>
              </a:r>
            </a:p>
          </p:txBody>
        </p:sp>
      </p:grpSp>
      <p:sp>
        <p:nvSpPr>
          <p:cNvPr id="21530" name="Text Box 26"/>
          <p:cNvSpPr txBox="1">
            <a:spLocks noChangeArrowheads="1"/>
          </p:cNvSpPr>
          <p:nvPr/>
        </p:nvSpPr>
        <p:spPr bwMode="auto">
          <a:xfrm>
            <a:off x="431800" y="3563938"/>
            <a:ext cx="4897438" cy="519112"/>
          </a:xfrm>
          <a:prstGeom prst="rect">
            <a:avLst/>
          </a:prstGeom>
          <a:noFill/>
          <a:ln w="9525">
            <a:noFill/>
            <a:miter lim="800000"/>
            <a:headEnd/>
            <a:tailEnd/>
          </a:ln>
          <a:effectLst/>
        </p:spPr>
        <p:txBody>
          <a:bodyPr>
            <a:spAutoFit/>
          </a:bodyPr>
          <a:lstStyle/>
          <a:p>
            <a:pPr>
              <a:defRPr/>
            </a:pPr>
            <a:r>
              <a:rPr lang="en-US" altLang="zh-CN" dirty="0">
                <a:solidFill>
                  <a:srgbClr val="000000"/>
                </a:solidFill>
                <a:ea typeface="宋体" pitchFamily="2" charset="-122"/>
              </a:rPr>
              <a:t>2. (</a:t>
            </a:r>
            <a:r>
              <a:rPr lang="zh-CN" altLang="en-US" dirty="0">
                <a:solidFill>
                  <a:srgbClr val="000000"/>
                </a:solidFill>
                <a:ea typeface="宋体" pitchFamily="2" charset="-122"/>
              </a:rPr>
              <a:t>离散型</a:t>
            </a:r>
            <a:r>
              <a:rPr lang="en-US" altLang="zh-CN" dirty="0">
                <a:solidFill>
                  <a:srgbClr val="000000"/>
                </a:solidFill>
                <a:ea typeface="宋体" pitchFamily="2" charset="-122"/>
              </a:rPr>
              <a:t>)</a:t>
            </a:r>
            <a:r>
              <a:rPr lang="en-US" altLang="zh-CN" i="1" dirty="0">
                <a:solidFill>
                  <a:srgbClr val="000000"/>
                </a:solidFill>
                <a:ea typeface="宋体" pitchFamily="2" charset="-122"/>
              </a:rPr>
              <a:t>X</a:t>
            </a:r>
            <a:r>
              <a:rPr lang="zh-CN" altLang="en-US" dirty="0">
                <a:solidFill>
                  <a:srgbClr val="000000"/>
                </a:solidFill>
                <a:ea typeface="宋体" pitchFamily="2" charset="-122"/>
              </a:rPr>
              <a:t>与</a:t>
            </a:r>
            <a:r>
              <a:rPr lang="en-US" altLang="zh-CN" i="1" dirty="0">
                <a:solidFill>
                  <a:srgbClr val="000000"/>
                </a:solidFill>
                <a:ea typeface="宋体" pitchFamily="2" charset="-122"/>
              </a:rPr>
              <a:t>Y</a:t>
            </a:r>
            <a:r>
              <a:rPr lang="zh-CN" altLang="en-US" dirty="0">
                <a:solidFill>
                  <a:srgbClr val="000000"/>
                </a:solidFill>
                <a:ea typeface="宋体" pitchFamily="2" charset="-122"/>
              </a:rPr>
              <a:t>相互独立 </a:t>
            </a:r>
            <a:r>
              <a:rPr lang="zh-CN" altLang="en-US" dirty="0">
                <a:solidFill>
                  <a:srgbClr val="000000"/>
                </a:solidFill>
                <a:effectLst>
                  <a:outerShdw blurRad="38100" dist="38100" dir="2700000" algn="tl">
                    <a:srgbClr val="FFFFFF"/>
                  </a:outerShdw>
                </a:effectLst>
                <a:ea typeface="宋体" pitchFamily="2" charset="-122"/>
                <a:sym typeface="Symbol" pitchFamily="18" charset="2"/>
              </a:rPr>
              <a:t></a:t>
            </a:r>
            <a:r>
              <a:rPr lang="zh-CN" altLang="en-US" dirty="0">
                <a:ea typeface="宋体" pitchFamily="2" charset="-122"/>
              </a:rPr>
              <a:t> </a:t>
            </a:r>
          </a:p>
        </p:txBody>
      </p:sp>
      <p:grpSp>
        <p:nvGrpSpPr>
          <p:cNvPr id="3" name="Group 27"/>
          <p:cNvGrpSpPr>
            <a:grpSpLocks/>
          </p:cNvGrpSpPr>
          <p:nvPr/>
        </p:nvGrpSpPr>
        <p:grpSpPr bwMode="auto">
          <a:xfrm>
            <a:off x="642938" y="3981450"/>
            <a:ext cx="5403850" cy="712788"/>
            <a:chOff x="1718" y="3363"/>
            <a:chExt cx="3404" cy="449"/>
          </a:xfrm>
        </p:grpSpPr>
        <p:sp>
          <p:nvSpPr>
            <p:cNvPr id="4135" name="Rectangle 28"/>
            <p:cNvSpPr>
              <a:spLocks noChangeArrowheads="1"/>
            </p:cNvSpPr>
            <p:nvPr/>
          </p:nvSpPr>
          <p:spPr bwMode="auto">
            <a:xfrm>
              <a:off x="1847" y="3363"/>
              <a:ext cx="165"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4300">
                  <a:solidFill>
                    <a:srgbClr val="990033"/>
                  </a:solidFill>
                  <a:latin typeface="Symbol" pitchFamily="18" charset="2"/>
                </a:rPr>
                <a:t>{</a:t>
              </a:r>
              <a:endParaRPr lang="en-US" altLang="zh-CN">
                <a:solidFill>
                  <a:srgbClr val="990033"/>
                </a:solidFill>
              </a:endParaRPr>
            </a:p>
          </p:txBody>
        </p:sp>
        <p:sp>
          <p:nvSpPr>
            <p:cNvPr id="4136" name="Rectangle 29"/>
            <p:cNvSpPr>
              <a:spLocks noChangeArrowheads="1"/>
            </p:cNvSpPr>
            <p:nvPr/>
          </p:nvSpPr>
          <p:spPr bwMode="auto">
            <a:xfrm>
              <a:off x="3055" y="3363"/>
              <a:ext cx="165"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4300">
                  <a:solidFill>
                    <a:srgbClr val="990033"/>
                  </a:solidFill>
                  <a:latin typeface="Symbol" pitchFamily="18" charset="2"/>
                </a:rPr>
                <a:t>}</a:t>
              </a:r>
              <a:endParaRPr lang="en-US" altLang="zh-CN">
                <a:solidFill>
                  <a:srgbClr val="990033"/>
                </a:solidFill>
              </a:endParaRPr>
            </a:p>
          </p:txBody>
        </p:sp>
        <p:sp>
          <p:nvSpPr>
            <p:cNvPr id="4137" name="Rectangle 30"/>
            <p:cNvSpPr>
              <a:spLocks noChangeArrowheads="1"/>
            </p:cNvSpPr>
            <p:nvPr/>
          </p:nvSpPr>
          <p:spPr bwMode="auto">
            <a:xfrm>
              <a:off x="3449" y="3421"/>
              <a:ext cx="13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600">
                  <a:solidFill>
                    <a:srgbClr val="990033"/>
                  </a:solidFill>
                  <a:latin typeface="Symbol" pitchFamily="18" charset="2"/>
                </a:rPr>
                <a:t>{</a:t>
              </a:r>
              <a:endParaRPr lang="en-US" altLang="zh-CN">
                <a:solidFill>
                  <a:srgbClr val="990033"/>
                </a:solidFill>
              </a:endParaRPr>
            </a:p>
          </p:txBody>
        </p:sp>
        <p:sp>
          <p:nvSpPr>
            <p:cNvPr id="4138" name="Rectangle 31"/>
            <p:cNvSpPr>
              <a:spLocks noChangeArrowheads="1"/>
            </p:cNvSpPr>
            <p:nvPr/>
          </p:nvSpPr>
          <p:spPr bwMode="auto">
            <a:xfrm>
              <a:off x="4066" y="3421"/>
              <a:ext cx="13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600">
                  <a:solidFill>
                    <a:srgbClr val="990033"/>
                  </a:solidFill>
                  <a:latin typeface="Symbol" pitchFamily="18" charset="2"/>
                </a:rPr>
                <a:t>}</a:t>
              </a:r>
              <a:endParaRPr lang="en-US" altLang="zh-CN">
                <a:solidFill>
                  <a:srgbClr val="990033"/>
                </a:solidFill>
              </a:endParaRPr>
            </a:p>
          </p:txBody>
        </p:sp>
        <p:sp>
          <p:nvSpPr>
            <p:cNvPr id="4139" name="Rectangle 32"/>
            <p:cNvSpPr>
              <a:spLocks noChangeArrowheads="1"/>
            </p:cNvSpPr>
            <p:nvPr/>
          </p:nvSpPr>
          <p:spPr bwMode="auto">
            <a:xfrm>
              <a:off x="4373" y="3363"/>
              <a:ext cx="165"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4300" dirty="0">
                  <a:solidFill>
                    <a:srgbClr val="990033"/>
                  </a:solidFill>
                  <a:latin typeface="Symbol" pitchFamily="18" charset="2"/>
                </a:rPr>
                <a:t>{</a:t>
              </a:r>
              <a:endParaRPr lang="en-US" altLang="zh-CN" dirty="0">
                <a:solidFill>
                  <a:srgbClr val="990033"/>
                </a:solidFill>
              </a:endParaRPr>
            </a:p>
          </p:txBody>
        </p:sp>
        <p:sp>
          <p:nvSpPr>
            <p:cNvPr id="4140" name="Rectangle 33"/>
            <p:cNvSpPr>
              <a:spLocks noChangeArrowheads="1"/>
            </p:cNvSpPr>
            <p:nvPr/>
          </p:nvSpPr>
          <p:spPr bwMode="auto">
            <a:xfrm>
              <a:off x="4957" y="3363"/>
              <a:ext cx="165"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4300">
                  <a:solidFill>
                    <a:srgbClr val="990033"/>
                  </a:solidFill>
                  <a:latin typeface="Symbol" pitchFamily="18" charset="2"/>
                </a:rPr>
                <a:t>}</a:t>
              </a:r>
              <a:endParaRPr lang="en-US" altLang="zh-CN">
                <a:solidFill>
                  <a:srgbClr val="990033"/>
                </a:solidFill>
              </a:endParaRPr>
            </a:p>
          </p:txBody>
        </p:sp>
        <p:sp>
          <p:nvSpPr>
            <p:cNvPr id="4141" name="Rectangle 34"/>
            <p:cNvSpPr>
              <a:spLocks noChangeArrowheads="1"/>
            </p:cNvSpPr>
            <p:nvPr/>
          </p:nvSpPr>
          <p:spPr bwMode="auto">
            <a:xfrm>
              <a:off x="4903" y="3658"/>
              <a:ext cx="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i="1">
                  <a:solidFill>
                    <a:srgbClr val="990033"/>
                  </a:solidFill>
                </a:rPr>
                <a:t>j</a:t>
              </a:r>
              <a:endParaRPr lang="en-US" altLang="zh-CN">
                <a:solidFill>
                  <a:srgbClr val="990033"/>
                </a:solidFill>
              </a:endParaRPr>
            </a:p>
          </p:txBody>
        </p:sp>
        <p:sp>
          <p:nvSpPr>
            <p:cNvPr id="4142" name="Rectangle 35"/>
            <p:cNvSpPr>
              <a:spLocks noChangeArrowheads="1"/>
            </p:cNvSpPr>
            <p:nvPr/>
          </p:nvSpPr>
          <p:spPr bwMode="auto">
            <a:xfrm>
              <a:off x="4013" y="3658"/>
              <a:ext cx="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i="1">
                  <a:solidFill>
                    <a:srgbClr val="990033"/>
                  </a:solidFill>
                </a:rPr>
                <a:t>i</a:t>
              </a:r>
              <a:endParaRPr lang="en-US" altLang="zh-CN">
                <a:solidFill>
                  <a:srgbClr val="990033"/>
                </a:solidFill>
              </a:endParaRPr>
            </a:p>
          </p:txBody>
        </p:sp>
        <p:sp>
          <p:nvSpPr>
            <p:cNvPr id="4143" name="Rectangle 36"/>
            <p:cNvSpPr>
              <a:spLocks noChangeArrowheads="1"/>
            </p:cNvSpPr>
            <p:nvPr/>
          </p:nvSpPr>
          <p:spPr bwMode="auto">
            <a:xfrm>
              <a:off x="3001" y="3658"/>
              <a:ext cx="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i="1">
                  <a:solidFill>
                    <a:srgbClr val="990033"/>
                  </a:solidFill>
                </a:rPr>
                <a:t>j</a:t>
              </a:r>
              <a:endParaRPr lang="en-US" altLang="zh-CN">
                <a:solidFill>
                  <a:srgbClr val="990033"/>
                </a:solidFill>
              </a:endParaRPr>
            </a:p>
          </p:txBody>
        </p:sp>
        <p:sp>
          <p:nvSpPr>
            <p:cNvPr id="4144" name="Rectangle 37"/>
            <p:cNvSpPr>
              <a:spLocks noChangeArrowheads="1"/>
            </p:cNvSpPr>
            <p:nvPr/>
          </p:nvSpPr>
          <p:spPr bwMode="auto">
            <a:xfrm>
              <a:off x="2400" y="3658"/>
              <a:ext cx="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i="1">
                  <a:solidFill>
                    <a:srgbClr val="990033"/>
                  </a:solidFill>
                </a:rPr>
                <a:t>i</a:t>
              </a:r>
              <a:endParaRPr lang="en-US" altLang="zh-CN">
                <a:solidFill>
                  <a:srgbClr val="990033"/>
                </a:solidFill>
              </a:endParaRPr>
            </a:p>
          </p:txBody>
        </p:sp>
        <p:sp>
          <p:nvSpPr>
            <p:cNvPr id="4145" name="Rectangle 38"/>
            <p:cNvSpPr>
              <a:spLocks noChangeArrowheads="1"/>
            </p:cNvSpPr>
            <p:nvPr/>
          </p:nvSpPr>
          <p:spPr bwMode="auto">
            <a:xfrm>
              <a:off x="4792" y="3527"/>
              <a:ext cx="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990033"/>
                  </a:solidFill>
                </a:rPr>
                <a:t>y</a:t>
              </a:r>
              <a:endParaRPr lang="en-US" altLang="zh-CN">
                <a:solidFill>
                  <a:srgbClr val="990033"/>
                </a:solidFill>
              </a:endParaRPr>
            </a:p>
          </p:txBody>
        </p:sp>
        <p:sp>
          <p:nvSpPr>
            <p:cNvPr id="4146" name="Rectangle 39"/>
            <p:cNvSpPr>
              <a:spLocks noChangeArrowheads="1"/>
            </p:cNvSpPr>
            <p:nvPr/>
          </p:nvSpPr>
          <p:spPr bwMode="auto">
            <a:xfrm>
              <a:off x="4420" y="3527"/>
              <a:ext cx="18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990033"/>
                  </a:solidFill>
                </a:rPr>
                <a:t> Y</a:t>
              </a:r>
              <a:endParaRPr lang="en-US" altLang="zh-CN">
                <a:solidFill>
                  <a:srgbClr val="990033"/>
                </a:solidFill>
              </a:endParaRPr>
            </a:p>
          </p:txBody>
        </p:sp>
        <p:sp>
          <p:nvSpPr>
            <p:cNvPr id="4147" name="Rectangle 40"/>
            <p:cNvSpPr>
              <a:spLocks noChangeArrowheads="1"/>
            </p:cNvSpPr>
            <p:nvPr/>
          </p:nvSpPr>
          <p:spPr bwMode="auto">
            <a:xfrm>
              <a:off x="4244" y="3527"/>
              <a:ext cx="132"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990033"/>
                  </a:solidFill>
                </a:rPr>
                <a:t>P</a:t>
              </a:r>
              <a:endParaRPr lang="en-US" altLang="zh-CN">
                <a:solidFill>
                  <a:srgbClr val="990033"/>
                </a:solidFill>
              </a:endParaRPr>
            </a:p>
          </p:txBody>
        </p:sp>
        <p:sp>
          <p:nvSpPr>
            <p:cNvPr id="4148" name="Rectangle 41"/>
            <p:cNvSpPr>
              <a:spLocks noChangeArrowheads="1"/>
            </p:cNvSpPr>
            <p:nvPr/>
          </p:nvSpPr>
          <p:spPr bwMode="auto">
            <a:xfrm>
              <a:off x="3909" y="3527"/>
              <a:ext cx="10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990033"/>
                  </a:solidFill>
                </a:rPr>
                <a:t>x</a:t>
              </a:r>
              <a:endParaRPr lang="en-US" altLang="zh-CN">
                <a:solidFill>
                  <a:srgbClr val="990033"/>
                </a:solidFill>
              </a:endParaRPr>
            </a:p>
          </p:txBody>
        </p:sp>
        <p:sp>
          <p:nvSpPr>
            <p:cNvPr id="4149" name="Rectangle 42"/>
            <p:cNvSpPr>
              <a:spLocks noChangeArrowheads="1"/>
            </p:cNvSpPr>
            <p:nvPr/>
          </p:nvSpPr>
          <p:spPr bwMode="auto">
            <a:xfrm>
              <a:off x="3537" y="3527"/>
              <a:ext cx="144"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990033"/>
                  </a:solidFill>
                </a:rPr>
                <a:t>X</a:t>
              </a:r>
              <a:endParaRPr lang="en-US" altLang="zh-CN">
                <a:solidFill>
                  <a:srgbClr val="990033"/>
                </a:solidFill>
              </a:endParaRPr>
            </a:p>
          </p:txBody>
        </p:sp>
        <p:sp>
          <p:nvSpPr>
            <p:cNvPr id="4150" name="Rectangle 43"/>
            <p:cNvSpPr>
              <a:spLocks noChangeArrowheads="1"/>
            </p:cNvSpPr>
            <p:nvPr/>
          </p:nvSpPr>
          <p:spPr bwMode="auto">
            <a:xfrm>
              <a:off x="3323" y="3527"/>
              <a:ext cx="132"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990033"/>
                  </a:solidFill>
                </a:rPr>
                <a:t>P</a:t>
              </a:r>
              <a:endParaRPr lang="en-US" altLang="zh-CN">
                <a:solidFill>
                  <a:srgbClr val="990033"/>
                </a:solidFill>
              </a:endParaRPr>
            </a:p>
          </p:txBody>
        </p:sp>
        <p:sp>
          <p:nvSpPr>
            <p:cNvPr id="4151" name="Rectangle 44"/>
            <p:cNvSpPr>
              <a:spLocks noChangeArrowheads="1"/>
            </p:cNvSpPr>
            <p:nvPr/>
          </p:nvSpPr>
          <p:spPr bwMode="auto">
            <a:xfrm>
              <a:off x="2891" y="3527"/>
              <a:ext cx="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990033"/>
                  </a:solidFill>
                </a:rPr>
                <a:t>y</a:t>
              </a:r>
              <a:endParaRPr lang="en-US" altLang="zh-CN">
                <a:solidFill>
                  <a:srgbClr val="990033"/>
                </a:solidFill>
              </a:endParaRPr>
            </a:p>
          </p:txBody>
        </p:sp>
        <p:sp>
          <p:nvSpPr>
            <p:cNvPr id="4152" name="Rectangle 45"/>
            <p:cNvSpPr>
              <a:spLocks noChangeArrowheads="1"/>
            </p:cNvSpPr>
            <p:nvPr/>
          </p:nvSpPr>
          <p:spPr bwMode="auto">
            <a:xfrm>
              <a:off x="2518" y="3527"/>
              <a:ext cx="132"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990033"/>
                  </a:solidFill>
                </a:rPr>
                <a:t>Y</a:t>
              </a:r>
              <a:endParaRPr lang="en-US" altLang="zh-CN">
                <a:solidFill>
                  <a:srgbClr val="990033"/>
                </a:solidFill>
              </a:endParaRPr>
            </a:p>
          </p:txBody>
        </p:sp>
        <p:sp>
          <p:nvSpPr>
            <p:cNvPr id="4153" name="Rectangle 46"/>
            <p:cNvSpPr>
              <a:spLocks noChangeArrowheads="1"/>
            </p:cNvSpPr>
            <p:nvPr/>
          </p:nvSpPr>
          <p:spPr bwMode="auto">
            <a:xfrm>
              <a:off x="2296" y="3527"/>
              <a:ext cx="10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990033"/>
                  </a:solidFill>
                </a:rPr>
                <a:t>x</a:t>
              </a:r>
              <a:endParaRPr lang="en-US" altLang="zh-CN">
                <a:solidFill>
                  <a:srgbClr val="990033"/>
                </a:solidFill>
              </a:endParaRPr>
            </a:p>
          </p:txBody>
        </p:sp>
        <p:sp>
          <p:nvSpPr>
            <p:cNvPr id="4154" name="Rectangle 47"/>
            <p:cNvSpPr>
              <a:spLocks noChangeArrowheads="1"/>
            </p:cNvSpPr>
            <p:nvPr/>
          </p:nvSpPr>
          <p:spPr bwMode="auto">
            <a:xfrm>
              <a:off x="1924" y="3527"/>
              <a:ext cx="144"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990033"/>
                  </a:solidFill>
                </a:rPr>
                <a:t>X</a:t>
              </a:r>
              <a:endParaRPr lang="en-US" altLang="zh-CN">
                <a:solidFill>
                  <a:srgbClr val="990033"/>
                </a:solidFill>
              </a:endParaRPr>
            </a:p>
          </p:txBody>
        </p:sp>
        <p:sp>
          <p:nvSpPr>
            <p:cNvPr id="4155" name="Rectangle 48"/>
            <p:cNvSpPr>
              <a:spLocks noChangeArrowheads="1"/>
            </p:cNvSpPr>
            <p:nvPr/>
          </p:nvSpPr>
          <p:spPr bwMode="auto">
            <a:xfrm>
              <a:off x="1718" y="3527"/>
              <a:ext cx="132"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990033"/>
                  </a:solidFill>
                </a:rPr>
                <a:t>P</a:t>
              </a:r>
              <a:endParaRPr lang="en-US" altLang="zh-CN">
                <a:solidFill>
                  <a:srgbClr val="990033"/>
                </a:solidFill>
              </a:endParaRPr>
            </a:p>
          </p:txBody>
        </p:sp>
        <p:sp>
          <p:nvSpPr>
            <p:cNvPr id="4156" name="Rectangle 49"/>
            <p:cNvSpPr>
              <a:spLocks noChangeArrowheads="1"/>
            </p:cNvSpPr>
            <p:nvPr/>
          </p:nvSpPr>
          <p:spPr bwMode="auto">
            <a:xfrm>
              <a:off x="4610" y="3503"/>
              <a:ext cx="173"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990033"/>
                  </a:solidFill>
                  <a:latin typeface="Symbol" pitchFamily="18" charset="2"/>
                </a:rPr>
                <a:t> =</a:t>
              </a:r>
              <a:endParaRPr lang="en-US" altLang="zh-CN">
                <a:solidFill>
                  <a:srgbClr val="990033"/>
                </a:solidFill>
              </a:endParaRPr>
            </a:p>
          </p:txBody>
        </p:sp>
        <p:sp>
          <p:nvSpPr>
            <p:cNvPr id="4157" name="Rectangle 50"/>
            <p:cNvSpPr>
              <a:spLocks noChangeArrowheads="1"/>
            </p:cNvSpPr>
            <p:nvPr/>
          </p:nvSpPr>
          <p:spPr bwMode="auto">
            <a:xfrm>
              <a:off x="3737" y="3503"/>
              <a:ext cx="11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990033"/>
                  </a:solidFill>
                  <a:latin typeface="Symbol" pitchFamily="18" charset="2"/>
                </a:rPr>
                <a:t>=</a:t>
              </a:r>
              <a:endParaRPr lang="en-US" altLang="zh-CN">
                <a:solidFill>
                  <a:srgbClr val="990033"/>
                </a:solidFill>
              </a:endParaRPr>
            </a:p>
          </p:txBody>
        </p:sp>
        <p:sp>
          <p:nvSpPr>
            <p:cNvPr id="4158" name="Rectangle 51"/>
            <p:cNvSpPr>
              <a:spLocks noChangeArrowheads="1"/>
            </p:cNvSpPr>
            <p:nvPr/>
          </p:nvSpPr>
          <p:spPr bwMode="auto">
            <a:xfrm>
              <a:off x="3157" y="3503"/>
              <a:ext cx="11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990033"/>
                  </a:solidFill>
                  <a:latin typeface="Symbol" pitchFamily="18" charset="2"/>
                </a:rPr>
                <a:t>=</a:t>
              </a:r>
              <a:endParaRPr lang="en-US" altLang="zh-CN">
                <a:solidFill>
                  <a:srgbClr val="990033"/>
                </a:solidFill>
              </a:endParaRPr>
            </a:p>
          </p:txBody>
        </p:sp>
        <p:sp>
          <p:nvSpPr>
            <p:cNvPr id="4159" name="Rectangle 52"/>
            <p:cNvSpPr>
              <a:spLocks noChangeArrowheads="1"/>
            </p:cNvSpPr>
            <p:nvPr/>
          </p:nvSpPr>
          <p:spPr bwMode="auto">
            <a:xfrm>
              <a:off x="2709" y="3503"/>
              <a:ext cx="11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990033"/>
                  </a:solidFill>
                  <a:latin typeface="Symbol" pitchFamily="18" charset="2"/>
                </a:rPr>
                <a:t>=</a:t>
              </a:r>
              <a:endParaRPr lang="en-US" altLang="zh-CN">
                <a:solidFill>
                  <a:srgbClr val="990033"/>
                </a:solidFill>
              </a:endParaRPr>
            </a:p>
          </p:txBody>
        </p:sp>
        <p:sp>
          <p:nvSpPr>
            <p:cNvPr id="4160" name="Rectangle 53"/>
            <p:cNvSpPr>
              <a:spLocks noChangeArrowheads="1"/>
            </p:cNvSpPr>
            <p:nvPr/>
          </p:nvSpPr>
          <p:spPr bwMode="auto">
            <a:xfrm>
              <a:off x="2124" y="3503"/>
              <a:ext cx="11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990033"/>
                  </a:solidFill>
                  <a:latin typeface="Symbol" pitchFamily="18" charset="2"/>
                </a:rPr>
                <a:t>=</a:t>
              </a:r>
              <a:endParaRPr lang="en-US" altLang="zh-CN">
                <a:solidFill>
                  <a:srgbClr val="990033"/>
                </a:solidFill>
              </a:endParaRPr>
            </a:p>
          </p:txBody>
        </p:sp>
        <p:sp>
          <p:nvSpPr>
            <p:cNvPr id="4161" name="Rectangle 54"/>
            <p:cNvSpPr>
              <a:spLocks noChangeArrowheads="1"/>
            </p:cNvSpPr>
            <p:nvPr/>
          </p:nvSpPr>
          <p:spPr bwMode="auto">
            <a:xfrm>
              <a:off x="2460" y="3527"/>
              <a:ext cx="54"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990033"/>
                  </a:solidFill>
                </a:rPr>
                <a:t>,</a:t>
              </a:r>
              <a:endParaRPr lang="en-US" altLang="zh-CN">
                <a:solidFill>
                  <a:srgbClr val="990033"/>
                </a:solidFill>
              </a:endParaRPr>
            </a:p>
          </p:txBody>
        </p:sp>
      </p:grpSp>
      <p:sp>
        <p:nvSpPr>
          <p:cNvPr id="21559" name="Text Box 55"/>
          <p:cNvSpPr txBox="1">
            <a:spLocks noChangeArrowheads="1"/>
          </p:cNvSpPr>
          <p:nvPr/>
        </p:nvSpPr>
        <p:spPr bwMode="auto">
          <a:xfrm>
            <a:off x="496888" y="5286152"/>
            <a:ext cx="4897437" cy="519112"/>
          </a:xfrm>
          <a:prstGeom prst="rect">
            <a:avLst/>
          </a:prstGeom>
          <a:noFill/>
          <a:ln w="9525">
            <a:noFill/>
            <a:miter lim="800000"/>
            <a:headEnd/>
            <a:tailEnd/>
          </a:ln>
          <a:effectLst/>
        </p:spPr>
        <p:txBody>
          <a:bodyPr>
            <a:spAutoFit/>
          </a:bodyPr>
          <a:lstStyle/>
          <a:p>
            <a:pPr>
              <a:defRPr/>
            </a:pPr>
            <a:r>
              <a:rPr lang="en-US" altLang="zh-CN">
                <a:solidFill>
                  <a:srgbClr val="000000"/>
                </a:solidFill>
                <a:ea typeface="宋体" pitchFamily="2" charset="-122"/>
              </a:rPr>
              <a:t>3. (</a:t>
            </a:r>
            <a:r>
              <a:rPr lang="zh-CN" altLang="en-US">
                <a:solidFill>
                  <a:srgbClr val="000000"/>
                </a:solidFill>
                <a:ea typeface="宋体" pitchFamily="2" charset="-122"/>
              </a:rPr>
              <a:t>连续型</a:t>
            </a:r>
            <a:r>
              <a:rPr lang="en-US" altLang="zh-CN">
                <a:solidFill>
                  <a:srgbClr val="000000"/>
                </a:solidFill>
                <a:ea typeface="宋体" pitchFamily="2" charset="-122"/>
              </a:rPr>
              <a:t>)</a:t>
            </a:r>
            <a:r>
              <a:rPr lang="en-US" altLang="zh-CN" i="1">
                <a:solidFill>
                  <a:srgbClr val="000000"/>
                </a:solidFill>
                <a:ea typeface="宋体" pitchFamily="2" charset="-122"/>
              </a:rPr>
              <a:t>X</a:t>
            </a:r>
            <a:r>
              <a:rPr lang="zh-CN" altLang="en-US">
                <a:solidFill>
                  <a:srgbClr val="000000"/>
                </a:solidFill>
                <a:ea typeface="宋体" pitchFamily="2" charset="-122"/>
              </a:rPr>
              <a:t>与</a:t>
            </a:r>
            <a:r>
              <a:rPr lang="en-US" altLang="zh-CN" i="1">
                <a:solidFill>
                  <a:srgbClr val="000000"/>
                </a:solidFill>
                <a:ea typeface="宋体" pitchFamily="2" charset="-122"/>
              </a:rPr>
              <a:t>Y</a:t>
            </a:r>
            <a:r>
              <a:rPr lang="zh-CN" altLang="en-US">
                <a:solidFill>
                  <a:srgbClr val="000000"/>
                </a:solidFill>
                <a:ea typeface="宋体" pitchFamily="2" charset="-122"/>
              </a:rPr>
              <a:t>相互独立 </a:t>
            </a:r>
            <a:r>
              <a:rPr lang="zh-CN" altLang="en-US">
                <a:solidFill>
                  <a:srgbClr val="000000"/>
                </a:solidFill>
                <a:effectLst>
                  <a:outerShdw blurRad="38100" dist="38100" dir="2700000" algn="tl">
                    <a:srgbClr val="FFFFFF"/>
                  </a:outerShdw>
                </a:effectLst>
                <a:ea typeface="宋体" pitchFamily="2" charset="-122"/>
                <a:sym typeface="Symbol" pitchFamily="18" charset="2"/>
              </a:rPr>
              <a:t></a:t>
            </a:r>
            <a:r>
              <a:rPr lang="zh-CN" altLang="en-US">
                <a:ea typeface="宋体" pitchFamily="2" charset="-122"/>
              </a:rPr>
              <a:t> </a:t>
            </a:r>
          </a:p>
        </p:txBody>
      </p:sp>
      <p:grpSp>
        <p:nvGrpSpPr>
          <p:cNvPr id="4" name="Group 56"/>
          <p:cNvGrpSpPr>
            <a:grpSpLocks/>
          </p:cNvGrpSpPr>
          <p:nvPr/>
        </p:nvGrpSpPr>
        <p:grpSpPr bwMode="auto">
          <a:xfrm>
            <a:off x="5106988" y="5229002"/>
            <a:ext cx="2778125" cy="557212"/>
            <a:chOff x="3766" y="3527"/>
            <a:chExt cx="1750" cy="351"/>
          </a:xfrm>
        </p:grpSpPr>
        <p:sp>
          <p:nvSpPr>
            <p:cNvPr id="4118" name="Rectangle 57"/>
            <p:cNvSpPr>
              <a:spLocks noChangeArrowheads="1"/>
            </p:cNvSpPr>
            <p:nvPr/>
          </p:nvSpPr>
          <p:spPr bwMode="auto">
            <a:xfrm>
              <a:off x="3876" y="3527"/>
              <a:ext cx="8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a:solidFill>
                    <a:srgbClr val="990033"/>
                  </a:solidFill>
                  <a:latin typeface="Symbol" pitchFamily="18" charset="2"/>
                </a:rPr>
                <a:t>(</a:t>
              </a:r>
              <a:endParaRPr lang="en-US" altLang="zh-CN">
                <a:solidFill>
                  <a:srgbClr val="990033"/>
                </a:solidFill>
              </a:endParaRPr>
            </a:p>
          </p:txBody>
        </p:sp>
        <p:sp>
          <p:nvSpPr>
            <p:cNvPr id="4119" name="Rectangle 58"/>
            <p:cNvSpPr>
              <a:spLocks noChangeArrowheads="1"/>
            </p:cNvSpPr>
            <p:nvPr/>
          </p:nvSpPr>
          <p:spPr bwMode="auto">
            <a:xfrm>
              <a:off x="4264" y="3527"/>
              <a:ext cx="8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a:solidFill>
                    <a:srgbClr val="990033"/>
                  </a:solidFill>
                  <a:latin typeface="Symbol" pitchFamily="18" charset="2"/>
                </a:rPr>
                <a:t>)</a:t>
              </a:r>
              <a:endParaRPr lang="en-US" altLang="zh-CN">
                <a:solidFill>
                  <a:srgbClr val="990033"/>
                </a:solidFill>
              </a:endParaRPr>
            </a:p>
          </p:txBody>
        </p:sp>
        <p:sp>
          <p:nvSpPr>
            <p:cNvPr id="4120" name="Rectangle 59"/>
            <p:cNvSpPr>
              <a:spLocks noChangeArrowheads="1"/>
            </p:cNvSpPr>
            <p:nvPr/>
          </p:nvSpPr>
          <p:spPr bwMode="auto">
            <a:xfrm>
              <a:off x="4765" y="3527"/>
              <a:ext cx="8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a:solidFill>
                    <a:srgbClr val="990033"/>
                  </a:solidFill>
                  <a:latin typeface="Symbol" pitchFamily="18" charset="2"/>
                </a:rPr>
                <a:t>(</a:t>
              </a:r>
              <a:endParaRPr lang="en-US" altLang="zh-CN">
                <a:solidFill>
                  <a:srgbClr val="990033"/>
                </a:solidFill>
              </a:endParaRPr>
            </a:p>
          </p:txBody>
        </p:sp>
        <p:sp>
          <p:nvSpPr>
            <p:cNvPr id="4121" name="Rectangle 60"/>
            <p:cNvSpPr>
              <a:spLocks noChangeArrowheads="1"/>
            </p:cNvSpPr>
            <p:nvPr/>
          </p:nvSpPr>
          <p:spPr bwMode="auto">
            <a:xfrm>
              <a:off x="4959" y="3527"/>
              <a:ext cx="8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a:solidFill>
                    <a:srgbClr val="990033"/>
                  </a:solidFill>
                  <a:latin typeface="Symbol" pitchFamily="18" charset="2"/>
                </a:rPr>
                <a:t>)</a:t>
              </a:r>
              <a:endParaRPr lang="en-US" altLang="zh-CN">
                <a:solidFill>
                  <a:srgbClr val="990033"/>
                </a:solidFill>
              </a:endParaRPr>
            </a:p>
          </p:txBody>
        </p:sp>
        <p:sp>
          <p:nvSpPr>
            <p:cNvPr id="4122" name="Rectangle 61"/>
            <p:cNvSpPr>
              <a:spLocks noChangeArrowheads="1"/>
            </p:cNvSpPr>
            <p:nvPr/>
          </p:nvSpPr>
          <p:spPr bwMode="auto">
            <a:xfrm>
              <a:off x="5237" y="3527"/>
              <a:ext cx="8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a:solidFill>
                    <a:srgbClr val="990033"/>
                  </a:solidFill>
                  <a:latin typeface="Symbol" pitchFamily="18" charset="2"/>
                </a:rPr>
                <a:t>(</a:t>
              </a:r>
              <a:endParaRPr lang="en-US" altLang="zh-CN">
                <a:solidFill>
                  <a:srgbClr val="990033"/>
                </a:solidFill>
              </a:endParaRPr>
            </a:p>
          </p:txBody>
        </p:sp>
        <p:sp>
          <p:nvSpPr>
            <p:cNvPr id="4123" name="Rectangle 62"/>
            <p:cNvSpPr>
              <a:spLocks noChangeArrowheads="1"/>
            </p:cNvSpPr>
            <p:nvPr/>
          </p:nvSpPr>
          <p:spPr bwMode="auto">
            <a:xfrm>
              <a:off x="5428" y="3527"/>
              <a:ext cx="8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a:solidFill>
                    <a:srgbClr val="990033"/>
                  </a:solidFill>
                  <a:latin typeface="Symbol" pitchFamily="18" charset="2"/>
                </a:rPr>
                <a:t>)</a:t>
              </a:r>
              <a:endParaRPr lang="en-US" altLang="zh-CN">
                <a:solidFill>
                  <a:srgbClr val="990033"/>
                </a:solidFill>
              </a:endParaRPr>
            </a:p>
          </p:txBody>
        </p:sp>
        <p:sp>
          <p:nvSpPr>
            <p:cNvPr id="4124" name="Rectangle 63"/>
            <p:cNvSpPr>
              <a:spLocks noChangeArrowheads="1"/>
            </p:cNvSpPr>
            <p:nvPr/>
          </p:nvSpPr>
          <p:spPr bwMode="auto">
            <a:xfrm>
              <a:off x="5326" y="3622"/>
              <a:ext cx="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y</a:t>
              </a:r>
              <a:endParaRPr lang="en-US" altLang="zh-CN">
                <a:solidFill>
                  <a:srgbClr val="990033"/>
                </a:solidFill>
              </a:endParaRPr>
            </a:p>
          </p:txBody>
        </p:sp>
        <p:sp>
          <p:nvSpPr>
            <p:cNvPr id="4125" name="Rectangle 64"/>
            <p:cNvSpPr>
              <a:spLocks noChangeArrowheads="1"/>
            </p:cNvSpPr>
            <p:nvPr/>
          </p:nvSpPr>
          <p:spPr bwMode="auto">
            <a:xfrm>
              <a:off x="5057" y="3622"/>
              <a:ext cx="6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f</a:t>
              </a:r>
              <a:endParaRPr lang="en-US" altLang="zh-CN">
                <a:solidFill>
                  <a:srgbClr val="990033"/>
                </a:solidFill>
              </a:endParaRPr>
            </a:p>
          </p:txBody>
        </p:sp>
        <p:sp>
          <p:nvSpPr>
            <p:cNvPr id="4126" name="Rectangle 65"/>
            <p:cNvSpPr>
              <a:spLocks noChangeArrowheads="1"/>
            </p:cNvSpPr>
            <p:nvPr/>
          </p:nvSpPr>
          <p:spPr bwMode="auto">
            <a:xfrm>
              <a:off x="4845" y="3622"/>
              <a:ext cx="10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x</a:t>
              </a:r>
              <a:endParaRPr lang="en-US" altLang="zh-CN">
                <a:solidFill>
                  <a:srgbClr val="990033"/>
                </a:solidFill>
              </a:endParaRPr>
            </a:p>
          </p:txBody>
        </p:sp>
        <p:sp>
          <p:nvSpPr>
            <p:cNvPr id="4127" name="Rectangle 66"/>
            <p:cNvSpPr>
              <a:spLocks noChangeArrowheads="1"/>
            </p:cNvSpPr>
            <p:nvPr/>
          </p:nvSpPr>
          <p:spPr bwMode="auto">
            <a:xfrm>
              <a:off x="4563" y="3622"/>
              <a:ext cx="6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f</a:t>
              </a:r>
              <a:endParaRPr lang="en-US" altLang="zh-CN">
                <a:solidFill>
                  <a:srgbClr val="990033"/>
                </a:solidFill>
              </a:endParaRPr>
            </a:p>
          </p:txBody>
        </p:sp>
        <p:sp>
          <p:nvSpPr>
            <p:cNvPr id="4128" name="Rectangle 67"/>
            <p:cNvSpPr>
              <a:spLocks noChangeArrowheads="1"/>
            </p:cNvSpPr>
            <p:nvPr/>
          </p:nvSpPr>
          <p:spPr bwMode="auto">
            <a:xfrm>
              <a:off x="4163" y="3622"/>
              <a:ext cx="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y</a:t>
              </a:r>
              <a:endParaRPr lang="en-US" altLang="zh-CN">
                <a:solidFill>
                  <a:srgbClr val="990033"/>
                </a:solidFill>
              </a:endParaRPr>
            </a:p>
          </p:txBody>
        </p:sp>
        <p:sp>
          <p:nvSpPr>
            <p:cNvPr id="4129" name="Rectangle 68"/>
            <p:cNvSpPr>
              <a:spLocks noChangeArrowheads="1"/>
            </p:cNvSpPr>
            <p:nvPr/>
          </p:nvSpPr>
          <p:spPr bwMode="auto">
            <a:xfrm>
              <a:off x="3956" y="3622"/>
              <a:ext cx="10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x</a:t>
              </a:r>
              <a:endParaRPr lang="en-US" altLang="zh-CN">
                <a:solidFill>
                  <a:srgbClr val="990033"/>
                </a:solidFill>
              </a:endParaRPr>
            </a:p>
          </p:txBody>
        </p:sp>
        <p:sp>
          <p:nvSpPr>
            <p:cNvPr id="4130" name="Rectangle 69"/>
            <p:cNvSpPr>
              <a:spLocks noChangeArrowheads="1"/>
            </p:cNvSpPr>
            <p:nvPr/>
          </p:nvSpPr>
          <p:spPr bwMode="auto">
            <a:xfrm>
              <a:off x="3766" y="3622"/>
              <a:ext cx="6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f</a:t>
              </a:r>
              <a:endParaRPr lang="en-US" altLang="zh-CN">
                <a:solidFill>
                  <a:srgbClr val="990033"/>
                </a:solidFill>
              </a:endParaRPr>
            </a:p>
          </p:txBody>
        </p:sp>
        <p:sp>
          <p:nvSpPr>
            <p:cNvPr id="4131" name="Rectangle 70"/>
            <p:cNvSpPr>
              <a:spLocks noChangeArrowheads="1"/>
            </p:cNvSpPr>
            <p:nvPr/>
          </p:nvSpPr>
          <p:spPr bwMode="auto">
            <a:xfrm>
              <a:off x="5127" y="3744"/>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solidFill>
                    <a:srgbClr val="990033"/>
                  </a:solidFill>
                </a:rPr>
                <a:t>Y</a:t>
              </a:r>
              <a:endParaRPr lang="en-US" altLang="zh-CN">
                <a:solidFill>
                  <a:srgbClr val="990033"/>
                </a:solidFill>
              </a:endParaRPr>
            </a:p>
          </p:txBody>
        </p:sp>
        <p:sp>
          <p:nvSpPr>
            <p:cNvPr id="4132" name="Rectangle 71"/>
            <p:cNvSpPr>
              <a:spLocks noChangeArrowheads="1"/>
            </p:cNvSpPr>
            <p:nvPr/>
          </p:nvSpPr>
          <p:spPr bwMode="auto">
            <a:xfrm>
              <a:off x="4650" y="3744"/>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solidFill>
                    <a:srgbClr val="990033"/>
                  </a:solidFill>
                </a:rPr>
                <a:t>X</a:t>
              </a:r>
              <a:endParaRPr lang="en-US" altLang="zh-CN">
                <a:solidFill>
                  <a:srgbClr val="990033"/>
                </a:solidFill>
              </a:endParaRPr>
            </a:p>
          </p:txBody>
        </p:sp>
        <p:sp>
          <p:nvSpPr>
            <p:cNvPr id="4133" name="Rectangle 72"/>
            <p:cNvSpPr>
              <a:spLocks noChangeArrowheads="1"/>
            </p:cNvSpPr>
            <p:nvPr/>
          </p:nvSpPr>
          <p:spPr bwMode="auto">
            <a:xfrm>
              <a:off x="4363" y="3599"/>
              <a:ext cx="11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a:solidFill>
                    <a:srgbClr val="990033"/>
                  </a:solidFill>
                  <a:latin typeface="Symbol" pitchFamily="18" charset="2"/>
                </a:rPr>
                <a:t>=</a:t>
              </a:r>
              <a:endParaRPr lang="en-US" altLang="zh-CN">
                <a:solidFill>
                  <a:srgbClr val="990033"/>
                </a:solidFill>
              </a:endParaRPr>
            </a:p>
          </p:txBody>
        </p:sp>
        <p:sp>
          <p:nvSpPr>
            <p:cNvPr id="4134" name="Rectangle 73"/>
            <p:cNvSpPr>
              <a:spLocks noChangeArrowheads="1"/>
            </p:cNvSpPr>
            <p:nvPr/>
          </p:nvSpPr>
          <p:spPr bwMode="auto">
            <a:xfrm>
              <a:off x="4064" y="3622"/>
              <a:ext cx="5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a:solidFill>
                    <a:srgbClr val="990033"/>
                  </a:solidFill>
                </a:rPr>
                <a:t>,</a:t>
              </a:r>
              <a:endParaRPr lang="en-US" altLang="zh-CN">
                <a:solidFill>
                  <a:srgbClr val="990033"/>
                </a:solidFill>
              </a:endParaRPr>
            </a:p>
          </p:txBody>
        </p:sp>
      </p:grpSp>
      <p:sp>
        <p:nvSpPr>
          <p:cNvPr id="21578" name="Text Box 74"/>
          <p:cNvSpPr txBox="1">
            <a:spLocks noChangeArrowheads="1"/>
          </p:cNvSpPr>
          <p:nvPr/>
        </p:nvSpPr>
        <p:spPr bwMode="auto">
          <a:xfrm>
            <a:off x="879475" y="5862216"/>
            <a:ext cx="6819900" cy="519112"/>
          </a:xfrm>
          <a:prstGeom prst="rect">
            <a:avLst/>
          </a:prstGeom>
          <a:solidFill>
            <a:srgbClr val="FFC000">
              <a:alpha val="47000"/>
            </a:srgbClr>
          </a:solidFill>
          <a:ln>
            <a:noFill/>
          </a:ln>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dirty="0">
                <a:solidFill>
                  <a:srgbClr val="000000"/>
                </a:solidFill>
              </a:rPr>
              <a:t>在平面上除去“面积”为</a:t>
            </a:r>
            <a:r>
              <a:rPr lang="en-US" altLang="zh-CN" dirty="0">
                <a:solidFill>
                  <a:srgbClr val="000000"/>
                </a:solidFill>
              </a:rPr>
              <a:t>0 </a:t>
            </a:r>
            <a:r>
              <a:rPr lang="zh-CN" altLang="en-US" dirty="0">
                <a:solidFill>
                  <a:srgbClr val="000000"/>
                </a:solidFill>
              </a:rPr>
              <a:t>的集合外成立</a:t>
            </a:r>
            <a:r>
              <a:rPr lang="en-US" altLang="zh-CN" dirty="0">
                <a:solidFill>
                  <a:srgbClr val="000000"/>
                </a:solidFill>
              </a:rPr>
              <a:t>.</a:t>
            </a:r>
          </a:p>
        </p:txBody>
      </p:sp>
      <p:sp>
        <p:nvSpPr>
          <p:cNvPr id="21579" name="Text Box 75"/>
          <p:cNvSpPr txBox="1">
            <a:spLocks noChangeArrowheads="1"/>
          </p:cNvSpPr>
          <p:nvPr/>
        </p:nvSpPr>
        <p:spPr bwMode="auto">
          <a:xfrm>
            <a:off x="5259586" y="3356992"/>
            <a:ext cx="3344862" cy="519112"/>
          </a:xfrm>
          <a:prstGeom prst="rect">
            <a:avLst/>
          </a:prstGeom>
          <a:solidFill>
            <a:srgbClr val="FFC000">
              <a:alpha val="59000"/>
            </a:srgbClr>
          </a:solidFill>
          <a:ln>
            <a:noFill/>
          </a:ln>
        </p:spPr>
        <p:txBody>
          <a:bodyPr wrap="none">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dirty="0">
                <a:solidFill>
                  <a:srgbClr val="000000"/>
                </a:solidFill>
              </a:rPr>
              <a:t>对所有</a:t>
            </a:r>
            <a:r>
              <a:rPr lang="en-US" altLang="zh-CN" dirty="0">
                <a:solidFill>
                  <a:srgbClr val="000000"/>
                </a:solidFill>
              </a:rPr>
              <a:t>(</a:t>
            </a:r>
            <a:r>
              <a:rPr lang="en-US" altLang="zh-CN" i="1" dirty="0">
                <a:solidFill>
                  <a:srgbClr val="000000"/>
                </a:solidFill>
              </a:rPr>
              <a:t>x , y</a:t>
            </a:r>
            <a:r>
              <a:rPr lang="en-US" altLang="zh-CN" dirty="0">
                <a:solidFill>
                  <a:srgbClr val="000000"/>
                </a:solidFill>
              </a:rPr>
              <a:t> )</a:t>
            </a:r>
            <a:r>
              <a:rPr lang="zh-CN" altLang="en-US" dirty="0">
                <a:solidFill>
                  <a:srgbClr val="000000"/>
                </a:solidFill>
              </a:rPr>
              <a:t>均成立</a:t>
            </a:r>
            <a:r>
              <a:rPr lang="en-US" altLang="zh-CN" dirty="0">
                <a:solidFill>
                  <a:srgbClr val="000000"/>
                </a:solidFill>
              </a:rPr>
              <a:t>.</a:t>
            </a:r>
          </a:p>
        </p:txBody>
      </p:sp>
      <p:sp>
        <p:nvSpPr>
          <p:cNvPr id="21580" name="Text Box 76"/>
          <p:cNvSpPr txBox="1">
            <a:spLocks noChangeArrowheads="1"/>
          </p:cNvSpPr>
          <p:nvPr/>
        </p:nvSpPr>
        <p:spPr bwMode="auto">
          <a:xfrm>
            <a:off x="899592" y="4725144"/>
            <a:ext cx="3478212" cy="519113"/>
          </a:xfrm>
          <a:prstGeom prst="rect">
            <a:avLst/>
          </a:prstGeom>
          <a:solidFill>
            <a:srgbClr val="FFC000">
              <a:alpha val="38000"/>
            </a:srgbClr>
          </a:solidFill>
          <a:ln>
            <a:noFill/>
          </a:ln>
        </p:spPr>
        <p:txBody>
          <a:bodyPr wrap="none">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dirty="0">
                <a:solidFill>
                  <a:srgbClr val="000000"/>
                </a:solidFill>
              </a:rPr>
              <a:t>对所有</a:t>
            </a:r>
            <a:r>
              <a:rPr lang="en-US" altLang="zh-CN" dirty="0">
                <a:solidFill>
                  <a:srgbClr val="000000"/>
                </a:solidFill>
              </a:rPr>
              <a:t>(</a:t>
            </a:r>
            <a:r>
              <a:rPr lang="en-US" altLang="zh-CN" i="1" dirty="0">
                <a:solidFill>
                  <a:srgbClr val="000000"/>
                </a:solidFill>
              </a:rPr>
              <a:t>x</a:t>
            </a:r>
            <a:r>
              <a:rPr lang="en-US" altLang="zh-CN" i="1" baseline="-25000" dirty="0">
                <a:solidFill>
                  <a:srgbClr val="000000"/>
                </a:solidFill>
              </a:rPr>
              <a:t>i</a:t>
            </a:r>
            <a:r>
              <a:rPr lang="en-US" altLang="zh-CN" i="1" dirty="0">
                <a:solidFill>
                  <a:srgbClr val="000000"/>
                </a:solidFill>
              </a:rPr>
              <a:t> , </a:t>
            </a:r>
            <a:r>
              <a:rPr lang="en-US" altLang="zh-CN" i="1" dirty="0" err="1">
                <a:solidFill>
                  <a:srgbClr val="000000"/>
                </a:solidFill>
              </a:rPr>
              <a:t>y</a:t>
            </a:r>
            <a:r>
              <a:rPr lang="en-US" altLang="zh-CN" i="1" baseline="-25000" dirty="0" err="1">
                <a:solidFill>
                  <a:srgbClr val="000000"/>
                </a:solidFill>
              </a:rPr>
              <a:t>j</a:t>
            </a:r>
            <a:r>
              <a:rPr lang="en-US" altLang="zh-CN" dirty="0">
                <a:solidFill>
                  <a:srgbClr val="000000"/>
                </a:solidFill>
              </a:rPr>
              <a:t> )</a:t>
            </a:r>
            <a:r>
              <a:rPr lang="zh-CN" altLang="en-US" dirty="0">
                <a:solidFill>
                  <a:srgbClr val="000000"/>
                </a:solidFill>
              </a:rPr>
              <a:t>均成立</a:t>
            </a:r>
            <a:r>
              <a:rPr lang="en-US" altLang="zh-CN" dirty="0">
                <a:solidFill>
                  <a:srgbClr val="000000"/>
                </a:solidFill>
              </a:rPr>
              <a:t>.</a:t>
            </a:r>
          </a:p>
        </p:txBody>
      </p:sp>
      <p:sp>
        <p:nvSpPr>
          <p:cNvPr id="4107" name="Text Box 77"/>
          <p:cNvSpPr txBox="1">
            <a:spLocks noChangeArrowheads="1"/>
          </p:cNvSpPr>
          <p:nvPr/>
        </p:nvSpPr>
        <p:spPr bwMode="auto">
          <a:xfrm>
            <a:off x="538163" y="658589"/>
            <a:ext cx="3673475" cy="538163"/>
          </a:xfrm>
          <a:prstGeom prst="rect">
            <a:avLst/>
          </a:prstGeom>
          <a:solidFill>
            <a:srgbClr val="FFFF00"/>
          </a:solidFill>
          <a:ln w="19050">
            <a:solidFill>
              <a:srgbClr val="000000"/>
            </a:solidFill>
            <a:miter lim="800000"/>
            <a:headEnd/>
            <a:tailEnd/>
          </a:ln>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a:solidFill>
                  <a:srgbClr val="000000"/>
                </a:solidFill>
              </a:rPr>
              <a:t>二维随机变量的独立</a:t>
            </a:r>
            <a:r>
              <a:rPr lang="en-US" altLang="zh-CN">
                <a:solidFill>
                  <a:srgbClr val="000000"/>
                </a:solidFill>
              </a:rPr>
              <a:t>:</a:t>
            </a:r>
          </a:p>
        </p:txBody>
      </p:sp>
      <p:graphicFrame>
        <p:nvGraphicFramePr>
          <p:cNvPr id="21582" name="Object 78"/>
          <p:cNvGraphicFramePr>
            <a:graphicFrameLocks noChangeAspect="1"/>
          </p:cNvGraphicFramePr>
          <p:nvPr>
            <p:extLst>
              <p:ext uri="{D42A27DB-BD31-4B8C-83A1-F6EECF244321}">
                <p14:modId xmlns:p14="http://schemas.microsoft.com/office/powerpoint/2010/main" val="1772125366"/>
              </p:ext>
            </p:extLst>
          </p:nvPr>
        </p:nvGraphicFramePr>
        <p:xfrm>
          <a:off x="5940152" y="4005064"/>
          <a:ext cx="2303463" cy="728662"/>
        </p:xfrm>
        <a:graphic>
          <a:graphicData uri="http://schemas.openxmlformats.org/presentationml/2006/ole">
            <mc:AlternateContent xmlns:mc="http://schemas.openxmlformats.org/markup-compatibility/2006">
              <mc:Choice xmlns:v="urn:schemas-microsoft-com:vml" Requires="v">
                <p:oleObj name="Equation" r:id="rId2" imgW="761760" imgH="241200" progId="Equation.DSMT4">
                  <p:embed/>
                </p:oleObj>
              </mc:Choice>
              <mc:Fallback>
                <p:oleObj name="Equation" r:id="rId2" imgW="761760" imgH="241200" progId="Equation.DSMT4">
                  <p:embed/>
                  <p:pic>
                    <p:nvPicPr>
                      <p:cNvPr id="0" name="Object 7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4005064"/>
                        <a:ext cx="2303463" cy="728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83" name="Text Box 79"/>
          <p:cNvSpPr txBox="1">
            <a:spLocks noChangeArrowheads="1"/>
          </p:cNvSpPr>
          <p:nvPr/>
        </p:nvSpPr>
        <p:spPr bwMode="auto">
          <a:xfrm>
            <a:off x="395288" y="1628775"/>
            <a:ext cx="7345362"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140000"/>
              </a:lnSpc>
            </a:pPr>
            <a:r>
              <a:rPr lang="zh-CN" altLang="en-US">
                <a:solidFill>
                  <a:srgbClr val="990033"/>
                </a:solidFill>
              </a:rPr>
              <a:t>注：事件</a:t>
            </a:r>
            <a:r>
              <a:rPr lang="en-US" altLang="zh-CN">
                <a:solidFill>
                  <a:srgbClr val="990033"/>
                </a:solidFill>
              </a:rPr>
              <a:t>{ </a:t>
            </a:r>
            <a:r>
              <a:rPr lang="en-US" altLang="zh-CN" i="1">
                <a:solidFill>
                  <a:srgbClr val="990033"/>
                </a:solidFill>
              </a:rPr>
              <a:t>X </a:t>
            </a:r>
            <a:r>
              <a:rPr lang="en-US" altLang="zh-CN">
                <a:solidFill>
                  <a:srgbClr val="990033"/>
                </a:solidFill>
              </a:rPr>
              <a:t>≤ </a:t>
            </a:r>
            <a:r>
              <a:rPr lang="en-US" altLang="zh-CN" i="1">
                <a:solidFill>
                  <a:srgbClr val="990033"/>
                </a:solidFill>
              </a:rPr>
              <a:t>x</a:t>
            </a:r>
            <a:r>
              <a:rPr lang="en-US" altLang="zh-CN">
                <a:solidFill>
                  <a:srgbClr val="990033"/>
                </a:solidFill>
              </a:rPr>
              <a:t> }</a:t>
            </a:r>
            <a:r>
              <a:rPr lang="zh-CN" altLang="en-US">
                <a:solidFill>
                  <a:srgbClr val="010000"/>
                </a:solidFill>
              </a:rPr>
              <a:t>与</a:t>
            </a:r>
            <a:r>
              <a:rPr lang="zh-CN" altLang="en-US">
                <a:solidFill>
                  <a:srgbClr val="990033"/>
                </a:solidFill>
              </a:rPr>
              <a:t>事件</a:t>
            </a:r>
            <a:r>
              <a:rPr lang="en-US" altLang="zh-CN">
                <a:solidFill>
                  <a:srgbClr val="990033"/>
                </a:solidFill>
              </a:rPr>
              <a:t>{ </a:t>
            </a:r>
            <a:r>
              <a:rPr lang="en-US" altLang="zh-CN" i="1">
                <a:solidFill>
                  <a:srgbClr val="990033"/>
                </a:solidFill>
              </a:rPr>
              <a:t>Y </a:t>
            </a:r>
            <a:r>
              <a:rPr lang="en-US" altLang="zh-CN">
                <a:solidFill>
                  <a:srgbClr val="990033"/>
                </a:solidFill>
              </a:rPr>
              <a:t>≤ </a:t>
            </a:r>
            <a:r>
              <a:rPr lang="en-US" altLang="zh-CN" i="1">
                <a:solidFill>
                  <a:srgbClr val="990033"/>
                </a:solidFill>
              </a:rPr>
              <a:t>y</a:t>
            </a:r>
            <a:r>
              <a:rPr lang="en-US" altLang="zh-CN">
                <a:solidFill>
                  <a:srgbClr val="990033"/>
                </a:solidFill>
              </a:rPr>
              <a:t> } </a:t>
            </a:r>
            <a:r>
              <a:rPr lang="zh-CN" altLang="en-US" u="sng">
                <a:solidFill>
                  <a:srgbClr val="000000"/>
                </a:solidFill>
              </a:rPr>
              <a:t>相互独立；</a:t>
            </a:r>
            <a:endParaRPr lang="zh-CN" altLang="en-US">
              <a:solidFill>
                <a:srgbClr val="990033"/>
              </a:solidFill>
            </a:endParaRPr>
          </a:p>
        </p:txBody>
      </p:sp>
      <p:sp>
        <p:nvSpPr>
          <p:cNvPr id="21584" name="Text Box 80"/>
          <p:cNvSpPr txBox="1">
            <a:spLocks noChangeArrowheads="1"/>
          </p:cNvSpPr>
          <p:nvPr/>
        </p:nvSpPr>
        <p:spPr bwMode="auto">
          <a:xfrm>
            <a:off x="1114425" y="2205038"/>
            <a:ext cx="7345363"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140000"/>
              </a:lnSpc>
            </a:pPr>
            <a:r>
              <a:rPr lang="zh-CN" altLang="en-US">
                <a:solidFill>
                  <a:srgbClr val="000000"/>
                </a:solidFill>
              </a:rPr>
              <a:t>随机变量的独立性本质上是事件的独立性</a:t>
            </a:r>
            <a:r>
              <a:rPr lang="en-US" altLang="zh-CN">
                <a:solidFill>
                  <a:srgbClr val="000000"/>
                </a:solidFill>
              </a:rPr>
              <a:t>.</a:t>
            </a:r>
          </a:p>
        </p:txBody>
      </p:sp>
      <p:sp>
        <p:nvSpPr>
          <p:cNvPr id="21585" name="Text Box 81"/>
          <p:cNvSpPr txBox="1">
            <a:spLocks noChangeArrowheads="1"/>
          </p:cNvSpPr>
          <p:nvPr/>
        </p:nvSpPr>
        <p:spPr bwMode="auto">
          <a:xfrm>
            <a:off x="395288" y="2708275"/>
            <a:ext cx="187325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140000"/>
              </a:lnSpc>
            </a:pPr>
            <a:r>
              <a:rPr lang="zh-CN" altLang="en-US">
                <a:solidFill>
                  <a:srgbClr val="000000"/>
                </a:solidFill>
              </a:rPr>
              <a:t>判断式：</a:t>
            </a:r>
          </a:p>
        </p:txBody>
      </p:sp>
      <p:grpSp>
        <p:nvGrpSpPr>
          <p:cNvPr id="5" name="Group 82"/>
          <p:cNvGrpSpPr>
            <a:grpSpLocks/>
          </p:cNvGrpSpPr>
          <p:nvPr/>
        </p:nvGrpSpPr>
        <p:grpSpPr bwMode="auto">
          <a:xfrm>
            <a:off x="468313" y="765175"/>
            <a:ext cx="8640762" cy="1031875"/>
            <a:chOff x="295" y="482"/>
            <a:chExt cx="5443" cy="650"/>
          </a:xfrm>
        </p:grpSpPr>
        <p:sp>
          <p:nvSpPr>
            <p:cNvPr id="4115" name="Text Box 83"/>
            <p:cNvSpPr txBox="1">
              <a:spLocks noChangeArrowheads="1"/>
            </p:cNvSpPr>
            <p:nvPr/>
          </p:nvSpPr>
          <p:spPr bwMode="auto">
            <a:xfrm>
              <a:off x="295" y="482"/>
              <a:ext cx="5261"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110000"/>
                </a:lnSpc>
                <a:spcBef>
                  <a:spcPct val="0"/>
                </a:spcBef>
              </a:pPr>
              <a:r>
                <a:rPr lang="en-US" altLang="zh-CN" dirty="0">
                  <a:solidFill>
                    <a:srgbClr val="000000"/>
                  </a:solidFill>
                </a:rPr>
                <a:t>                                            </a:t>
              </a:r>
              <a:r>
                <a:rPr lang="zh-CN" altLang="en-US" dirty="0">
                  <a:solidFill>
                    <a:srgbClr val="000000"/>
                  </a:solidFill>
                </a:rPr>
                <a:t>设</a:t>
              </a:r>
              <a:r>
                <a:rPr lang="en-US" altLang="zh-CN" dirty="0">
                  <a:solidFill>
                    <a:srgbClr val="000000"/>
                  </a:solidFill>
                </a:rPr>
                <a:t>( </a:t>
              </a:r>
              <a:r>
                <a:rPr lang="en-US" altLang="zh-CN" i="1" dirty="0">
                  <a:solidFill>
                    <a:srgbClr val="000000"/>
                  </a:solidFill>
                </a:rPr>
                <a:t>X </a:t>
              </a:r>
              <a:r>
                <a:rPr lang="en-US" altLang="zh-CN" dirty="0">
                  <a:solidFill>
                    <a:srgbClr val="000000"/>
                  </a:solidFill>
                </a:rPr>
                <a:t>, </a:t>
              </a:r>
              <a:r>
                <a:rPr lang="en-US" altLang="zh-CN" i="1" dirty="0">
                  <a:solidFill>
                    <a:srgbClr val="000000"/>
                  </a:solidFill>
                </a:rPr>
                <a:t>Y </a:t>
              </a:r>
              <a:r>
                <a:rPr lang="en-US" altLang="zh-CN" dirty="0">
                  <a:solidFill>
                    <a:srgbClr val="000000"/>
                  </a:solidFill>
                </a:rPr>
                <a:t>)</a:t>
              </a:r>
              <a:r>
                <a:rPr lang="zh-CN" altLang="en-US" dirty="0">
                  <a:solidFill>
                    <a:srgbClr val="000000"/>
                  </a:solidFill>
                </a:rPr>
                <a:t>是</a:t>
              </a:r>
              <a:r>
                <a:rPr lang="zh-CN" altLang="en-US" u="sng" dirty="0">
                  <a:solidFill>
                    <a:srgbClr val="C00000"/>
                  </a:solidFill>
                </a:rPr>
                <a:t>二维</a:t>
              </a:r>
              <a:r>
                <a:rPr lang="zh-CN" altLang="en-US" dirty="0">
                  <a:solidFill>
                    <a:srgbClr val="000000"/>
                  </a:solidFill>
                </a:rPr>
                <a:t>随机变量</a:t>
              </a:r>
              <a:r>
                <a:rPr lang="en-US" altLang="zh-CN" dirty="0">
                  <a:solidFill>
                    <a:srgbClr val="000000"/>
                  </a:solidFill>
                </a:rPr>
                <a:t>, </a:t>
              </a:r>
            </a:p>
            <a:p>
              <a:pPr eaLnBrk="1" hangingPunct="1">
                <a:lnSpc>
                  <a:spcPct val="110000"/>
                </a:lnSpc>
                <a:spcBef>
                  <a:spcPct val="0"/>
                </a:spcBef>
              </a:pPr>
              <a:r>
                <a:rPr lang="zh-CN" altLang="en-US" dirty="0">
                  <a:solidFill>
                    <a:srgbClr val="000000"/>
                  </a:solidFill>
                </a:rPr>
                <a:t>对</a:t>
              </a:r>
              <a:r>
                <a:rPr lang="zh-CN" altLang="en-US" u="sng" dirty="0">
                  <a:solidFill>
                    <a:srgbClr val="990033"/>
                  </a:solidFill>
                </a:rPr>
                <a:t>任意</a:t>
              </a:r>
              <a:r>
                <a:rPr lang="zh-CN" altLang="en-US" dirty="0">
                  <a:solidFill>
                    <a:srgbClr val="000000"/>
                  </a:solidFill>
                </a:rPr>
                <a:t>实数对</a:t>
              </a:r>
              <a:r>
                <a:rPr lang="en-US" altLang="zh-CN" dirty="0">
                  <a:solidFill>
                    <a:srgbClr val="000000"/>
                  </a:solidFill>
                </a:rPr>
                <a:t>( </a:t>
              </a:r>
              <a:r>
                <a:rPr lang="en-US" altLang="zh-CN" i="1" dirty="0">
                  <a:solidFill>
                    <a:srgbClr val="000000"/>
                  </a:solidFill>
                </a:rPr>
                <a:t>x </a:t>
              </a:r>
              <a:r>
                <a:rPr lang="en-US" altLang="zh-CN" dirty="0">
                  <a:solidFill>
                    <a:srgbClr val="000000"/>
                  </a:solidFill>
                </a:rPr>
                <a:t>, </a:t>
              </a:r>
              <a:r>
                <a:rPr lang="en-US" altLang="zh-CN" i="1" dirty="0">
                  <a:solidFill>
                    <a:srgbClr val="000000"/>
                  </a:solidFill>
                </a:rPr>
                <a:t>y </a:t>
              </a:r>
              <a:r>
                <a:rPr lang="en-US" altLang="zh-CN" dirty="0">
                  <a:solidFill>
                    <a:srgbClr val="000000"/>
                  </a:solidFill>
                </a:rPr>
                <a:t>),</a:t>
              </a:r>
            </a:p>
          </p:txBody>
        </p:sp>
        <p:sp>
          <p:nvSpPr>
            <p:cNvPr id="4116" name="Text Box 84"/>
            <p:cNvSpPr txBox="1">
              <a:spLocks noChangeArrowheads="1"/>
            </p:cNvSpPr>
            <p:nvPr/>
          </p:nvSpPr>
          <p:spPr bwMode="auto">
            <a:xfrm>
              <a:off x="2426" y="754"/>
              <a:ext cx="1497"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115000"/>
                </a:lnSpc>
                <a:spcBef>
                  <a:spcPct val="0"/>
                </a:spcBef>
              </a:pPr>
              <a:r>
                <a:rPr lang="en-US" altLang="zh-CN" i="1">
                  <a:solidFill>
                    <a:srgbClr val="990033"/>
                  </a:solidFill>
                </a:rPr>
                <a:t>P</a:t>
              </a:r>
              <a:r>
                <a:rPr lang="en-US" altLang="zh-CN">
                  <a:solidFill>
                    <a:srgbClr val="990033"/>
                  </a:solidFill>
                </a:rPr>
                <a:t>{</a:t>
              </a:r>
              <a:r>
                <a:rPr lang="en-US" altLang="zh-CN" i="1">
                  <a:solidFill>
                    <a:srgbClr val="990033"/>
                  </a:solidFill>
                </a:rPr>
                <a:t>X</a:t>
              </a:r>
              <a:r>
                <a:rPr lang="en-US" altLang="zh-CN">
                  <a:solidFill>
                    <a:srgbClr val="990033"/>
                  </a:solidFill>
                </a:rPr>
                <a:t>≤</a:t>
              </a:r>
              <a:r>
                <a:rPr lang="en-US" altLang="zh-CN" i="1">
                  <a:solidFill>
                    <a:srgbClr val="990033"/>
                  </a:solidFill>
                </a:rPr>
                <a:t>x,Y</a:t>
              </a:r>
              <a:r>
                <a:rPr lang="en-US" altLang="zh-CN">
                  <a:solidFill>
                    <a:srgbClr val="990033"/>
                  </a:solidFill>
                </a:rPr>
                <a:t>≤</a:t>
              </a:r>
              <a:r>
                <a:rPr lang="en-US" altLang="zh-CN" i="1">
                  <a:solidFill>
                    <a:srgbClr val="990033"/>
                  </a:solidFill>
                </a:rPr>
                <a:t>y</a:t>
              </a:r>
              <a:r>
                <a:rPr lang="en-US" altLang="zh-CN">
                  <a:solidFill>
                    <a:srgbClr val="990033"/>
                  </a:solidFill>
                </a:rPr>
                <a:t>}</a:t>
              </a:r>
            </a:p>
          </p:txBody>
        </p:sp>
        <p:sp>
          <p:nvSpPr>
            <p:cNvPr id="4117" name="Text Box 85"/>
            <p:cNvSpPr txBox="1">
              <a:spLocks noChangeArrowheads="1"/>
            </p:cNvSpPr>
            <p:nvPr/>
          </p:nvSpPr>
          <p:spPr bwMode="auto">
            <a:xfrm>
              <a:off x="3561" y="754"/>
              <a:ext cx="2177"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115000"/>
                </a:lnSpc>
                <a:spcBef>
                  <a:spcPct val="0"/>
                </a:spcBef>
              </a:pPr>
              <a:r>
                <a:rPr lang="en-US" altLang="zh-CN" i="1">
                  <a:solidFill>
                    <a:srgbClr val="990033"/>
                  </a:solidFill>
                </a:rPr>
                <a:t>=P</a:t>
              </a:r>
              <a:r>
                <a:rPr lang="en-US" altLang="zh-CN">
                  <a:solidFill>
                    <a:srgbClr val="990033"/>
                  </a:solidFill>
                </a:rPr>
                <a:t>{</a:t>
              </a:r>
              <a:r>
                <a:rPr lang="en-US" altLang="zh-CN" i="1">
                  <a:solidFill>
                    <a:srgbClr val="990033"/>
                  </a:solidFill>
                </a:rPr>
                <a:t>X</a:t>
              </a:r>
              <a:r>
                <a:rPr lang="en-US" altLang="zh-CN">
                  <a:solidFill>
                    <a:srgbClr val="990033"/>
                  </a:solidFill>
                </a:rPr>
                <a:t>≤</a:t>
              </a:r>
              <a:r>
                <a:rPr lang="en-US" altLang="zh-CN" i="1">
                  <a:solidFill>
                    <a:srgbClr val="990033"/>
                  </a:solidFill>
                </a:rPr>
                <a:t>x</a:t>
              </a:r>
              <a:r>
                <a:rPr lang="en-US" altLang="zh-CN">
                  <a:solidFill>
                    <a:srgbClr val="990033"/>
                  </a:solidFill>
                </a:rPr>
                <a:t>}</a:t>
              </a:r>
              <a:r>
                <a:rPr lang="en-US" altLang="zh-CN" i="1">
                  <a:solidFill>
                    <a:srgbClr val="990033"/>
                  </a:solidFill>
                </a:rPr>
                <a:t>P</a:t>
              </a:r>
              <a:r>
                <a:rPr lang="en-US" altLang="zh-CN">
                  <a:solidFill>
                    <a:srgbClr val="990033"/>
                  </a:solidFill>
                </a:rPr>
                <a:t>{</a:t>
              </a:r>
              <a:r>
                <a:rPr lang="en-US" altLang="zh-CN" i="1">
                  <a:solidFill>
                    <a:srgbClr val="990033"/>
                  </a:solidFill>
                </a:rPr>
                <a:t>Y</a:t>
              </a:r>
              <a:r>
                <a:rPr lang="en-US" altLang="zh-CN">
                  <a:solidFill>
                    <a:srgbClr val="990033"/>
                  </a:solidFill>
                </a:rPr>
                <a:t>≤</a:t>
              </a:r>
              <a:r>
                <a:rPr lang="en-US" altLang="zh-CN" i="1">
                  <a:solidFill>
                    <a:srgbClr val="990033"/>
                  </a:solidFill>
                </a:rPr>
                <a:t>y</a:t>
              </a:r>
              <a:r>
                <a:rPr lang="en-US" altLang="zh-CN">
                  <a:solidFill>
                    <a:srgbClr val="990033"/>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583"/>
                                        </p:tgtEl>
                                        <p:attrNameLst>
                                          <p:attrName>style.visibility</p:attrName>
                                        </p:attrNameLst>
                                      </p:cBhvr>
                                      <p:to>
                                        <p:strVal val="visible"/>
                                      </p:to>
                                    </p:set>
                                    <p:animEffect transition="in" filter="wipe(up)">
                                      <p:cBhvr>
                                        <p:cTn id="12" dur="500"/>
                                        <p:tgtEl>
                                          <p:spTgt spid="215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1584"/>
                                        </p:tgtEl>
                                        <p:attrNameLst>
                                          <p:attrName>style.visibility</p:attrName>
                                        </p:attrNameLst>
                                      </p:cBhvr>
                                      <p:to>
                                        <p:strVal val="visible"/>
                                      </p:to>
                                    </p:set>
                                    <p:animEffect transition="in" filter="wipe(up)">
                                      <p:cBhvr>
                                        <p:cTn id="17" dur="500"/>
                                        <p:tgtEl>
                                          <p:spTgt spid="2158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1585"/>
                                        </p:tgtEl>
                                        <p:attrNameLst>
                                          <p:attrName>style.visibility</p:attrName>
                                        </p:attrNameLst>
                                      </p:cBhvr>
                                      <p:to>
                                        <p:strVal val="visible"/>
                                      </p:to>
                                    </p:set>
                                    <p:animEffect transition="in" filter="wipe(up)">
                                      <p:cBhvr>
                                        <p:cTn id="22" dur="500"/>
                                        <p:tgtEl>
                                          <p:spTgt spid="2158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par>
                          <p:cTn id="28" fill="hold" nodeType="afterGroup">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21579"/>
                                        </p:tgtEl>
                                        <p:attrNameLst>
                                          <p:attrName>style.visibility</p:attrName>
                                        </p:attrNameLst>
                                      </p:cBhvr>
                                      <p:to>
                                        <p:strVal val="visible"/>
                                      </p:to>
                                    </p:set>
                                    <p:animEffect transition="in" filter="wipe(left)">
                                      <p:cBhvr>
                                        <p:cTn id="31" dur="500"/>
                                        <p:tgtEl>
                                          <p:spTgt spid="2157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1530"/>
                                        </p:tgtEl>
                                        <p:attrNameLst>
                                          <p:attrName>style.visibility</p:attrName>
                                        </p:attrNameLst>
                                      </p:cBhvr>
                                      <p:to>
                                        <p:strVal val="visible"/>
                                      </p:to>
                                    </p:set>
                                    <p:animEffect transition="in" filter="wipe(left)">
                                      <p:cBhvr>
                                        <p:cTn id="36" dur="500"/>
                                        <p:tgtEl>
                                          <p:spTgt spid="2153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21582"/>
                                        </p:tgtEl>
                                        <p:attrNameLst>
                                          <p:attrName>style.visibility</p:attrName>
                                        </p:attrNameLst>
                                      </p:cBhvr>
                                      <p:to>
                                        <p:strVal val="visible"/>
                                      </p:to>
                                    </p:set>
                                    <p:animEffect transition="in" filter="wipe(left)">
                                      <p:cBhvr>
                                        <p:cTn id="46" dur="500"/>
                                        <p:tgtEl>
                                          <p:spTgt spid="21582"/>
                                        </p:tgtEl>
                                      </p:cBhvr>
                                    </p:animEffect>
                                  </p:childTnLst>
                                </p:cTn>
                              </p:par>
                            </p:childTnLst>
                          </p:cTn>
                        </p:par>
                        <p:par>
                          <p:cTn id="47" fill="hold" nodeType="afterGroup">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21580"/>
                                        </p:tgtEl>
                                        <p:attrNameLst>
                                          <p:attrName>style.visibility</p:attrName>
                                        </p:attrNameLst>
                                      </p:cBhvr>
                                      <p:to>
                                        <p:strVal val="visible"/>
                                      </p:to>
                                    </p:set>
                                    <p:animEffect transition="in" filter="wipe(left)">
                                      <p:cBhvr>
                                        <p:cTn id="50" dur="500"/>
                                        <p:tgtEl>
                                          <p:spTgt spid="2158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1559"/>
                                        </p:tgtEl>
                                        <p:attrNameLst>
                                          <p:attrName>style.visibility</p:attrName>
                                        </p:attrNameLst>
                                      </p:cBhvr>
                                      <p:to>
                                        <p:strVal val="visible"/>
                                      </p:to>
                                    </p:set>
                                    <p:animEffect transition="in" filter="wipe(left)">
                                      <p:cBhvr>
                                        <p:cTn id="55" dur="500"/>
                                        <p:tgtEl>
                                          <p:spTgt spid="21559"/>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ipe(left)">
                                      <p:cBhvr>
                                        <p:cTn id="60" dur="500"/>
                                        <p:tgtEl>
                                          <p:spTgt spid="4"/>
                                        </p:tgtEl>
                                      </p:cBhvr>
                                    </p:animEffect>
                                  </p:childTnLst>
                                </p:cTn>
                              </p:par>
                            </p:childTnLst>
                          </p:cTn>
                        </p:par>
                        <p:par>
                          <p:cTn id="61" fill="hold" nodeType="afterGroup">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21578"/>
                                        </p:tgtEl>
                                        <p:attrNameLst>
                                          <p:attrName>style.visibility</p:attrName>
                                        </p:attrNameLst>
                                      </p:cBhvr>
                                      <p:to>
                                        <p:strVal val="visible"/>
                                      </p:to>
                                    </p:set>
                                    <p:animEffect transition="in" filter="wipe(left)">
                                      <p:cBhvr>
                                        <p:cTn id="64" dur="500"/>
                                        <p:tgtEl>
                                          <p:spTgt spid="21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30" grpId="0" autoUpdateAnimBg="0"/>
      <p:bldP spid="21559" grpId="0" autoUpdateAnimBg="0"/>
      <p:bldP spid="21578" grpId="0" animBg="1" autoUpdateAnimBg="0"/>
      <p:bldP spid="21579" grpId="0" animBg="1" autoUpdateAnimBg="0"/>
      <p:bldP spid="21580" grpId="0" animBg="1" autoUpdateAnimBg="0"/>
      <p:bldP spid="21583" grpId="0" autoUpdateAnimBg="0"/>
      <p:bldP spid="21584" grpId="0" autoUpdateAnimBg="0"/>
      <p:bldP spid="21585"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1" name="Text Box 4"/>
          <p:cNvSpPr txBox="1">
            <a:spLocks noChangeArrowheads="1"/>
          </p:cNvSpPr>
          <p:nvPr/>
        </p:nvSpPr>
        <p:spPr bwMode="auto">
          <a:xfrm>
            <a:off x="468313" y="606425"/>
            <a:ext cx="6696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dirty="0"/>
              <a:t>例3.2.</a:t>
            </a:r>
            <a:r>
              <a:rPr lang="en-US" altLang="zh-CN" sz="2800" dirty="0"/>
              <a:t>5</a:t>
            </a:r>
            <a:r>
              <a:rPr lang="en-US" altLang="zh-CN" sz="2800" b="1" dirty="0"/>
              <a:t>: </a:t>
            </a:r>
            <a:r>
              <a:rPr lang="zh-CN" altLang="en-US" sz="2800" b="1" dirty="0"/>
              <a:t>设随机变量 </a:t>
            </a:r>
            <a:r>
              <a:rPr lang="en-US" altLang="zh-CN" sz="2800" b="1" i="1" dirty="0"/>
              <a:t>X</a:t>
            </a:r>
            <a:r>
              <a:rPr lang="en-US" altLang="zh-CN" sz="2800" b="1" dirty="0"/>
              <a:t> </a:t>
            </a:r>
            <a:r>
              <a:rPr lang="zh-CN" altLang="en-US" sz="2800" b="1" dirty="0"/>
              <a:t>的概率密度为</a:t>
            </a:r>
            <a:r>
              <a:rPr lang="en-US" altLang="zh-CN" sz="2800" b="1" dirty="0"/>
              <a:t>:</a:t>
            </a:r>
            <a:endParaRPr lang="en-US" altLang="zh-CN" sz="2800" b="1" i="1" dirty="0"/>
          </a:p>
        </p:txBody>
      </p:sp>
      <p:graphicFrame>
        <p:nvGraphicFramePr>
          <p:cNvPr id="1026" name="Object 5"/>
          <p:cNvGraphicFramePr>
            <a:graphicFrameLocks noChangeAspect="1"/>
          </p:cNvGraphicFramePr>
          <p:nvPr/>
        </p:nvGraphicFramePr>
        <p:xfrm>
          <a:off x="1835150" y="1146175"/>
          <a:ext cx="4840288" cy="625475"/>
        </p:xfrm>
        <a:graphic>
          <a:graphicData uri="http://schemas.openxmlformats.org/presentationml/2006/ole">
            <mc:AlternateContent xmlns:mc="http://schemas.openxmlformats.org/markup-compatibility/2006">
              <mc:Choice xmlns:v="urn:schemas-microsoft-com:vml" Requires="v">
                <p:oleObj name="Equation" r:id="rId2" imgW="1777680" imgH="266400" progId="Equation.DSMT4">
                  <p:embed/>
                </p:oleObj>
              </mc:Choice>
              <mc:Fallback>
                <p:oleObj name="Equation" r:id="rId2" imgW="1777680" imgH="266400" progId="Equation.DSMT4">
                  <p:embed/>
                  <p:pic>
                    <p:nvPicPr>
                      <p:cNvPr id="1026"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146175"/>
                        <a:ext cx="4840288"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0" name="Text Box 6"/>
          <p:cNvSpPr txBox="1">
            <a:spLocks noChangeArrowheads="1"/>
          </p:cNvSpPr>
          <p:nvPr/>
        </p:nvSpPr>
        <p:spPr bwMode="auto">
          <a:xfrm>
            <a:off x="1825625" y="1773238"/>
            <a:ext cx="5410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t>问 </a:t>
            </a:r>
            <a:r>
              <a:rPr lang="en-US" altLang="zh-CN" sz="2800" b="1" i="1"/>
              <a:t>X </a:t>
            </a:r>
            <a:r>
              <a:rPr lang="zh-CN" altLang="en-US" sz="2800" b="1"/>
              <a:t>与 ︱</a:t>
            </a:r>
            <a:r>
              <a:rPr lang="en-US" altLang="zh-CN" sz="2800" b="1" i="1"/>
              <a:t>X</a:t>
            </a:r>
            <a:r>
              <a:rPr lang="en-US" altLang="zh-CN" sz="2800" b="1"/>
              <a:t>︱ </a:t>
            </a:r>
            <a:r>
              <a:rPr lang="zh-CN" altLang="en-US" sz="2800" b="1"/>
              <a:t>是否相互独立</a:t>
            </a:r>
            <a:r>
              <a:rPr lang="en-US" altLang="zh-CN" sz="2800" b="1"/>
              <a:t>.</a:t>
            </a:r>
          </a:p>
        </p:txBody>
      </p:sp>
      <p:graphicFrame>
        <p:nvGraphicFramePr>
          <p:cNvPr id="6154" name="Object 10"/>
          <p:cNvGraphicFramePr>
            <a:graphicFrameLocks noChangeAspect="1"/>
          </p:cNvGraphicFramePr>
          <p:nvPr/>
        </p:nvGraphicFramePr>
        <p:xfrm>
          <a:off x="2103586" y="4957043"/>
          <a:ext cx="3838575" cy="682625"/>
        </p:xfrm>
        <a:graphic>
          <a:graphicData uri="http://schemas.openxmlformats.org/presentationml/2006/ole">
            <mc:AlternateContent xmlns:mc="http://schemas.openxmlformats.org/markup-compatibility/2006">
              <mc:Choice xmlns:v="urn:schemas-microsoft-com:vml" Requires="v">
                <p:oleObj name="Equation" r:id="rId4" imgW="1587240" imgH="266400" progId="Equation.DSMT4">
                  <p:embed/>
                </p:oleObj>
              </mc:Choice>
              <mc:Fallback>
                <p:oleObj name="Equation" r:id="rId4" imgW="1587240" imgH="266400" progId="Equation.DSMT4">
                  <p:embed/>
                  <p:pic>
                    <p:nvPicPr>
                      <p:cNvPr id="6154"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3586" y="4957043"/>
                        <a:ext cx="3838575"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5" name="Text Box 11"/>
          <p:cNvSpPr txBox="1">
            <a:spLocks noChangeArrowheads="1"/>
          </p:cNvSpPr>
          <p:nvPr/>
        </p:nvSpPr>
        <p:spPr bwMode="auto">
          <a:xfrm>
            <a:off x="468313" y="2333625"/>
            <a:ext cx="7210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t>分析</a:t>
            </a:r>
            <a:r>
              <a:rPr lang="en-US" altLang="zh-CN" sz="2800" b="1"/>
              <a:t>: 1) </a:t>
            </a:r>
            <a:r>
              <a:rPr lang="zh-CN" altLang="en-US" sz="2800" b="1"/>
              <a:t>判定</a:t>
            </a:r>
            <a:r>
              <a:rPr lang="en-US" altLang="zh-CN" sz="2800" b="1" i="1"/>
              <a:t>X</a:t>
            </a:r>
            <a:r>
              <a:rPr lang="zh-CN" altLang="en-US" sz="2800" b="1"/>
              <a:t>与︱</a:t>
            </a:r>
            <a:r>
              <a:rPr lang="en-US" altLang="zh-CN" sz="2800" b="1" i="1"/>
              <a:t>X</a:t>
            </a:r>
            <a:r>
              <a:rPr lang="en-US" altLang="zh-CN" sz="2800" b="1"/>
              <a:t>︱</a:t>
            </a:r>
            <a:r>
              <a:rPr lang="zh-CN" altLang="en-US" sz="2800" b="1"/>
              <a:t>相互独立</a:t>
            </a:r>
            <a:r>
              <a:rPr lang="en-US" altLang="zh-CN" sz="2800" b="1"/>
              <a:t>, </a:t>
            </a:r>
            <a:r>
              <a:rPr lang="zh-CN" altLang="en-US" sz="2800" b="1"/>
              <a:t>则需验证:</a:t>
            </a:r>
          </a:p>
        </p:txBody>
      </p:sp>
      <p:graphicFrame>
        <p:nvGraphicFramePr>
          <p:cNvPr id="6156" name="Object 12"/>
          <p:cNvGraphicFramePr>
            <a:graphicFrameLocks noChangeAspect="1"/>
          </p:cNvGraphicFramePr>
          <p:nvPr/>
        </p:nvGraphicFramePr>
        <p:xfrm>
          <a:off x="1025525" y="2924175"/>
          <a:ext cx="7664450" cy="682625"/>
        </p:xfrm>
        <a:graphic>
          <a:graphicData uri="http://schemas.openxmlformats.org/presentationml/2006/ole">
            <mc:AlternateContent xmlns:mc="http://schemas.openxmlformats.org/markup-compatibility/2006">
              <mc:Choice xmlns:v="urn:schemas-microsoft-com:vml" Requires="v">
                <p:oleObj name="Equation" r:id="rId6" imgW="2793960" imgH="266400" progId="Equation.DSMT4">
                  <p:embed/>
                </p:oleObj>
              </mc:Choice>
              <mc:Fallback>
                <p:oleObj name="Equation" r:id="rId6" imgW="2793960" imgH="266400" progId="Equation.DSMT4">
                  <p:embed/>
                  <p:pic>
                    <p:nvPicPr>
                      <p:cNvPr id="6156"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525" y="2924175"/>
                        <a:ext cx="7664450"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7" name="Text Box 13"/>
          <p:cNvSpPr txBox="1">
            <a:spLocks noChangeArrowheads="1"/>
          </p:cNvSpPr>
          <p:nvPr/>
        </p:nvSpPr>
        <p:spPr bwMode="auto">
          <a:xfrm>
            <a:off x="684213" y="4349750"/>
            <a:ext cx="7775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t>2) 随机事件{ </a:t>
            </a:r>
            <a:r>
              <a:rPr lang="en-US" altLang="zh-CN" sz="2800" b="1" i="1"/>
              <a:t>X</a:t>
            </a:r>
            <a:r>
              <a:rPr lang="en-US" altLang="zh-CN" sz="2800" b="1"/>
              <a:t>≤</a:t>
            </a:r>
            <a:r>
              <a:rPr lang="en-US" altLang="zh-CN" sz="2800" b="1" i="1"/>
              <a:t>a</a:t>
            </a:r>
            <a:r>
              <a:rPr lang="en-US" altLang="zh-CN" sz="2800" b="1"/>
              <a:t> } </a:t>
            </a:r>
            <a:r>
              <a:rPr lang="zh-CN" altLang="en-US" sz="2800" b="1"/>
              <a:t>与{︱</a:t>
            </a:r>
            <a:r>
              <a:rPr lang="en-US" altLang="zh-CN" sz="2800" b="1" i="1"/>
              <a:t>X</a:t>
            </a:r>
            <a:r>
              <a:rPr lang="en-US" altLang="zh-CN" sz="2800" b="1"/>
              <a:t>︱≤</a:t>
            </a:r>
            <a:r>
              <a:rPr lang="en-US" altLang="zh-CN" sz="2800" b="1" i="1"/>
              <a:t>a</a:t>
            </a:r>
            <a:r>
              <a:rPr lang="en-US" altLang="zh-CN" sz="2800" b="1"/>
              <a:t> }</a:t>
            </a:r>
            <a:r>
              <a:rPr lang="zh-CN" altLang="en-US" sz="2800" b="1"/>
              <a:t>有下述关系</a:t>
            </a:r>
            <a:r>
              <a:rPr lang="en-US" altLang="zh-CN" sz="2800" b="1"/>
              <a:t>:</a:t>
            </a:r>
          </a:p>
        </p:txBody>
      </p:sp>
      <p:graphicFrame>
        <p:nvGraphicFramePr>
          <p:cNvPr id="6159" name="Object 15"/>
          <p:cNvGraphicFramePr>
            <a:graphicFrameLocks noChangeAspect="1"/>
          </p:cNvGraphicFramePr>
          <p:nvPr/>
        </p:nvGraphicFramePr>
        <p:xfrm>
          <a:off x="1116013" y="5732463"/>
          <a:ext cx="5791200" cy="576262"/>
        </p:xfrm>
        <a:graphic>
          <a:graphicData uri="http://schemas.openxmlformats.org/presentationml/2006/ole">
            <mc:AlternateContent xmlns:mc="http://schemas.openxmlformats.org/markup-compatibility/2006">
              <mc:Choice xmlns:v="urn:schemas-microsoft-com:vml" Requires="v">
                <p:oleObj name="Equation" r:id="rId8" imgW="2641320" imgH="241200" progId="Equation.3">
                  <p:embed/>
                </p:oleObj>
              </mc:Choice>
              <mc:Fallback>
                <p:oleObj name="Equation" r:id="rId8" imgW="2641320" imgH="241200" progId="Equation.3">
                  <p:embed/>
                  <p:pic>
                    <p:nvPicPr>
                      <p:cNvPr id="6159"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6013" y="5732463"/>
                        <a:ext cx="5791200"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93" name="Text Box 49"/>
          <p:cNvSpPr txBox="1">
            <a:spLocks noChangeArrowheads="1"/>
          </p:cNvSpPr>
          <p:nvPr/>
        </p:nvSpPr>
        <p:spPr bwMode="auto">
          <a:xfrm>
            <a:off x="1338263" y="3702050"/>
            <a:ext cx="445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t>对所有实数对</a:t>
            </a:r>
            <a:r>
              <a:rPr lang="en-US" altLang="zh-CN" sz="2800" b="1"/>
              <a:t>(</a:t>
            </a:r>
            <a:r>
              <a:rPr lang="en-US" altLang="zh-CN" sz="2800" b="1" i="1"/>
              <a:t>a,a</a:t>
            </a:r>
            <a:r>
              <a:rPr lang="en-US" altLang="zh-CN" sz="2800" b="1"/>
              <a:t>) </a:t>
            </a:r>
            <a:r>
              <a:rPr lang="zh-CN" altLang="en-US" sz="2800" b="1"/>
              <a:t>均成立</a:t>
            </a:r>
            <a:r>
              <a:rPr lang="en-US" altLang="zh-CN" sz="2800" b="1"/>
              <a:t>.</a:t>
            </a:r>
          </a:p>
        </p:txBody>
      </p:sp>
      <p:graphicFrame>
        <p:nvGraphicFramePr>
          <p:cNvPr id="6194" name="Object 50"/>
          <p:cNvGraphicFramePr>
            <a:graphicFrameLocks noChangeAspect="1"/>
          </p:cNvGraphicFramePr>
          <p:nvPr/>
        </p:nvGraphicFramePr>
        <p:xfrm>
          <a:off x="5907236" y="4941168"/>
          <a:ext cx="1689100" cy="650875"/>
        </p:xfrm>
        <a:graphic>
          <a:graphicData uri="http://schemas.openxmlformats.org/presentationml/2006/ole">
            <mc:AlternateContent xmlns:mc="http://schemas.openxmlformats.org/markup-compatibility/2006">
              <mc:Choice xmlns:v="urn:schemas-microsoft-com:vml" Requires="v">
                <p:oleObj name="Equation" r:id="rId10" imgW="698400" imgH="253800" progId="Equation.DSMT4">
                  <p:embed/>
                </p:oleObj>
              </mc:Choice>
              <mc:Fallback>
                <p:oleObj name="Equation" r:id="rId10" imgW="698400" imgH="253800" progId="Equation.DSMT4">
                  <p:embed/>
                  <p:pic>
                    <p:nvPicPr>
                      <p:cNvPr id="6194" name="Object 5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07236" y="4941168"/>
                        <a:ext cx="1689100" cy="65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488697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wipe(left)">
                                      <p:cBhvr>
                                        <p:cTn id="7" dur="500"/>
                                        <p:tgtEl>
                                          <p:spTgt spid="61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155"/>
                                        </p:tgtEl>
                                        <p:attrNameLst>
                                          <p:attrName>style.visibility</p:attrName>
                                        </p:attrNameLst>
                                      </p:cBhvr>
                                      <p:to>
                                        <p:strVal val="visible"/>
                                      </p:to>
                                    </p:set>
                                    <p:animEffect transition="in" filter="strips(downRight)">
                                      <p:cBhvr>
                                        <p:cTn id="12" dur="500"/>
                                        <p:tgtEl>
                                          <p:spTgt spid="61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156"/>
                                        </p:tgtEl>
                                        <p:attrNameLst>
                                          <p:attrName>style.visibility</p:attrName>
                                        </p:attrNameLst>
                                      </p:cBhvr>
                                      <p:to>
                                        <p:strVal val="visible"/>
                                      </p:to>
                                    </p:set>
                                    <p:animEffect transition="in" filter="blinds(horizontal)">
                                      <p:cBhvr>
                                        <p:cTn id="17" dur="500"/>
                                        <p:tgtEl>
                                          <p:spTgt spid="61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193"/>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6157"/>
                                        </p:tgtEl>
                                        <p:attrNameLst>
                                          <p:attrName>style.visibility</p:attrName>
                                        </p:attrNameLst>
                                      </p:cBhvr>
                                      <p:to>
                                        <p:strVal val="visible"/>
                                      </p:to>
                                    </p:set>
                                    <p:animEffect transition="in" filter="strips(downRight)">
                                      <p:cBhvr>
                                        <p:cTn id="26" dur="500"/>
                                        <p:tgtEl>
                                          <p:spTgt spid="615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6154"/>
                                        </p:tgtEl>
                                        <p:attrNameLst>
                                          <p:attrName>style.visibility</p:attrName>
                                        </p:attrNameLst>
                                      </p:cBhvr>
                                      <p:to>
                                        <p:strVal val="visible"/>
                                      </p:to>
                                    </p:set>
                                    <p:animEffect transition="in" filter="blinds(horizontal)">
                                      <p:cBhvr>
                                        <p:cTn id="31" dur="500"/>
                                        <p:tgtEl>
                                          <p:spTgt spid="615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6194"/>
                                        </p:tgtEl>
                                        <p:attrNameLst>
                                          <p:attrName>style.visibility</p:attrName>
                                        </p:attrNameLst>
                                      </p:cBhvr>
                                      <p:to>
                                        <p:strVal val="visible"/>
                                      </p:to>
                                    </p:set>
                                    <p:animEffect transition="in" filter="blinds(horizontal)">
                                      <p:cBhvr>
                                        <p:cTn id="36" dur="500"/>
                                        <p:tgtEl>
                                          <p:spTgt spid="619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6159"/>
                                        </p:tgtEl>
                                        <p:attrNameLst>
                                          <p:attrName>style.visibility</p:attrName>
                                        </p:attrNameLst>
                                      </p:cBhvr>
                                      <p:to>
                                        <p:strVal val="visible"/>
                                      </p:to>
                                    </p:set>
                                    <p:animEffect transition="in" filter="blinds(horizontal)">
                                      <p:cBhvr>
                                        <p:cTn id="41" dur="500"/>
                                        <p:tgtEl>
                                          <p:spTgt spid="6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p:bldP spid="6155" grpId="0" autoUpdateAnimBg="0"/>
      <p:bldP spid="6157" grpId="0" autoUpdateAnimBg="0"/>
      <p:bldP spid="6193"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4" name="Text Box 4"/>
          <p:cNvSpPr txBox="1">
            <a:spLocks noChangeArrowheads="1"/>
          </p:cNvSpPr>
          <p:nvPr/>
        </p:nvSpPr>
        <p:spPr bwMode="auto">
          <a:xfrm>
            <a:off x="468313" y="1293813"/>
            <a:ext cx="5975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t>解</a:t>
            </a:r>
            <a:r>
              <a:rPr lang="en-US" altLang="zh-CN" sz="2800" b="1"/>
              <a:t>:  </a:t>
            </a:r>
            <a:r>
              <a:rPr lang="zh-CN" altLang="en-US" sz="2800" b="1"/>
              <a:t>对于任意给定的实数 </a:t>
            </a:r>
            <a:r>
              <a:rPr lang="en-US" altLang="zh-CN" sz="2800" b="1" i="1"/>
              <a:t>a </a:t>
            </a:r>
            <a:r>
              <a:rPr lang="en-US" altLang="zh-CN" sz="2800" b="1"/>
              <a:t>&gt; 0 </a:t>
            </a:r>
            <a:r>
              <a:rPr lang="zh-CN" altLang="en-US" sz="2800" b="1"/>
              <a:t>有</a:t>
            </a:r>
          </a:p>
        </p:txBody>
      </p:sp>
      <p:graphicFrame>
        <p:nvGraphicFramePr>
          <p:cNvPr id="15368" name="Object 8"/>
          <p:cNvGraphicFramePr>
            <a:graphicFrameLocks noChangeAspect="1"/>
          </p:cNvGraphicFramePr>
          <p:nvPr/>
        </p:nvGraphicFramePr>
        <p:xfrm>
          <a:off x="1166813" y="1870075"/>
          <a:ext cx="4700587" cy="598488"/>
        </p:xfrm>
        <a:graphic>
          <a:graphicData uri="http://schemas.openxmlformats.org/presentationml/2006/ole">
            <mc:AlternateContent xmlns:mc="http://schemas.openxmlformats.org/markup-compatibility/2006">
              <mc:Choice xmlns:v="urn:schemas-microsoft-com:vml" Requires="v">
                <p:oleObj name="Equation" r:id="rId2" imgW="2234880" imgH="241200" progId="Equation.3">
                  <p:embed/>
                </p:oleObj>
              </mc:Choice>
              <mc:Fallback>
                <p:oleObj name="Equation" r:id="rId2" imgW="2234880" imgH="241200" progId="Equation.3">
                  <p:embed/>
                  <p:pic>
                    <p:nvPicPr>
                      <p:cNvPr id="15368"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813" y="1870075"/>
                        <a:ext cx="4700587" cy="598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9" name="Object 9"/>
          <p:cNvGraphicFramePr>
            <a:graphicFrameLocks noChangeAspect="1"/>
          </p:cNvGraphicFramePr>
          <p:nvPr/>
        </p:nvGraphicFramePr>
        <p:xfrm>
          <a:off x="827088" y="2535238"/>
          <a:ext cx="7489825" cy="606425"/>
        </p:xfrm>
        <a:graphic>
          <a:graphicData uri="http://schemas.openxmlformats.org/presentationml/2006/ole">
            <mc:AlternateContent xmlns:mc="http://schemas.openxmlformats.org/markup-compatibility/2006">
              <mc:Choice xmlns:v="urn:schemas-microsoft-com:vml" Requires="v">
                <p:oleObj name="Equation" r:id="rId4" imgW="3352680" imgH="241200" progId="Equation.3">
                  <p:embed/>
                </p:oleObj>
              </mc:Choice>
              <mc:Fallback>
                <p:oleObj name="Equation" r:id="rId4" imgW="3352680" imgH="241200" progId="Equation.3">
                  <p:embed/>
                  <p:pic>
                    <p:nvPicPr>
                      <p:cNvPr id="15369"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2535238"/>
                        <a:ext cx="7489825"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0" name="Object 10"/>
          <p:cNvGraphicFramePr>
            <a:graphicFrameLocks noChangeAspect="1"/>
          </p:cNvGraphicFramePr>
          <p:nvPr/>
        </p:nvGraphicFramePr>
        <p:xfrm>
          <a:off x="825500" y="3141663"/>
          <a:ext cx="7346950" cy="804862"/>
        </p:xfrm>
        <a:graphic>
          <a:graphicData uri="http://schemas.openxmlformats.org/presentationml/2006/ole">
            <mc:AlternateContent xmlns:mc="http://schemas.openxmlformats.org/markup-compatibility/2006">
              <mc:Choice xmlns:v="urn:schemas-microsoft-com:vml" Requires="v">
                <p:oleObj name="Equation" r:id="rId6" imgW="3085920" imgH="330120" progId="Equation.DSMT4">
                  <p:embed/>
                </p:oleObj>
              </mc:Choice>
              <mc:Fallback>
                <p:oleObj name="Equation" r:id="rId6" imgW="3085920" imgH="330120" progId="Equation.DSMT4">
                  <p:embed/>
                  <p:pic>
                    <p:nvPicPr>
                      <p:cNvPr id="1537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500" y="3141663"/>
                        <a:ext cx="7346950" cy="804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1" name="Object 11"/>
          <p:cNvGraphicFramePr>
            <a:graphicFrameLocks noChangeAspect="1"/>
          </p:cNvGraphicFramePr>
          <p:nvPr/>
        </p:nvGraphicFramePr>
        <p:xfrm>
          <a:off x="704850" y="5307013"/>
          <a:ext cx="7396163" cy="593725"/>
        </p:xfrm>
        <a:graphic>
          <a:graphicData uri="http://schemas.openxmlformats.org/presentationml/2006/ole">
            <mc:AlternateContent xmlns:mc="http://schemas.openxmlformats.org/markup-compatibility/2006">
              <mc:Choice xmlns:v="urn:schemas-microsoft-com:vml" Requires="v">
                <p:oleObj name="Equation" r:id="rId8" imgW="2781000" imgH="241200" progId="Equation.3">
                  <p:embed/>
                </p:oleObj>
              </mc:Choice>
              <mc:Fallback>
                <p:oleObj name="Equation" r:id="rId8" imgW="2781000" imgH="241200" progId="Equation.3">
                  <p:embed/>
                  <p:pic>
                    <p:nvPicPr>
                      <p:cNvPr id="15371"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850" y="5307013"/>
                        <a:ext cx="7396163"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72" name="Text Box 12"/>
          <p:cNvSpPr txBox="1">
            <a:spLocks noChangeArrowheads="1"/>
          </p:cNvSpPr>
          <p:nvPr/>
        </p:nvSpPr>
        <p:spPr bwMode="auto">
          <a:xfrm>
            <a:off x="885825" y="5862638"/>
            <a:ext cx="51990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t>即 </a:t>
            </a:r>
            <a:r>
              <a:rPr lang="en-US" altLang="zh-CN" sz="2800" b="1" i="1"/>
              <a:t>X </a:t>
            </a:r>
            <a:r>
              <a:rPr lang="zh-CN" altLang="en-US" sz="2800" b="1"/>
              <a:t>与︱</a:t>
            </a:r>
            <a:r>
              <a:rPr lang="en-US" altLang="zh-CN" sz="2800" b="1" i="1"/>
              <a:t>X</a:t>
            </a:r>
            <a:r>
              <a:rPr lang="en-US" altLang="zh-CN" sz="2800" b="1"/>
              <a:t>︱</a:t>
            </a:r>
            <a:r>
              <a:rPr lang="zh-CN" altLang="en-US" sz="2800" b="1"/>
              <a:t>不相互独立</a:t>
            </a:r>
            <a:r>
              <a:rPr lang="en-US" altLang="zh-CN" sz="2800" b="1"/>
              <a:t>.</a:t>
            </a:r>
          </a:p>
        </p:txBody>
      </p:sp>
      <p:graphicFrame>
        <p:nvGraphicFramePr>
          <p:cNvPr id="15376" name="Object 16"/>
          <p:cNvGraphicFramePr>
            <a:graphicFrameLocks noChangeAspect="1"/>
          </p:cNvGraphicFramePr>
          <p:nvPr/>
        </p:nvGraphicFramePr>
        <p:xfrm>
          <a:off x="682625" y="4618038"/>
          <a:ext cx="7777163" cy="611187"/>
        </p:xfrm>
        <a:graphic>
          <a:graphicData uri="http://schemas.openxmlformats.org/presentationml/2006/ole">
            <mc:AlternateContent xmlns:mc="http://schemas.openxmlformats.org/markup-compatibility/2006">
              <mc:Choice xmlns:v="urn:schemas-microsoft-com:vml" Requires="v">
                <p:oleObj name="Equation" r:id="rId10" imgW="3136680" imgH="241200" progId="Equation.3">
                  <p:embed/>
                </p:oleObj>
              </mc:Choice>
              <mc:Fallback>
                <p:oleObj name="Equation" r:id="rId10" imgW="3136680" imgH="241200" progId="Equation.3">
                  <p:embed/>
                  <p:pic>
                    <p:nvPicPr>
                      <p:cNvPr id="15376"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2625" y="4618038"/>
                        <a:ext cx="7777163" cy="611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7" name="Object 17"/>
          <p:cNvGraphicFramePr>
            <a:graphicFrameLocks noChangeAspect="1"/>
          </p:cNvGraphicFramePr>
          <p:nvPr/>
        </p:nvGraphicFramePr>
        <p:xfrm>
          <a:off x="1347788" y="3860800"/>
          <a:ext cx="2647950" cy="617538"/>
        </p:xfrm>
        <a:graphic>
          <a:graphicData uri="http://schemas.openxmlformats.org/presentationml/2006/ole">
            <mc:AlternateContent xmlns:mc="http://schemas.openxmlformats.org/markup-compatibility/2006">
              <mc:Choice xmlns:v="urn:schemas-microsoft-com:vml" Requires="v">
                <p:oleObj name="Equation" r:id="rId12" imgW="1168200" imgH="266400" progId="Equation.DSMT4">
                  <p:embed/>
                </p:oleObj>
              </mc:Choice>
              <mc:Fallback>
                <p:oleObj name="Equation" r:id="rId12" imgW="1168200" imgH="266400" progId="Equation.DSMT4">
                  <p:embed/>
                  <p:pic>
                    <p:nvPicPr>
                      <p:cNvPr id="15377"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47788" y="3860800"/>
                        <a:ext cx="2647950" cy="61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5378" name="Picture 18" descr="u=4071768608,2259633986&amp;fm=0&amp;gp=0"/>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8604250" y="5883275"/>
            <a:ext cx="4254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60" name="Group 22"/>
          <p:cNvGrpSpPr>
            <a:grpSpLocks/>
          </p:cNvGrpSpPr>
          <p:nvPr/>
        </p:nvGrpSpPr>
        <p:grpSpPr bwMode="auto">
          <a:xfrm>
            <a:off x="339725" y="715963"/>
            <a:ext cx="8912225" cy="625475"/>
            <a:chOff x="146" y="436"/>
            <a:chExt cx="5614" cy="394"/>
          </a:xfrm>
        </p:grpSpPr>
        <p:graphicFrame>
          <p:nvGraphicFramePr>
            <p:cNvPr id="2056" name="Object 19"/>
            <p:cNvGraphicFramePr>
              <a:graphicFrameLocks noChangeAspect="1"/>
            </p:cNvGraphicFramePr>
            <p:nvPr/>
          </p:nvGraphicFramePr>
          <p:xfrm>
            <a:off x="146" y="436"/>
            <a:ext cx="2598" cy="394"/>
          </p:xfrm>
          <a:graphic>
            <a:graphicData uri="http://schemas.openxmlformats.org/presentationml/2006/ole">
              <mc:AlternateContent xmlns:mc="http://schemas.openxmlformats.org/markup-compatibility/2006">
                <mc:Choice xmlns:v="urn:schemas-microsoft-com:vml" Requires="v">
                  <p:oleObj name="Equation" r:id="rId15" imgW="1739880" imgH="266400" progId="Equation.DSMT4">
                    <p:embed/>
                  </p:oleObj>
                </mc:Choice>
                <mc:Fallback>
                  <p:oleObj name="Equation" r:id="rId15" imgW="1739880" imgH="266400" progId="Equation.DSMT4">
                    <p:embed/>
                    <p:pic>
                      <p:nvPicPr>
                        <p:cNvPr id="2056"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6" y="436"/>
                          <a:ext cx="2598"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61" name="Text Box 20"/>
            <p:cNvSpPr txBox="1">
              <a:spLocks noChangeArrowheads="1"/>
            </p:cNvSpPr>
            <p:nvPr/>
          </p:nvSpPr>
          <p:spPr bwMode="auto">
            <a:xfrm>
              <a:off x="2699" y="436"/>
              <a:ext cx="30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sz="2800" b="1"/>
                <a:t>,</a:t>
              </a:r>
              <a:r>
                <a:rPr lang="zh-CN" altLang="en-US" sz="2800" b="1"/>
                <a:t>问 </a:t>
              </a:r>
              <a:r>
                <a:rPr lang="en-US" altLang="zh-CN" sz="2800" b="1" i="1"/>
                <a:t>X </a:t>
              </a:r>
              <a:r>
                <a:rPr lang="zh-CN" altLang="en-US" sz="2800" b="1"/>
                <a:t>与︱</a:t>
              </a:r>
              <a:r>
                <a:rPr lang="en-US" altLang="zh-CN" sz="2800" b="1" i="1"/>
                <a:t>X</a:t>
              </a:r>
              <a:r>
                <a:rPr lang="en-US" altLang="zh-CN" sz="2800" b="1"/>
                <a:t>︱</a:t>
              </a:r>
              <a:r>
                <a:rPr lang="zh-CN" altLang="en-US" sz="2800" b="1"/>
                <a:t>是否相互独立</a:t>
              </a:r>
              <a:r>
                <a:rPr lang="en-US" altLang="zh-CN" sz="2800" b="1"/>
                <a:t>.</a:t>
              </a:r>
            </a:p>
          </p:txBody>
        </p:sp>
      </p:grpSp>
    </p:spTree>
    <p:extLst>
      <p:ext uri="{BB962C8B-B14F-4D97-AF65-F5344CB8AC3E}">
        <p14:creationId xmlns:p14="http://schemas.microsoft.com/office/powerpoint/2010/main" val="39895769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strips(downRight)">
                                      <p:cBhvr>
                                        <p:cTn id="7" dur="500"/>
                                        <p:tgtEl>
                                          <p:spTgt spid="153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371"/>
                                        </p:tgtEl>
                                        <p:attrNameLst>
                                          <p:attrName>style.visibility</p:attrName>
                                        </p:attrNameLst>
                                      </p:cBhvr>
                                      <p:to>
                                        <p:strVal val="visible"/>
                                      </p:to>
                                    </p:set>
                                    <p:animEffect transition="in" filter="blinds(horizontal)">
                                      <p:cBhvr>
                                        <p:cTn id="12" dur="500"/>
                                        <p:tgtEl>
                                          <p:spTgt spid="153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5368"/>
                                        </p:tgtEl>
                                        <p:attrNameLst>
                                          <p:attrName>style.visibility</p:attrName>
                                        </p:attrNameLst>
                                      </p:cBhvr>
                                      <p:to>
                                        <p:strVal val="visible"/>
                                      </p:to>
                                    </p:set>
                                    <p:animEffect transition="in" filter="blinds(horizontal)">
                                      <p:cBhvr>
                                        <p:cTn id="17" dur="500"/>
                                        <p:tgtEl>
                                          <p:spTgt spid="1536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5369"/>
                                        </p:tgtEl>
                                        <p:attrNameLst>
                                          <p:attrName>style.visibility</p:attrName>
                                        </p:attrNameLst>
                                      </p:cBhvr>
                                      <p:to>
                                        <p:strVal val="visible"/>
                                      </p:to>
                                    </p:set>
                                    <p:animEffect transition="in" filter="blinds(horizontal)">
                                      <p:cBhvr>
                                        <p:cTn id="22" dur="500"/>
                                        <p:tgtEl>
                                          <p:spTgt spid="1536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5370"/>
                                        </p:tgtEl>
                                        <p:attrNameLst>
                                          <p:attrName>style.visibility</p:attrName>
                                        </p:attrNameLst>
                                      </p:cBhvr>
                                      <p:to>
                                        <p:strVal val="visible"/>
                                      </p:to>
                                    </p:set>
                                    <p:animEffect transition="in" filter="blinds(horizontal)">
                                      <p:cBhvr>
                                        <p:cTn id="27" dur="500"/>
                                        <p:tgtEl>
                                          <p:spTgt spid="1537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5377"/>
                                        </p:tgtEl>
                                        <p:attrNameLst>
                                          <p:attrName>style.visibility</p:attrName>
                                        </p:attrNameLst>
                                      </p:cBhvr>
                                      <p:to>
                                        <p:strVal val="visible"/>
                                      </p:to>
                                    </p:set>
                                    <p:animEffect transition="in" filter="blinds(horizontal)">
                                      <p:cBhvr>
                                        <p:cTn id="32" dur="500"/>
                                        <p:tgtEl>
                                          <p:spTgt spid="1537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5376"/>
                                        </p:tgtEl>
                                        <p:attrNameLst>
                                          <p:attrName>style.visibility</p:attrName>
                                        </p:attrNameLst>
                                      </p:cBhvr>
                                      <p:to>
                                        <p:strVal val="visible"/>
                                      </p:to>
                                    </p:set>
                                    <p:animEffect transition="in" filter="blinds(horizontal)">
                                      <p:cBhvr>
                                        <p:cTn id="37" dur="500"/>
                                        <p:tgtEl>
                                          <p:spTgt spid="1537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15372"/>
                                        </p:tgtEl>
                                        <p:attrNameLst>
                                          <p:attrName>style.visibility</p:attrName>
                                        </p:attrNameLst>
                                      </p:cBhvr>
                                      <p:to>
                                        <p:strVal val="visible"/>
                                      </p:to>
                                    </p:set>
                                    <p:animEffect transition="in" filter="strips(downRight)">
                                      <p:cBhvr>
                                        <p:cTn id="42" dur="500"/>
                                        <p:tgtEl>
                                          <p:spTgt spid="15372"/>
                                        </p:tgtEl>
                                      </p:cBhvr>
                                    </p:animEffect>
                                  </p:childTnLst>
                                </p:cTn>
                              </p:par>
                            </p:childTnLst>
                          </p:cTn>
                        </p:par>
                        <p:par>
                          <p:cTn id="43" fill="hold" nodeType="afterGroup">
                            <p:stCondLst>
                              <p:cond delay="500"/>
                            </p:stCondLst>
                            <p:childTnLst>
                              <p:par>
                                <p:cTn id="44" presetID="1" presetClass="entr" presetSubtype="0" fill="hold" nodeType="afterEffect">
                                  <p:stCondLst>
                                    <p:cond delay="0"/>
                                  </p:stCondLst>
                                  <p:childTnLst>
                                    <p:set>
                                      <p:cBhvr>
                                        <p:cTn id="45" dur="1" fill="hold">
                                          <p:stCondLst>
                                            <p:cond delay="0"/>
                                          </p:stCondLst>
                                        </p:cTn>
                                        <p:tgtEl>
                                          <p:spTgt spid="1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autoUpdateAnimBg="0"/>
      <p:bldP spid="15372"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539552" y="3068960"/>
            <a:ext cx="5472608" cy="1292662"/>
          </a:xfrm>
          <a:prstGeom prst="rect">
            <a:avLst/>
          </a:prstGeom>
          <a:noFill/>
        </p:spPr>
        <p:txBody>
          <a:bodyPr wrap="square" rtlCol="0">
            <a:spAutoFit/>
          </a:bodyPr>
          <a:lstStyle/>
          <a:p>
            <a:r>
              <a:rPr lang="zh-CN" altLang="en-US" sz="2600" dirty="0"/>
              <a:t>会面问题的解法中事实上假定了两船或两人的到达时刻是相互独立的，而且都服从</a:t>
            </a:r>
            <a:r>
              <a:rPr lang="en-US" altLang="zh-CN" sz="2600" dirty="0"/>
              <a:t>U[0,60]</a:t>
            </a:r>
            <a:r>
              <a:rPr lang="zh-CN" altLang="en-US" sz="2600" dirty="0"/>
              <a:t>或</a:t>
            </a:r>
            <a:r>
              <a:rPr lang="en-US" altLang="zh-CN" sz="2600" dirty="0"/>
              <a:t>U[0,24].</a:t>
            </a:r>
            <a:endParaRPr lang="zh-CN" altLang="en-US" sz="2600" dirty="0"/>
          </a:p>
        </p:txBody>
      </p:sp>
      <p:sp>
        <p:nvSpPr>
          <p:cNvPr id="4" name="TextBox 3"/>
          <p:cNvSpPr txBox="1"/>
          <p:nvPr/>
        </p:nvSpPr>
        <p:spPr>
          <a:xfrm>
            <a:off x="539552" y="4688557"/>
            <a:ext cx="5472608" cy="1692771"/>
          </a:xfrm>
          <a:prstGeom prst="rect">
            <a:avLst/>
          </a:prstGeom>
          <a:noFill/>
        </p:spPr>
        <p:txBody>
          <a:bodyPr wrap="square" rtlCol="0">
            <a:spAutoFit/>
          </a:bodyPr>
          <a:lstStyle/>
          <a:p>
            <a:r>
              <a:rPr lang="zh-CN" altLang="en-US" sz="2600" dirty="0"/>
              <a:t>蒲丰投针问题中假定</a:t>
            </a:r>
            <a:r>
              <a:rPr lang="en-US" altLang="zh-CN" sz="2600" dirty="0"/>
              <a:t>X~U[0,a/2], Y~U[0,</a:t>
            </a:r>
            <a:r>
              <a:rPr lang="el-GR" altLang="zh-CN" sz="2600" dirty="0"/>
              <a:t>π</a:t>
            </a:r>
            <a:r>
              <a:rPr lang="en-US" altLang="zh-CN" sz="2600" dirty="0"/>
              <a:t>],</a:t>
            </a:r>
            <a:r>
              <a:rPr lang="zh-CN" altLang="en-US" sz="2600" dirty="0"/>
              <a:t>且它们相互独立</a:t>
            </a:r>
            <a:r>
              <a:rPr lang="en-US" altLang="zh-CN" sz="2600" dirty="0"/>
              <a:t>, </a:t>
            </a:r>
            <a:r>
              <a:rPr lang="zh-CN" altLang="en-US" sz="2600" dirty="0"/>
              <a:t>这些假定的</a:t>
            </a:r>
            <a:r>
              <a:rPr lang="zh-CN" altLang="en-US" sz="2600" u="sng" dirty="0">
                <a:solidFill>
                  <a:srgbClr val="C00000"/>
                </a:solidFill>
              </a:rPr>
              <a:t>合适性很难确证</a:t>
            </a:r>
            <a:r>
              <a:rPr lang="en-US" altLang="zh-CN" sz="2600" dirty="0"/>
              <a:t>, </a:t>
            </a:r>
            <a:r>
              <a:rPr lang="zh-CN" altLang="en-US" sz="2600" dirty="0"/>
              <a:t>但诸多试验结果表明</a:t>
            </a:r>
            <a:r>
              <a:rPr lang="zh-CN" altLang="en-US" sz="2600" dirty="0">
                <a:solidFill>
                  <a:srgbClr val="C00000"/>
                </a:solidFill>
              </a:rPr>
              <a:t>它们近似成立</a:t>
            </a:r>
            <a:r>
              <a:rPr lang="en-US" altLang="zh-CN" sz="2600" dirty="0"/>
              <a:t>.</a:t>
            </a:r>
            <a:endParaRPr lang="zh-CN" altLang="en-US" sz="2600" dirty="0"/>
          </a:p>
        </p:txBody>
      </p:sp>
      <p:sp>
        <p:nvSpPr>
          <p:cNvPr id="5" name="TextBox 4"/>
          <p:cNvSpPr txBox="1"/>
          <p:nvPr/>
        </p:nvSpPr>
        <p:spPr>
          <a:xfrm>
            <a:off x="611560" y="980728"/>
            <a:ext cx="5472608" cy="1692771"/>
          </a:xfrm>
          <a:prstGeom prst="rect">
            <a:avLst/>
          </a:prstGeom>
          <a:noFill/>
        </p:spPr>
        <p:txBody>
          <a:bodyPr wrap="square" rtlCol="0">
            <a:spAutoFit/>
          </a:bodyPr>
          <a:lstStyle/>
          <a:p>
            <a:r>
              <a:rPr lang="zh-CN" altLang="en-US" sz="2600" dirty="0"/>
              <a:t>蒙特卡罗积分计算则要求产生</a:t>
            </a:r>
            <a:r>
              <a:rPr lang="en-US" altLang="zh-CN" sz="2600" i="1" dirty="0"/>
              <a:t>N</a:t>
            </a:r>
            <a:r>
              <a:rPr lang="zh-CN" altLang="en-US" sz="2600" dirty="0"/>
              <a:t>对独立的随机向量</a:t>
            </a:r>
            <a:r>
              <a:rPr lang="en-US" altLang="zh-CN" sz="2600" dirty="0"/>
              <a:t>(</a:t>
            </a:r>
            <a:r>
              <a:rPr lang="el-GR" altLang="zh-CN" sz="2600" dirty="0"/>
              <a:t>ξ</a:t>
            </a:r>
            <a:r>
              <a:rPr lang="en-US" altLang="zh-CN" sz="2600" dirty="0"/>
              <a:t>,</a:t>
            </a:r>
            <a:r>
              <a:rPr lang="el-GR" altLang="zh-CN" sz="2600" dirty="0"/>
              <a:t>η</a:t>
            </a:r>
            <a:r>
              <a:rPr lang="en-US" altLang="zh-CN" sz="2600" dirty="0"/>
              <a:t>)</a:t>
            </a:r>
            <a:r>
              <a:rPr lang="zh-CN" altLang="en-US" sz="2600" dirty="0"/>
              <a:t>， 其中</a:t>
            </a:r>
            <a:r>
              <a:rPr lang="el-GR" altLang="zh-CN" sz="2600" dirty="0"/>
              <a:t>ξ </a:t>
            </a:r>
            <a:r>
              <a:rPr lang="en-US" altLang="zh-CN" sz="2600" dirty="0"/>
              <a:t>~U[a, b], </a:t>
            </a:r>
            <a:r>
              <a:rPr lang="el-GR" altLang="zh-CN" sz="2600" dirty="0"/>
              <a:t>η </a:t>
            </a:r>
            <a:r>
              <a:rPr lang="en-US" altLang="zh-CN" sz="2600" dirty="0"/>
              <a:t>~U[0,M],</a:t>
            </a:r>
            <a:r>
              <a:rPr lang="zh-CN" altLang="en-US" sz="2600" dirty="0"/>
              <a:t>且它们</a:t>
            </a:r>
            <a:r>
              <a:rPr lang="zh-CN" altLang="en-US" sz="2600" u="sng" dirty="0">
                <a:solidFill>
                  <a:srgbClr val="C00000"/>
                </a:solidFill>
              </a:rPr>
              <a:t>相互独立</a:t>
            </a:r>
            <a:r>
              <a:rPr lang="en-US" altLang="zh-CN" sz="2600" dirty="0"/>
              <a:t>, </a:t>
            </a:r>
            <a:r>
              <a:rPr lang="zh-CN" altLang="en-US" sz="2600" dirty="0"/>
              <a:t>这在近代计算中</a:t>
            </a:r>
            <a:r>
              <a:rPr lang="zh-CN" altLang="en-US" sz="2600" u="sng" dirty="0">
                <a:solidFill>
                  <a:srgbClr val="C00000"/>
                </a:solidFill>
              </a:rPr>
              <a:t>不难实现</a:t>
            </a:r>
            <a:r>
              <a:rPr lang="en-US" altLang="zh-CN" sz="2600" dirty="0"/>
              <a:t>.</a:t>
            </a:r>
            <a:endParaRPr lang="zh-CN" altLang="en-US" sz="2600" dirty="0"/>
          </a:p>
        </p:txBody>
      </p:sp>
      <p:pic>
        <p:nvPicPr>
          <p:cNvPr id="6" name="Picture 6"/>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443414" y="692696"/>
            <a:ext cx="2305050"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组合 20"/>
          <p:cNvGrpSpPr/>
          <p:nvPr/>
        </p:nvGrpSpPr>
        <p:grpSpPr>
          <a:xfrm>
            <a:off x="6522312" y="3494494"/>
            <a:ext cx="2370168" cy="2504155"/>
            <a:chOff x="5618232" y="3288431"/>
            <a:chExt cx="3485593" cy="2988097"/>
          </a:xfrm>
        </p:grpSpPr>
        <p:sp>
          <p:nvSpPr>
            <p:cNvPr id="7" name="Line 7"/>
            <p:cNvSpPr>
              <a:spLocks noChangeShapeType="1"/>
            </p:cNvSpPr>
            <p:nvPr/>
          </p:nvSpPr>
          <p:spPr bwMode="auto">
            <a:xfrm>
              <a:off x="5870823" y="5776044"/>
              <a:ext cx="299561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400"/>
            </a:p>
          </p:txBody>
        </p:sp>
        <p:sp>
          <p:nvSpPr>
            <p:cNvPr id="8" name="Line 8"/>
            <p:cNvSpPr>
              <a:spLocks noChangeShapeType="1"/>
            </p:cNvSpPr>
            <p:nvPr/>
          </p:nvSpPr>
          <p:spPr bwMode="auto">
            <a:xfrm flipV="1">
              <a:off x="6234608" y="3474502"/>
              <a:ext cx="0" cy="26876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400"/>
            </a:p>
          </p:txBody>
        </p:sp>
        <p:sp>
          <p:nvSpPr>
            <p:cNvPr id="9" name="Text Box 9"/>
            <p:cNvSpPr txBox="1">
              <a:spLocks noChangeArrowheads="1"/>
            </p:cNvSpPr>
            <p:nvPr/>
          </p:nvSpPr>
          <p:spPr bwMode="auto">
            <a:xfrm>
              <a:off x="8265626" y="5272455"/>
              <a:ext cx="838199" cy="461665"/>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b="1" i="1" dirty="0">
                  <a:effectLst>
                    <a:outerShdw blurRad="38100" dist="38100" dir="2700000" algn="tl">
                      <a:srgbClr val="FFFFFF"/>
                    </a:outerShdw>
                  </a:effectLst>
                </a:rPr>
                <a:t>X</a:t>
              </a:r>
            </a:p>
          </p:txBody>
        </p:sp>
        <p:sp>
          <p:nvSpPr>
            <p:cNvPr id="10" name="Text Box 10"/>
            <p:cNvSpPr txBox="1">
              <a:spLocks noChangeArrowheads="1"/>
            </p:cNvSpPr>
            <p:nvPr/>
          </p:nvSpPr>
          <p:spPr bwMode="auto">
            <a:xfrm>
              <a:off x="6275635" y="3364631"/>
              <a:ext cx="838200" cy="461665"/>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b="1" i="1" dirty="0">
                  <a:effectLst>
                    <a:outerShdw blurRad="38100" dist="38100" dir="2700000" algn="tl">
                      <a:srgbClr val="FFFFFF"/>
                    </a:outerShdw>
                  </a:effectLst>
                </a:rPr>
                <a:t>Y</a:t>
              </a:r>
            </a:p>
          </p:txBody>
        </p:sp>
        <p:sp>
          <p:nvSpPr>
            <p:cNvPr id="11" name="Text Box 11"/>
            <p:cNvSpPr txBox="1">
              <a:spLocks noChangeArrowheads="1"/>
            </p:cNvSpPr>
            <p:nvPr/>
          </p:nvSpPr>
          <p:spPr bwMode="auto">
            <a:xfrm>
              <a:off x="5870823" y="5637931"/>
              <a:ext cx="838200" cy="461665"/>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b="1" i="1">
                  <a:effectLst>
                    <a:outerShdw blurRad="38100" dist="38100" dir="2700000" algn="tl">
                      <a:srgbClr val="FFFFFF"/>
                    </a:outerShdw>
                  </a:effectLst>
                </a:rPr>
                <a:t>O</a:t>
              </a:r>
            </a:p>
          </p:txBody>
        </p:sp>
        <p:sp>
          <p:nvSpPr>
            <p:cNvPr id="12" name="Rectangle 12"/>
            <p:cNvSpPr>
              <a:spLocks noChangeArrowheads="1"/>
            </p:cNvSpPr>
            <p:nvPr/>
          </p:nvSpPr>
          <p:spPr bwMode="auto">
            <a:xfrm>
              <a:off x="6275635" y="3883744"/>
              <a:ext cx="2057400" cy="1892300"/>
            </a:xfrm>
            <a:prstGeom prst="rect">
              <a:avLst/>
            </a:prstGeom>
            <a:solidFill>
              <a:schemeClr val="accent1">
                <a:alpha val="50195"/>
              </a:schemeClr>
            </a:solidFill>
            <a:ln w="9525">
              <a:solidFill>
                <a:schemeClr val="tx1"/>
              </a:solidFill>
              <a:miter lim="800000"/>
              <a:headEnd/>
              <a:tailEnd/>
            </a:ln>
          </p:spPr>
          <p:txBody>
            <a:bodyPr wrap="none" anchor="ctr"/>
            <a:lstStyle/>
            <a:p>
              <a:pPr algn="ctr"/>
              <a:endParaRPr lang="zh-CN" altLang="en-US" sz="2400"/>
            </a:p>
          </p:txBody>
        </p:sp>
        <p:sp>
          <p:nvSpPr>
            <p:cNvPr id="13" name="Text Box 13"/>
            <p:cNvSpPr txBox="1">
              <a:spLocks noChangeArrowheads="1"/>
            </p:cNvSpPr>
            <p:nvPr/>
          </p:nvSpPr>
          <p:spPr bwMode="auto">
            <a:xfrm>
              <a:off x="5618232" y="3639900"/>
              <a:ext cx="8302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b="1" dirty="0"/>
                <a:t>24</a:t>
              </a:r>
            </a:p>
          </p:txBody>
        </p:sp>
        <p:sp>
          <p:nvSpPr>
            <p:cNvPr id="14" name="Text Box 14"/>
            <p:cNvSpPr txBox="1">
              <a:spLocks noChangeArrowheads="1"/>
            </p:cNvSpPr>
            <p:nvPr/>
          </p:nvSpPr>
          <p:spPr bwMode="auto">
            <a:xfrm>
              <a:off x="7982272" y="5702074"/>
              <a:ext cx="8302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b="1" dirty="0"/>
                <a:t>24</a:t>
              </a:r>
            </a:p>
          </p:txBody>
        </p:sp>
        <p:sp>
          <p:nvSpPr>
            <p:cNvPr id="15" name="Line 15"/>
            <p:cNvSpPr>
              <a:spLocks noChangeShapeType="1"/>
            </p:cNvSpPr>
            <p:nvPr/>
          </p:nvSpPr>
          <p:spPr bwMode="auto">
            <a:xfrm flipV="1">
              <a:off x="6275635" y="3288431"/>
              <a:ext cx="2427288" cy="2349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400"/>
            </a:p>
          </p:txBody>
        </p:sp>
        <p:sp>
          <p:nvSpPr>
            <p:cNvPr id="16" name="Line 16"/>
            <p:cNvSpPr>
              <a:spLocks noChangeShapeType="1"/>
            </p:cNvSpPr>
            <p:nvPr/>
          </p:nvSpPr>
          <p:spPr bwMode="auto">
            <a:xfrm flipV="1">
              <a:off x="6526088" y="4066728"/>
              <a:ext cx="2438400" cy="2209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 name="Freeform 17"/>
            <p:cNvSpPr>
              <a:spLocks/>
            </p:cNvSpPr>
            <p:nvPr/>
          </p:nvSpPr>
          <p:spPr bwMode="auto">
            <a:xfrm>
              <a:off x="6264523" y="3898031"/>
              <a:ext cx="1752600" cy="1752600"/>
            </a:xfrm>
            <a:custGeom>
              <a:avLst/>
              <a:gdLst>
                <a:gd name="T0" fmla="*/ 0 w 1152"/>
                <a:gd name="T1" fmla="*/ 2147483647 h 1056"/>
                <a:gd name="T2" fmla="*/ 0 w 1152"/>
                <a:gd name="T3" fmla="*/ 0 h 1056"/>
                <a:gd name="T4" fmla="*/ 2147483647 w 1152"/>
                <a:gd name="T5" fmla="*/ 0 h 1056"/>
                <a:gd name="T6" fmla="*/ 0 w 1152"/>
                <a:gd name="T7" fmla="*/ 2147483647 h 1056"/>
                <a:gd name="T8" fmla="*/ 0 60000 65536"/>
                <a:gd name="T9" fmla="*/ 0 60000 65536"/>
                <a:gd name="T10" fmla="*/ 0 60000 65536"/>
                <a:gd name="T11" fmla="*/ 0 60000 65536"/>
                <a:gd name="T12" fmla="*/ 0 w 1152"/>
                <a:gd name="T13" fmla="*/ 0 h 1056"/>
                <a:gd name="T14" fmla="*/ 1152 w 1152"/>
                <a:gd name="T15" fmla="*/ 1056 h 1056"/>
              </a:gdLst>
              <a:ahLst/>
              <a:cxnLst>
                <a:cxn ang="T8">
                  <a:pos x="T0" y="T1"/>
                </a:cxn>
                <a:cxn ang="T9">
                  <a:pos x="T2" y="T3"/>
                </a:cxn>
                <a:cxn ang="T10">
                  <a:pos x="T4" y="T5"/>
                </a:cxn>
                <a:cxn ang="T11">
                  <a:pos x="T6" y="T7"/>
                </a:cxn>
              </a:cxnLst>
              <a:rect l="T12" t="T13" r="T14" b="T15"/>
              <a:pathLst>
                <a:path w="1152" h="1056">
                  <a:moveTo>
                    <a:pt x="0" y="1056"/>
                  </a:moveTo>
                  <a:lnTo>
                    <a:pt x="0" y="0"/>
                  </a:lnTo>
                  <a:lnTo>
                    <a:pt x="1152" y="0"/>
                  </a:lnTo>
                  <a:lnTo>
                    <a:pt x="0" y="1056"/>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sp>
          <p:nvSpPr>
            <p:cNvPr id="18" name="Freeform 18"/>
            <p:cNvSpPr>
              <a:spLocks/>
            </p:cNvSpPr>
            <p:nvPr/>
          </p:nvSpPr>
          <p:spPr bwMode="auto">
            <a:xfrm>
              <a:off x="7113835" y="4704481"/>
              <a:ext cx="1193800" cy="1049338"/>
            </a:xfrm>
            <a:custGeom>
              <a:avLst/>
              <a:gdLst>
                <a:gd name="T0" fmla="*/ 0 w 999"/>
                <a:gd name="T1" fmla="*/ 2147483647 h 929"/>
                <a:gd name="T2" fmla="*/ 2147483647 w 999"/>
                <a:gd name="T3" fmla="*/ 2147483647 h 929"/>
                <a:gd name="T4" fmla="*/ 2147483647 w 999"/>
                <a:gd name="T5" fmla="*/ 2147483647 h 929"/>
                <a:gd name="T6" fmla="*/ 2147483647 w 999"/>
                <a:gd name="T7" fmla="*/ 2147483647 h 929"/>
                <a:gd name="T8" fmla="*/ 2147483647 w 999"/>
                <a:gd name="T9" fmla="*/ 0 h 929"/>
                <a:gd name="T10" fmla="*/ 0 w 999"/>
                <a:gd name="T11" fmla="*/ 2147483647 h 929"/>
                <a:gd name="T12" fmla="*/ 0 60000 65536"/>
                <a:gd name="T13" fmla="*/ 0 60000 65536"/>
                <a:gd name="T14" fmla="*/ 0 60000 65536"/>
                <a:gd name="T15" fmla="*/ 0 60000 65536"/>
                <a:gd name="T16" fmla="*/ 0 60000 65536"/>
                <a:gd name="T17" fmla="*/ 0 60000 65536"/>
                <a:gd name="T18" fmla="*/ 0 w 999"/>
                <a:gd name="T19" fmla="*/ 0 h 929"/>
                <a:gd name="T20" fmla="*/ 999 w 999"/>
                <a:gd name="T21" fmla="*/ 929 h 929"/>
              </a:gdLst>
              <a:ahLst/>
              <a:cxnLst>
                <a:cxn ang="T12">
                  <a:pos x="T0" y="T1"/>
                </a:cxn>
                <a:cxn ang="T13">
                  <a:pos x="T2" y="T3"/>
                </a:cxn>
                <a:cxn ang="T14">
                  <a:pos x="T4" y="T5"/>
                </a:cxn>
                <a:cxn ang="T15">
                  <a:pos x="T6" y="T7"/>
                </a:cxn>
                <a:cxn ang="T16">
                  <a:pos x="T8" y="T9"/>
                </a:cxn>
                <a:cxn ang="T17">
                  <a:pos x="T10" y="T11"/>
                </a:cxn>
              </a:cxnLst>
              <a:rect l="T18" t="T19" r="T20" b="T21"/>
              <a:pathLst>
                <a:path w="999" h="929">
                  <a:moveTo>
                    <a:pt x="0" y="929"/>
                  </a:moveTo>
                  <a:cubicBezTo>
                    <a:pt x="100" y="929"/>
                    <a:pt x="201" y="929"/>
                    <a:pt x="301" y="929"/>
                  </a:cubicBezTo>
                  <a:cubicBezTo>
                    <a:pt x="410" y="929"/>
                    <a:pt x="519" y="929"/>
                    <a:pt x="628" y="929"/>
                  </a:cubicBezTo>
                  <a:lnTo>
                    <a:pt x="999" y="912"/>
                  </a:lnTo>
                  <a:lnTo>
                    <a:pt x="999" y="0"/>
                  </a:lnTo>
                  <a:lnTo>
                    <a:pt x="0" y="929"/>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spTree>
    <p:extLst>
      <p:ext uri="{BB962C8B-B14F-4D97-AF65-F5344CB8AC3E}">
        <p14:creationId xmlns:p14="http://schemas.microsoft.com/office/powerpoint/2010/main" val="94629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666" y="30165"/>
            <a:ext cx="7416824" cy="1215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29" y="1150715"/>
            <a:ext cx="7470742" cy="893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043541"/>
            <a:ext cx="4484231" cy="1596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7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222" y="3559412"/>
            <a:ext cx="6268240" cy="62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7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222" y="4161514"/>
            <a:ext cx="6049596" cy="892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7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4973" y="4547758"/>
            <a:ext cx="3683512" cy="1114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3">
            <a:extLst>
              <a:ext uri="{FF2B5EF4-FFF2-40B4-BE49-F238E27FC236}">
                <a16:creationId xmlns:a16="http://schemas.microsoft.com/office/drawing/2014/main" id="{090A660B-0EB5-43A2-F01D-F291667AE3D5}"/>
              </a:ext>
            </a:extLst>
          </p:cNvPr>
          <p:cNvSpPr txBox="1"/>
          <p:nvPr/>
        </p:nvSpPr>
        <p:spPr>
          <a:xfrm>
            <a:off x="251520" y="5550331"/>
            <a:ext cx="8508048" cy="830997"/>
          </a:xfrm>
          <a:prstGeom prst="rect">
            <a:avLst/>
          </a:prstGeom>
          <a:noFill/>
        </p:spPr>
        <p:txBody>
          <a:bodyPr wrap="square" rtlCol="0">
            <a:spAutoFit/>
          </a:bodyPr>
          <a:lstStyle/>
          <a:p>
            <a:r>
              <a:rPr lang="zh-CN" altLang="en-US" sz="2400" dirty="0"/>
              <a:t>蒲丰投针问题中假定</a:t>
            </a:r>
            <a:r>
              <a:rPr lang="en-US" altLang="zh-CN" sz="2400" dirty="0"/>
              <a:t>X~U[0,a/2], Y~U[0,</a:t>
            </a:r>
            <a:r>
              <a:rPr lang="el-GR" altLang="zh-CN" sz="2400" dirty="0"/>
              <a:t>π</a:t>
            </a:r>
            <a:r>
              <a:rPr lang="en-US" altLang="zh-CN" sz="2400" dirty="0"/>
              <a:t>],</a:t>
            </a:r>
            <a:r>
              <a:rPr lang="zh-CN" altLang="en-US" sz="2400" dirty="0"/>
              <a:t>且它们相互独立</a:t>
            </a:r>
            <a:r>
              <a:rPr lang="en-US" altLang="zh-CN" sz="2400" dirty="0"/>
              <a:t>, </a:t>
            </a:r>
            <a:r>
              <a:rPr lang="zh-CN" altLang="en-US" sz="2400" dirty="0"/>
              <a:t>这些假定的</a:t>
            </a:r>
            <a:r>
              <a:rPr lang="zh-CN" altLang="en-US" sz="2400" u="sng" dirty="0">
                <a:solidFill>
                  <a:srgbClr val="C00000"/>
                </a:solidFill>
              </a:rPr>
              <a:t>合适性很难确证</a:t>
            </a:r>
            <a:r>
              <a:rPr lang="en-US" altLang="zh-CN" sz="2400" dirty="0"/>
              <a:t>, </a:t>
            </a:r>
            <a:r>
              <a:rPr lang="zh-CN" altLang="en-US" sz="2400" dirty="0"/>
              <a:t>但诸多试验结果表明</a:t>
            </a:r>
            <a:r>
              <a:rPr lang="zh-CN" altLang="en-US" sz="2400" dirty="0">
                <a:solidFill>
                  <a:srgbClr val="C00000"/>
                </a:solidFill>
              </a:rPr>
              <a:t>它们近似成立</a:t>
            </a:r>
            <a:r>
              <a:rPr lang="en-US" altLang="zh-CN" sz="2400" dirty="0"/>
              <a:t>.</a:t>
            </a:r>
            <a:endParaRPr lang="zh-CN" altLang="en-US" sz="2400" dirty="0"/>
          </a:p>
        </p:txBody>
      </p:sp>
    </p:spTree>
    <p:extLst>
      <p:ext uri="{BB962C8B-B14F-4D97-AF65-F5344CB8AC3E}">
        <p14:creationId xmlns:p14="http://schemas.microsoft.com/office/powerpoint/2010/main" val="137557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8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8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468313" y="688975"/>
            <a:ext cx="5181600" cy="579438"/>
          </a:xfrm>
          <a:prstGeom prst="rect">
            <a:avLst/>
          </a:prstGeom>
          <a:noFill/>
          <a:ln w="9525">
            <a:noFill/>
            <a:miter lim="800000"/>
            <a:headEnd/>
            <a:tailEnd/>
          </a:ln>
          <a:effectLst/>
        </p:spPr>
        <p:txBody>
          <a:bodyPr>
            <a:spAutoFit/>
          </a:bodyPr>
          <a:lstStyle/>
          <a:p>
            <a:pPr>
              <a:defRPr/>
            </a:pPr>
            <a:r>
              <a:rPr lang="zh-CN" altLang="en-US" sz="3200">
                <a:solidFill>
                  <a:srgbClr val="000000"/>
                </a:solidFill>
                <a:effectLst>
                  <a:outerShdw blurRad="38100" dist="38100" dir="2700000" algn="tl">
                    <a:srgbClr val="FFFFFF"/>
                  </a:outerShdw>
                </a:effectLst>
                <a:latin typeface="宋体" pitchFamily="2" charset="-122"/>
                <a:ea typeface="宋体" pitchFamily="2" charset="-122"/>
              </a:rPr>
              <a:t>二、多维随机变量的独立性</a:t>
            </a:r>
          </a:p>
        </p:txBody>
      </p:sp>
      <p:sp>
        <p:nvSpPr>
          <p:cNvPr id="7173" name="Text Box 5"/>
          <p:cNvSpPr txBox="1">
            <a:spLocks noChangeArrowheads="1"/>
          </p:cNvSpPr>
          <p:nvPr/>
        </p:nvSpPr>
        <p:spPr bwMode="auto">
          <a:xfrm>
            <a:off x="323850" y="1397000"/>
            <a:ext cx="1450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u="sng">
                <a:solidFill>
                  <a:srgbClr val="FF0000"/>
                </a:solidFill>
              </a:rPr>
              <a:t>定义</a:t>
            </a:r>
            <a:r>
              <a:rPr lang="zh-CN" altLang="en-US"/>
              <a:t>：</a:t>
            </a:r>
          </a:p>
        </p:txBody>
      </p:sp>
      <p:sp>
        <p:nvSpPr>
          <p:cNvPr id="7174" name="Text Box 6"/>
          <p:cNvSpPr txBox="1">
            <a:spLocks noChangeArrowheads="1"/>
          </p:cNvSpPr>
          <p:nvPr/>
        </p:nvSpPr>
        <p:spPr bwMode="auto">
          <a:xfrm>
            <a:off x="1258888" y="1341438"/>
            <a:ext cx="7416800"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130000"/>
              </a:lnSpc>
              <a:spcBef>
                <a:spcPct val="0"/>
              </a:spcBef>
            </a:pPr>
            <a:r>
              <a:rPr lang="zh-CN" altLang="en-US" dirty="0">
                <a:solidFill>
                  <a:srgbClr val="000000"/>
                </a:solidFill>
              </a:rPr>
              <a:t>设</a:t>
            </a:r>
            <a:r>
              <a:rPr lang="zh-CN" altLang="en-US" i="1" dirty="0">
                <a:solidFill>
                  <a:srgbClr val="000000"/>
                </a:solidFill>
              </a:rPr>
              <a:t> </a:t>
            </a:r>
            <a:r>
              <a:rPr lang="en-US" altLang="zh-CN" i="1" dirty="0">
                <a:solidFill>
                  <a:srgbClr val="000000"/>
                </a:solidFill>
              </a:rPr>
              <a:t>n </a:t>
            </a:r>
            <a:r>
              <a:rPr lang="zh-CN" altLang="en-US" dirty="0">
                <a:solidFill>
                  <a:srgbClr val="000000"/>
                </a:solidFill>
              </a:rPr>
              <a:t>维随机变量</a:t>
            </a:r>
            <a:r>
              <a:rPr lang="en-US" altLang="zh-CN" dirty="0">
                <a:solidFill>
                  <a:srgbClr val="000000"/>
                </a:solidFill>
              </a:rPr>
              <a:t>(</a:t>
            </a:r>
            <a:r>
              <a:rPr lang="en-US" altLang="zh-CN" i="1" dirty="0">
                <a:solidFill>
                  <a:srgbClr val="000000"/>
                </a:solidFill>
              </a:rPr>
              <a:t>X</a:t>
            </a:r>
            <a:r>
              <a:rPr lang="en-US" altLang="zh-CN" baseline="-25000" dirty="0">
                <a:solidFill>
                  <a:srgbClr val="000000"/>
                </a:solidFill>
              </a:rPr>
              <a:t>1</a:t>
            </a:r>
            <a:r>
              <a:rPr lang="en-US" altLang="zh-CN" dirty="0">
                <a:solidFill>
                  <a:srgbClr val="000000"/>
                </a:solidFill>
              </a:rPr>
              <a:t>, </a:t>
            </a:r>
            <a:r>
              <a:rPr lang="en-US" altLang="zh-CN" i="1" dirty="0">
                <a:solidFill>
                  <a:srgbClr val="000000"/>
                </a:solidFill>
              </a:rPr>
              <a:t>X</a:t>
            </a:r>
            <a:r>
              <a:rPr lang="en-US" altLang="zh-CN" baseline="-25000" dirty="0">
                <a:solidFill>
                  <a:srgbClr val="000000"/>
                </a:solidFill>
              </a:rPr>
              <a:t>2</a:t>
            </a:r>
            <a:r>
              <a:rPr lang="en-US" altLang="zh-CN" dirty="0">
                <a:solidFill>
                  <a:srgbClr val="000000"/>
                </a:solidFill>
              </a:rPr>
              <a:t>, …, </a:t>
            </a:r>
            <a:r>
              <a:rPr lang="en-US" altLang="zh-CN" i="1" dirty="0" err="1">
                <a:solidFill>
                  <a:srgbClr val="000000"/>
                </a:solidFill>
              </a:rPr>
              <a:t>X</a:t>
            </a:r>
            <a:r>
              <a:rPr lang="en-US" altLang="zh-CN" i="1" baseline="-25000" dirty="0" err="1">
                <a:solidFill>
                  <a:srgbClr val="000000"/>
                </a:solidFill>
              </a:rPr>
              <a:t>n</a:t>
            </a:r>
            <a:r>
              <a:rPr lang="en-US" altLang="zh-CN" dirty="0">
                <a:solidFill>
                  <a:srgbClr val="000000"/>
                </a:solidFill>
              </a:rPr>
              <a:t>)</a:t>
            </a:r>
            <a:r>
              <a:rPr lang="zh-CN" altLang="en-US" dirty="0">
                <a:solidFill>
                  <a:srgbClr val="000000"/>
                </a:solidFill>
              </a:rPr>
              <a:t>的</a:t>
            </a:r>
            <a:r>
              <a:rPr lang="zh-CN" altLang="en-US" u="sng" dirty="0">
                <a:solidFill>
                  <a:srgbClr val="000000"/>
                </a:solidFill>
              </a:rPr>
              <a:t>联合分布函数</a:t>
            </a:r>
            <a:r>
              <a:rPr lang="zh-CN" altLang="en-US" dirty="0">
                <a:solidFill>
                  <a:srgbClr val="000000"/>
                </a:solidFill>
              </a:rPr>
              <a:t>为 </a:t>
            </a:r>
            <a:r>
              <a:rPr lang="en-US" altLang="zh-CN" i="1" dirty="0">
                <a:solidFill>
                  <a:srgbClr val="000000"/>
                </a:solidFill>
              </a:rPr>
              <a:t>F</a:t>
            </a:r>
            <a:r>
              <a:rPr lang="en-US" altLang="zh-CN" dirty="0">
                <a:solidFill>
                  <a:srgbClr val="000000"/>
                </a:solidFill>
              </a:rPr>
              <a:t>(</a:t>
            </a:r>
            <a:r>
              <a:rPr lang="en-US" altLang="zh-CN" i="1" dirty="0">
                <a:solidFill>
                  <a:srgbClr val="000000"/>
                </a:solidFill>
              </a:rPr>
              <a:t>x</a:t>
            </a:r>
            <a:r>
              <a:rPr lang="en-US" altLang="zh-CN" baseline="-25000" dirty="0">
                <a:solidFill>
                  <a:srgbClr val="000000"/>
                </a:solidFill>
              </a:rPr>
              <a:t>1</a:t>
            </a:r>
            <a:r>
              <a:rPr lang="en-US" altLang="zh-CN" dirty="0">
                <a:solidFill>
                  <a:srgbClr val="000000"/>
                </a:solidFill>
              </a:rPr>
              <a:t> , </a:t>
            </a:r>
            <a:r>
              <a:rPr lang="en-US" altLang="zh-CN" i="1" dirty="0">
                <a:solidFill>
                  <a:srgbClr val="000000"/>
                </a:solidFill>
              </a:rPr>
              <a:t>x</a:t>
            </a:r>
            <a:r>
              <a:rPr lang="en-US" altLang="zh-CN" baseline="-25000" dirty="0">
                <a:solidFill>
                  <a:srgbClr val="000000"/>
                </a:solidFill>
              </a:rPr>
              <a:t>2</a:t>
            </a:r>
            <a:r>
              <a:rPr lang="en-US" altLang="zh-CN" dirty="0">
                <a:solidFill>
                  <a:srgbClr val="000000"/>
                </a:solidFill>
              </a:rPr>
              <a:t> ,…, </a:t>
            </a:r>
            <a:r>
              <a:rPr lang="en-US" altLang="zh-CN" i="1" dirty="0" err="1">
                <a:solidFill>
                  <a:srgbClr val="000000"/>
                </a:solidFill>
              </a:rPr>
              <a:t>x</a:t>
            </a:r>
            <a:r>
              <a:rPr lang="en-US" altLang="zh-CN" i="1" baseline="-25000" dirty="0" err="1">
                <a:solidFill>
                  <a:srgbClr val="000000"/>
                </a:solidFill>
              </a:rPr>
              <a:t>n</a:t>
            </a:r>
            <a:r>
              <a:rPr lang="en-US" altLang="zh-CN" baseline="-25000" dirty="0">
                <a:solidFill>
                  <a:srgbClr val="000000"/>
                </a:solidFill>
              </a:rPr>
              <a:t> </a:t>
            </a:r>
            <a:r>
              <a:rPr lang="en-US" altLang="zh-CN" dirty="0">
                <a:solidFill>
                  <a:srgbClr val="000000"/>
                </a:solidFill>
              </a:rPr>
              <a:t>), </a:t>
            </a:r>
            <a:r>
              <a:rPr lang="zh-CN" altLang="en-US" dirty="0">
                <a:solidFill>
                  <a:srgbClr val="000000"/>
                </a:solidFill>
              </a:rPr>
              <a:t>若对任意实数</a:t>
            </a:r>
            <a:r>
              <a:rPr lang="en-US" altLang="zh-CN" i="1" dirty="0">
                <a:solidFill>
                  <a:srgbClr val="000000"/>
                </a:solidFill>
              </a:rPr>
              <a:t>x</a:t>
            </a:r>
            <a:r>
              <a:rPr lang="en-US" altLang="zh-CN" baseline="-25000" dirty="0">
                <a:solidFill>
                  <a:srgbClr val="000000"/>
                </a:solidFill>
              </a:rPr>
              <a:t>1</a:t>
            </a:r>
            <a:r>
              <a:rPr lang="en-US" altLang="zh-CN" dirty="0">
                <a:solidFill>
                  <a:srgbClr val="000000"/>
                </a:solidFill>
              </a:rPr>
              <a:t>, </a:t>
            </a:r>
            <a:r>
              <a:rPr lang="en-US" altLang="zh-CN" i="1" dirty="0">
                <a:solidFill>
                  <a:srgbClr val="000000"/>
                </a:solidFill>
              </a:rPr>
              <a:t>x</a:t>
            </a:r>
            <a:r>
              <a:rPr lang="en-US" altLang="zh-CN" baseline="-25000" dirty="0">
                <a:solidFill>
                  <a:srgbClr val="000000"/>
                </a:solidFill>
              </a:rPr>
              <a:t>2</a:t>
            </a:r>
            <a:r>
              <a:rPr lang="en-US" altLang="zh-CN" dirty="0">
                <a:solidFill>
                  <a:srgbClr val="000000"/>
                </a:solidFill>
              </a:rPr>
              <a:t>, …, </a:t>
            </a:r>
            <a:r>
              <a:rPr lang="en-US" altLang="zh-CN" i="1" dirty="0" err="1">
                <a:solidFill>
                  <a:srgbClr val="000000"/>
                </a:solidFill>
              </a:rPr>
              <a:t>x</a:t>
            </a:r>
            <a:r>
              <a:rPr lang="en-US" altLang="zh-CN" i="1" baseline="-25000" dirty="0" err="1">
                <a:solidFill>
                  <a:srgbClr val="000000"/>
                </a:solidFill>
              </a:rPr>
              <a:t>n</a:t>
            </a:r>
            <a:r>
              <a:rPr lang="zh-CN" altLang="en-US" dirty="0">
                <a:solidFill>
                  <a:srgbClr val="000000"/>
                </a:solidFill>
              </a:rPr>
              <a:t>均有</a:t>
            </a:r>
            <a:endParaRPr lang="zh-CN" altLang="en-US" baseline="-25000" dirty="0">
              <a:solidFill>
                <a:srgbClr val="000000"/>
              </a:solidFill>
            </a:endParaRPr>
          </a:p>
        </p:txBody>
      </p:sp>
      <p:grpSp>
        <p:nvGrpSpPr>
          <p:cNvPr id="2" name="Group 62"/>
          <p:cNvGrpSpPr>
            <a:grpSpLocks/>
          </p:cNvGrpSpPr>
          <p:nvPr/>
        </p:nvGrpSpPr>
        <p:grpSpPr bwMode="auto">
          <a:xfrm>
            <a:off x="4284663" y="3356396"/>
            <a:ext cx="4268787" cy="504825"/>
            <a:chOff x="2822" y="2205"/>
            <a:chExt cx="2689" cy="318"/>
          </a:xfrm>
        </p:grpSpPr>
        <p:sp>
          <p:nvSpPr>
            <p:cNvPr id="2083" name="Rectangle 12"/>
            <p:cNvSpPr>
              <a:spLocks noChangeArrowheads="1"/>
            </p:cNvSpPr>
            <p:nvPr/>
          </p:nvSpPr>
          <p:spPr bwMode="auto">
            <a:xfrm>
              <a:off x="3022" y="2205"/>
              <a:ext cx="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a:latin typeface="Symbol" pitchFamily="18" charset="2"/>
                </a:rPr>
                <a:t>(</a:t>
              </a:r>
              <a:endParaRPr lang="en-US" altLang="zh-CN"/>
            </a:p>
          </p:txBody>
        </p:sp>
        <p:sp>
          <p:nvSpPr>
            <p:cNvPr id="2084" name="Rectangle 13"/>
            <p:cNvSpPr>
              <a:spLocks noChangeArrowheads="1"/>
            </p:cNvSpPr>
            <p:nvPr/>
          </p:nvSpPr>
          <p:spPr bwMode="auto">
            <a:xfrm>
              <a:off x="3304" y="2205"/>
              <a:ext cx="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a:latin typeface="Symbol" pitchFamily="18" charset="2"/>
                </a:rPr>
                <a:t>)</a:t>
              </a:r>
              <a:endParaRPr lang="en-US" altLang="zh-CN"/>
            </a:p>
          </p:txBody>
        </p:sp>
        <p:sp>
          <p:nvSpPr>
            <p:cNvPr id="2085" name="Rectangle 14"/>
            <p:cNvSpPr>
              <a:spLocks noChangeArrowheads="1"/>
            </p:cNvSpPr>
            <p:nvPr/>
          </p:nvSpPr>
          <p:spPr bwMode="auto">
            <a:xfrm>
              <a:off x="3831" y="2254"/>
              <a:ext cx="168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a:solidFill>
                    <a:srgbClr val="000000"/>
                  </a:solidFill>
                  <a:latin typeface="宋体" charset="-122"/>
                </a:rPr>
                <a:t>的边缘分布函数</a:t>
              </a:r>
              <a:r>
                <a:rPr lang="en-US" altLang="zh-CN">
                  <a:solidFill>
                    <a:srgbClr val="000000"/>
                  </a:solidFill>
                  <a:latin typeface="宋体" charset="-122"/>
                </a:rPr>
                <a:t>.</a:t>
              </a:r>
              <a:endParaRPr lang="en-US" altLang="zh-CN">
                <a:solidFill>
                  <a:srgbClr val="000000"/>
                </a:solidFill>
              </a:endParaRPr>
            </a:p>
          </p:txBody>
        </p:sp>
        <p:sp>
          <p:nvSpPr>
            <p:cNvPr id="2086" name="Rectangle 15"/>
            <p:cNvSpPr>
              <a:spLocks noChangeArrowheads="1"/>
            </p:cNvSpPr>
            <p:nvPr/>
          </p:nvSpPr>
          <p:spPr bwMode="auto">
            <a:xfrm>
              <a:off x="3382" y="2231"/>
              <a:ext cx="22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a:solidFill>
                    <a:srgbClr val="000000"/>
                  </a:solidFill>
                  <a:latin typeface="宋体" charset="-122"/>
                </a:rPr>
                <a:t>为</a:t>
              </a:r>
              <a:endParaRPr lang="zh-CN" altLang="en-US">
                <a:solidFill>
                  <a:srgbClr val="000000"/>
                </a:solidFill>
              </a:endParaRPr>
            </a:p>
          </p:txBody>
        </p:sp>
        <p:sp>
          <p:nvSpPr>
            <p:cNvPr id="2087" name="Rectangle 16"/>
            <p:cNvSpPr>
              <a:spLocks noChangeArrowheads="1"/>
            </p:cNvSpPr>
            <p:nvPr/>
          </p:nvSpPr>
          <p:spPr bwMode="auto">
            <a:xfrm>
              <a:off x="3755" y="2389"/>
              <a:ext cx="3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dirty="0" err="1"/>
                <a:t>i</a:t>
              </a:r>
              <a:endParaRPr lang="en-US" altLang="zh-CN" dirty="0"/>
            </a:p>
          </p:txBody>
        </p:sp>
        <p:sp>
          <p:nvSpPr>
            <p:cNvPr id="2088" name="Rectangle 17"/>
            <p:cNvSpPr>
              <a:spLocks noChangeArrowheads="1"/>
            </p:cNvSpPr>
            <p:nvPr/>
          </p:nvSpPr>
          <p:spPr bwMode="auto">
            <a:xfrm>
              <a:off x="3242" y="2363"/>
              <a:ext cx="3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t>i</a:t>
              </a:r>
              <a:endParaRPr lang="en-US" altLang="zh-CN"/>
            </a:p>
          </p:txBody>
        </p:sp>
        <p:sp>
          <p:nvSpPr>
            <p:cNvPr id="2089" name="Rectangle 18"/>
            <p:cNvSpPr>
              <a:spLocks noChangeArrowheads="1"/>
            </p:cNvSpPr>
            <p:nvPr/>
          </p:nvSpPr>
          <p:spPr bwMode="auto">
            <a:xfrm>
              <a:off x="2971" y="2388"/>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t>i</a:t>
              </a:r>
              <a:endParaRPr lang="en-US" altLang="zh-CN"/>
            </a:p>
          </p:txBody>
        </p:sp>
        <p:sp>
          <p:nvSpPr>
            <p:cNvPr id="2090" name="Rectangle 24"/>
            <p:cNvSpPr>
              <a:spLocks noChangeArrowheads="1"/>
            </p:cNvSpPr>
            <p:nvPr/>
          </p:nvSpPr>
          <p:spPr bwMode="auto">
            <a:xfrm>
              <a:off x="3614" y="2275"/>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i="1">
                  <a:solidFill>
                    <a:srgbClr val="000000"/>
                  </a:solidFill>
                </a:rPr>
                <a:t>X</a:t>
              </a:r>
              <a:endParaRPr lang="en-US" altLang="zh-CN" sz="2400">
                <a:solidFill>
                  <a:srgbClr val="000000"/>
                </a:solidFill>
              </a:endParaRPr>
            </a:p>
          </p:txBody>
        </p:sp>
        <p:sp>
          <p:nvSpPr>
            <p:cNvPr id="2091" name="Rectangle 25"/>
            <p:cNvSpPr>
              <a:spLocks noChangeArrowheads="1"/>
            </p:cNvSpPr>
            <p:nvPr/>
          </p:nvSpPr>
          <p:spPr bwMode="auto">
            <a:xfrm>
              <a:off x="3126" y="2249"/>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t>x</a:t>
              </a:r>
              <a:endParaRPr lang="en-US" altLang="zh-CN"/>
            </a:p>
          </p:txBody>
        </p:sp>
        <p:sp>
          <p:nvSpPr>
            <p:cNvPr id="2092" name="Rectangle 26"/>
            <p:cNvSpPr>
              <a:spLocks noChangeArrowheads="1"/>
            </p:cNvSpPr>
            <p:nvPr/>
          </p:nvSpPr>
          <p:spPr bwMode="auto">
            <a:xfrm>
              <a:off x="2822" y="2254"/>
              <a:ext cx="14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i="1">
                  <a:solidFill>
                    <a:srgbClr val="000000"/>
                  </a:solidFill>
                </a:rPr>
                <a:t>F</a:t>
              </a:r>
              <a:endParaRPr lang="en-US" altLang="zh-CN">
                <a:solidFill>
                  <a:srgbClr val="000000"/>
                </a:solidFill>
              </a:endParaRPr>
            </a:p>
          </p:txBody>
        </p:sp>
      </p:grpSp>
      <p:grpSp>
        <p:nvGrpSpPr>
          <p:cNvPr id="3" name="Group 57"/>
          <p:cNvGrpSpPr>
            <a:grpSpLocks/>
          </p:cNvGrpSpPr>
          <p:nvPr/>
        </p:nvGrpSpPr>
        <p:grpSpPr bwMode="auto">
          <a:xfrm>
            <a:off x="3166120" y="2524571"/>
            <a:ext cx="3494087" cy="760413"/>
            <a:chOff x="567" y="1719"/>
            <a:chExt cx="2201" cy="479"/>
          </a:xfrm>
        </p:grpSpPr>
        <p:sp>
          <p:nvSpPr>
            <p:cNvPr id="2060" name="Rectangle 20"/>
            <p:cNvSpPr>
              <a:spLocks noChangeArrowheads="1"/>
            </p:cNvSpPr>
            <p:nvPr/>
          </p:nvSpPr>
          <p:spPr bwMode="auto">
            <a:xfrm>
              <a:off x="1945" y="2064"/>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solidFill>
                    <a:srgbClr val="990033"/>
                  </a:solidFill>
                </a:rPr>
                <a:t>i</a:t>
              </a:r>
              <a:endParaRPr lang="en-US" altLang="zh-CN">
                <a:solidFill>
                  <a:srgbClr val="990033"/>
                </a:solidFill>
              </a:endParaRPr>
            </a:p>
          </p:txBody>
        </p:sp>
        <p:sp>
          <p:nvSpPr>
            <p:cNvPr id="2061" name="Rectangle 34"/>
            <p:cNvSpPr>
              <a:spLocks noChangeArrowheads="1"/>
            </p:cNvSpPr>
            <p:nvPr/>
          </p:nvSpPr>
          <p:spPr bwMode="auto">
            <a:xfrm>
              <a:off x="2058" y="2064"/>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990033"/>
                  </a:solidFill>
                  <a:latin typeface="Symbol" pitchFamily="18" charset="2"/>
                </a:rPr>
                <a:t>=</a:t>
              </a:r>
              <a:endParaRPr lang="en-US" altLang="zh-CN">
                <a:solidFill>
                  <a:srgbClr val="990033"/>
                </a:solidFill>
              </a:endParaRPr>
            </a:p>
          </p:txBody>
        </p:sp>
        <p:sp>
          <p:nvSpPr>
            <p:cNvPr id="2062" name="Rectangle 36"/>
            <p:cNvSpPr>
              <a:spLocks noChangeArrowheads="1"/>
            </p:cNvSpPr>
            <p:nvPr/>
          </p:nvSpPr>
          <p:spPr bwMode="auto">
            <a:xfrm>
              <a:off x="2208" y="2054"/>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990033"/>
                  </a:solidFill>
                </a:rPr>
                <a:t>1</a:t>
              </a:r>
              <a:endParaRPr lang="en-US" altLang="zh-CN">
                <a:solidFill>
                  <a:srgbClr val="990033"/>
                </a:solidFill>
              </a:endParaRPr>
            </a:p>
          </p:txBody>
        </p:sp>
        <p:sp>
          <p:nvSpPr>
            <p:cNvPr id="2063" name="Rectangle 8"/>
            <p:cNvSpPr>
              <a:spLocks noChangeArrowheads="1"/>
            </p:cNvSpPr>
            <p:nvPr/>
          </p:nvSpPr>
          <p:spPr bwMode="auto">
            <a:xfrm>
              <a:off x="722" y="1753"/>
              <a:ext cx="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a:solidFill>
                    <a:srgbClr val="990033"/>
                  </a:solidFill>
                  <a:latin typeface="Symbol" pitchFamily="18" charset="2"/>
                </a:rPr>
                <a:t>(</a:t>
              </a:r>
              <a:endParaRPr lang="en-US" altLang="zh-CN">
                <a:solidFill>
                  <a:srgbClr val="990033"/>
                </a:solidFill>
              </a:endParaRPr>
            </a:p>
          </p:txBody>
        </p:sp>
        <p:sp>
          <p:nvSpPr>
            <p:cNvPr id="2064" name="Rectangle 9"/>
            <p:cNvSpPr>
              <a:spLocks noChangeArrowheads="1"/>
            </p:cNvSpPr>
            <p:nvPr/>
          </p:nvSpPr>
          <p:spPr bwMode="auto">
            <a:xfrm>
              <a:off x="1723" y="1753"/>
              <a:ext cx="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a:solidFill>
                    <a:srgbClr val="990033"/>
                  </a:solidFill>
                  <a:latin typeface="Symbol" pitchFamily="18" charset="2"/>
                </a:rPr>
                <a:t>)</a:t>
              </a:r>
              <a:endParaRPr lang="en-US" altLang="zh-CN">
                <a:solidFill>
                  <a:srgbClr val="990033"/>
                </a:solidFill>
              </a:endParaRPr>
            </a:p>
          </p:txBody>
        </p:sp>
        <p:sp>
          <p:nvSpPr>
            <p:cNvPr id="2065" name="Rectangle 10"/>
            <p:cNvSpPr>
              <a:spLocks noChangeArrowheads="1"/>
            </p:cNvSpPr>
            <p:nvPr/>
          </p:nvSpPr>
          <p:spPr bwMode="auto">
            <a:xfrm>
              <a:off x="2431" y="1753"/>
              <a:ext cx="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dirty="0">
                  <a:solidFill>
                    <a:srgbClr val="990033"/>
                  </a:solidFill>
                  <a:latin typeface="Symbol" pitchFamily="18" charset="2"/>
                </a:rPr>
                <a:t>(</a:t>
              </a:r>
              <a:endParaRPr lang="en-US" altLang="zh-CN" dirty="0">
                <a:solidFill>
                  <a:srgbClr val="990033"/>
                </a:solidFill>
              </a:endParaRPr>
            </a:p>
          </p:txBody>
        </p:sp>
        <p:sp>
          <p:nvSpPr>
            <p:cNvPr id="2066" name="Rectangle 11"/>
            <p:cNvSpPr>
              <a:spLocks noChangeArrowheads="1"/>
            </p:cNvSpPr>
            <p:nvPr/>
          </p:nvSpPr>
          <p:spPr bwMode="auto">
            <a:xfrm>
              <a:off x="2682" y="1753"/>
              <a:ext cx="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a:solidFill>
                    <a:srgbClr val="990033"/>
                  </a:solidFill>
                  <a:latin typeface="Symbol" pitchFamily="18" charset="2"/>
                </a:rPr>
                <a:t>)</a:t>
              </a:r>
              <a:endParaRPr lang="en-US" altLang="zh-CN">
                <a:solidFill>
                  <a:srgbClr val="990033"/>
                </a:solidFill>
              </a:endParaRPr>
            </a:p>
          </p:txBody>
        </p:sp>
        <p:sp>
          <p:nvSpPr>
            <p:cNvPr id="2067" name="Rectangle 19"/>
            <p:cNvSpPr>
              <a:spLocks noChangeArrowheads="1"/>
            </p:cNvSpPr>
            <p:nvPr/>
          </p:nvSpPr>
          <p:spPr bwMode="auto">
            <a:xfrm>
              <a:off x="2064" y="1719"/>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solidFill>
                    <a:srgbClr val="990033"/>
                  </a:solidFill>
                </a:rPr>
                <a:t>n</a:t>
              </a:r>
              <a:endParaRPr lang="en-US" altLang="zh-CN">
                <a:solidFill>
                  <a:srgbClr val="990033"/>
                </a:solidFill>
              </a:endParaRPr>
            </a:p>
          </p:txBody>
        </p:sp>
        <p:sp>
          <p:nvSpPr>
            <p:cNvPr id="2068" name="Rectangle 21"/>
            <p:cNvSpPr>
              <a:spLocks noChangeArrowheads="1"/>
            </p:cNvSpPr>
            <p:nvPr/>
          </p:nvSpPr>
          <p:spPr bwMode="auto">
            <a:xfrm>
              <a:off x="2613" y="1960"/>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solidFill>
                    <a:srgbClr val="990033"/>
                  </a:solidFill>
                </a:rPr>
                <a:t>i</a:t>
              </a:r>
              <a:endParaRPr lang="en-US" altLang="zh-CN">
                <a:solidFill>
                  <a:srgbClr val="990033"/>
                </a:solidFill>
              </a:endParaRPr>
            </a:p>
          </p:txBody>
        </p:sp>
        <p:sp>
          <p:nvSpPr>
            <p:cNvPr id="2069" name="Rectangle 22"/>
            <p:cNvSpPr>
              <a:spLocks noChangeArrowheads="1"/>
            </p:cNvSpPr>
            <p:nvPr/>
          </p:nvSpPr>
          <p:spPr bwMode="auto">
            <a:xfrm>
              <a:off x="2370" y="1960"/>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solidFill>
                    <a:srgbClr val="990033"/>
                  </a:solidFill>
                </a:rPr>
                <a:t>i</a:t>
              </a:r>
              <a:endParaRPr lang="en-US" altLang="zh-CN">
                <a:solidFill>
                  <a:srgbClr val="990033"/>
                </a:solidFill>
              </a:endParaRPr>
            </a:p>
          </p:txBody>
        </p:sp>
        <p:sp>
          <p:nvSpPr>
            <p:cNvPr id="2070" name="Rectangle 23"/>
            <p:cNvSpPr>
              <a:spLocks noChangeArrowheads="1"/>
            </p:cNvSpPr>
            <p:nvPr/>
          </p:nvSpPr>
          <p:spPr bwMode="auto">
            <a:xfrm>
              <a:off x="1629" y="1960"/>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solidFill>
                    <a:srgbClr val="990033"/>
                  </a:solidFill>
                </a:rPr>
                <a:t>n</a:t>
              </a:r>
              <a:endParaRPr lang="en-US" altLang="zh-CN">
                <a:solidFill>
                  <a:srgbClr val="990033"/>
                </a:solidFill>
              </a:endParaRPr>
            </a:p>
          </p:txBody>
        </p:sp>
        <p:sp>
          <p:nvSpPr>
            <p:cNvPr id="2071" name="Rectangle 27"/>
            <p:cNvSpPr>
              <a:spLocks noChangeArrowheads="1"/>
            </p:cNvSpPr>
            <p:nvPr/>
          </p:nvSpPr>
          <p:spPr bwMode="auto">
            <a:xfrm>
              <a:off x="2509" y="1846"/>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990033"/>
                  </a:solidFill>
                </a:rPr>
                <a:t>x</a:t>
              </a:r>
              <a:endParaRPr lang="en-US" altLang="zh-CN">
                <a:solidFill>
                  <a:srgbClr val="990033"/>
                </a:solidFill>
              </a:endParaRPr>
            </a:p>
          </p:txBody>
        </p:sp>
        <p:sp>
          <p:nvSpPr>
            <p:cNvPr id="2072" name="Rectangle 28"/>
            <p:cNvSpPr>
              <a:spLocks noChangeArrowheads="1"/>
            </p:cNvSpPr>
            <p:nvPr/>
          </p:nvSpPr>
          <p:spPr bwMode="auto">
            <a:xfrm>
              <a:off x="2247" y="1846"/>
              <a:ext cx="12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990033"/>
                  </a:solidFill>
                </a:rPr>
                <a:t>F</a:t>
              </a:r>
              <a:endParaRPr lang="en-US" altLang="zh-CN">
                <a:solidFill>
                  <a:srgbClr val="990033"/>
                </a:solidFill>
              </a:endParaRPr>
            </a:p>
          </p:txBody>
        </p:sp>
        <p:sp>
          <p:nvSpPr>
            <p:cNvPr id="2073" name="Rectangle 29"/>
            <p:cNvSpPr>
              <a:spLocks noChangeArrowheads="1"/>
            </p:cNvSpPr>
            <p:nvPr/>
          </p:nvSpPr>
          <p:spPr bwMode="auto">
            <a:xfrm>
              <a:off x="1526" y="1846"/>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990033"/>
                  </a:solidFill>
                </a:rPr>
                <a:t>x</a:t>
              </a:r>
              <a:endParaRPr lang="en-US" altLang="zh-CN">
                <a:solidFill>
                  <a:srgbClr val="990033"/>
                </a:solidFill>
              </a:endParaRPr>
            </a:p>
          </p:txBody>
        </p:sp>
        <p:sp>
          <p:nvSpPr>
            <p:cNvPr id="2074" name="Rectangle 30"/>
            <p:cNvSpPr>
              <a:spLocks noChangeArrowheads="1"/>
            </p:cNvSpPr>
            <p:nvPr/>
          </p:nvSpPr>
          <p:spPr bwMode="auto">
            <a:xfrm>
              <a:off x="1060" y="1846"/>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990033"/>
                  </a:solidFill>
                </a:rPr>
                <a:t>x</a:t>
              </a:r>
              <a:endParaRPr lang="en-US" altLang="zh-CN">
                <a:solidFill>
                  <a:srgbClr val="990033"/>
                </a:solidFill>
              </a:endParaRPr>
            </a:p>
          </p:txBody>
        </p:sp>
        <p:sp>
          <p:nvSpPr>
            <p:cNvPr id="2075" name="Rectangle 31"/>
            <p:cNvSpPr>
              <a:spLocks noChangeArrowheads="1"/>
            </p:cNvSpPr>
            <p:nvPr/>
          </p:nvSpPr>
          <p:spPr bwMode="auto">
            <a:xfrm>
              <a:off x="801" y="1846"/>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990033"/>
                  </a:solidFill>
                </a:rPr>
                <a:t>x</a:t>
              </a:r>
              <a:endParaRPr lang="en-US" altLang="zh-CN">
                <a:solidFill>
                  <a:srgbClr val="990033"/>
                </a:solidFill>
              </a:endParaRPr>
            </a:p>
          </p:txBody>
        </p:sp>
        <p:sp>
          <p:nvSpPr>
            <p:cNvPr id="2076" name="Rectangle 32"/>
            <p:cNvSpPr>
              <a:spLocks noChangeArrowheads="1"/>
            </p:cNvSpPr>
            <p:nvPr/>
          </p:nvSpPr>
          <p:spPr bwMode="auto">
            <a:xfrm>
              <a:off x="567" y="1797"/>
              <a:ext cx="20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i="1">
                  <a:solidFill>
                    <a:srgbClr val="990033"/>
                  </a:solidFill>
                </a:rPr>
                <a:t>F</a:t>
              </a:r>
              <a:r>
                <a:rPr lang="en-US" altLang="zh-CN" i="1"/>
                <a:t> </a:t>
              </a:r>
              <a:endParaRPr lang="en-US" altLang="zh-CN"/>
            </a:p>
          </p:txBody>
        </p:sp>
        <p:sp>
          <p:nvSpPr>
            <p:cNvPr id="2077" name="Rectangle 33"/>
            <p:cNvSpPr>
              <a:spLocks noChangeArrowheads="1"/>
            </p:cNvSpPr>
            <p:nvPr/>
          </p:nvSpPr>
          <p:spPr bwMode="auto">
            <a:xfrm>
              <a:off x="1973" y="1773"/>
              <a:ext cx="231"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500">
                  <a:solidFill>
                    <a:srgbClr val="990033"/>
                  </a:solidFill>
                  <a:latin typeface="Symbol" pitchFamily="18" charset="2"/>
                  <a:sym typeface="Symbol" pitchFamily="18" charset="2"/>
                </a:rPr>
                <a:t></a:t>
              </a:r>
              <a:endParaRPr lang="en-US" altLang="zh-CN">
                <a:solidFill>
                  <a:srgbClr val="990033"/>
                </a:solidFill>
              </a:endParaRPr>
            </a:p>
          </p:txBody>
        </p:sp>
        <p:sp>
          <p:nvSpPr>
            <p:cNvPr id="2078" name="Rectangle 35"/>
            <p:cNvSpPr>
              <a:spLocks noChangeArrowheads="1"/>
            </p:cNvSpPr>
            <p:nvPr/>
          </p:nvSpPr>
          <p:spPr bwMode="auto">
            <a:xfrm>
              <a:off x="1817" y="1825"/>
              <a:ext cx="10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a:solidFill>
                    <a:srgbClr val="990033"/>
                  </a:solidFill>
                  <a:latin typeface="Symbol" pitchFamily="18" charset="2"/>
                </a:rPr>
                <a:t>=</a:t>
              </a:r>
              <a:endParaRPr lang="en-US" altLang="zh-CN">
                <a:solidFill>
                  <a:srgbClr val="990033"/>
                </a:solidFill>
              </a:endParaRPr>
            </a:p>
          </p:txBody>
        </p:sp>
        <p:sp>
          <p:nvSpPr>
            <p:cNvPr id="2079" name="Rectangle 37"/>
            <p:cNvSpPr>
              <a:spLocks noChangeArrowheads="1"/>
            </p:cNvSpPr>
            <p:nvPr/>
          </p:nvSpPr>
          <p:spPr bwMode="auto">
            <a:xfrm>
              <a:off x="1164" y="1959"/>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990033"/>
                  </a:solidFill>
                </a:rPr>
                <a:t>2</a:t>
              </a:r>
              <a:endParaRPr lang="en-US" altLang="zh-CN">
                <a:solidFill>
                  <a:srgbClr val="990033"/>
                </a:solidFill>
              </a:endParaRPr>
            </a:p>
          </p:txBody>
        </p:sp>
        <p:sp>
          <p:nvSpPr>
            <p:cNvPr id="2080" name="Rectangle 38"/>
            <p:cNvSpPr>
              <a:spLocks noChangeArrowheads="1"/>
            </p:cNvSpPr>
            <p:nvPr/>
          </p:nvSpPr>
          <p:spPr bwMode="auto">
            <a:xfrm>
              <a:off x="897" y="1959"/>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990033"/>
                  </a:solidFill>
                </a:rPr>
                <a:t>1</a:t>
              </a:r>
              <a:endParaRPr lang="en-US" altLang="zh-CN">
                <a:solidFill>
                  <a:srgbClr val="990033"/>
                </a:solidFill>
              </a:endParaRPr>
            </a:p>
          </p:txBody>
        </p:sp>
        <p:sp>
          <p:nvSpPr>
            <p:cNvPr id="2081" name="Rectangle 39"/>
            <p:cNvSpPr>
              <a:spLocks noChangeArrowheads="1"/>
            </p:cNvSpPr>
            <p:nvPr/>
          </p:nvSpPr>
          <p:spPr bwMode="auto">
            <a:xfrm>
              <a:off x="1243" y="1846"/>
              <a:ext cx="23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a:solidFill>
                    <a:srgbClr val="990033"/>
                  </a:solidFill>
                </a:rPr>
                <a:t>,...,</a:t>
              </a:r>
              <a:endParaRPr lang="en-US" altLang="zh-CN">
                <a:solidFill>
                  <a:srgbClr val="990033"/>
                </a:solidFill>
              </a:endParaRPr>
            </a:p>
          </p:txBody>
        </p:sp>
        <p:sp>
          <p:nvSpPr>
            <p:cNvPr id="2082" name="Rectangle 40"/>
            <p:cNvSpPr>
              <a:spLocks noChangeArrowheads="1"/>
            </p:cNvSpPr>
            <p:nvPr/>
          </p:nvSpPr>
          <p:spPr bwMode="auto">
            <a:xfrm>
              <a:off x="972" y="1846"/>
              <a:ext cx="4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dirty="0">
                  <a:solidFill>
                    <a:srgbClr val="990033"/>
                  </a:solidFill>
                </a:rPr>
                <a:t>,</a:t>
              </a:r>
              <a:endParaRPr lang="en-US" altLang="zh-CN" dirty="0">
                <a:solidFill>
                  <a:srgbClr val="990033"/>
                </a:solidFill>
              </a:endParaRPr>
            </a:p>
          </p:txBody>
        </p:sp>
      </p:grpSp>
      <p:sp>
        <p:nvSpPr>
          <p:cNvPr id="7210" name="Text Box 42"/>
          <p:cNvSpPr txBox="1">
            <a:spLocks noChangeArrowheads="1"/>
          </p:cNvSpPr>
          <p:nvPr/>
        </p:nvSpPr>
        <p:spPr bwMode="auto">
          <a:xfrm>
            <a:off x="395288" y="3383384"/>
            <a:ext cx="4175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a:solidFill>
                  <a:srgbClr val="000000"/>
                </a:solidFill>
              </a:rPr>
              <a:t>称</a:t>
            </a:r>
            <a:r>
              <a:rPr lang="en-US" altLang="zh-CN" i="1">
                <a:solidFill>
                  <a:srgbClr val="000000"/>
                </a:solidFill>
              </a:rPr>
              <a:t>X</a:t>
            </a:r>
            <a:r>
              <a:rPr lang="en-US" altLang="zh-CN" baseline="-25000">
                <a:solidFill>
                  <a:srgbClr val="000000"/>
                </a:solidFill>
              </a:rPr>
              <a:t>1</a:t>
            </a:r>
            <a:r>
              <a:rPr lang="en-US" altLang="zh-CN">
                <a:solidFill>
                  <a:srgbClr val="000000"/>
                </a:solidFill>
              </a:rPr>
              <a:t> ,</a:t>
            </a:r>
            <a:r>
              <a:rPr lang="en-US" altLang="zh-CN" i="1">
                <a:solidFill>
                  <a:srgbClr val="000000"/>
                </a:solidFill>
              </a:rPr>
              <a:t>X</a:t>
            </a:r>
            <a:r>
              <a:rPr lang="en-US" altLang="zh-CN" baseline="-25000">
                <a:solidFill>
                  <a:srgbClr val="000000"/>
                </a:solidFill>
              </a:rPr>
              <a:t>2</a:t>
            </a:r>
            <a:r>
              <a:rPr lang="en-US" altLang="zh-CN">
                <a:solidFill>
                  <a:srgbClr val="000000"/>
                </a:solidFill>
              </a:rPr>
              <a:t>,…</a:t>
            </a:r>
            <a:r>
              <a:rPr lang="en-US" altLang="zh-CN" i="1">
                <a:solidFill>
                  <a:srgbClr val="000000"/>
                </a:solidFill>
              </a:rPr>
              <a:t>X</a:t>
            </a:r>
            <a:r>
              <a:rPr lang="en-US" altLang="zh-CN" i="1" baseline="-25000">
                <a:solidFill>
                  <a:srgbClr val="000000"/>
                </a:solidFill>
              </a:rPr>
              <a:t>n</a:t>
            </a:r>
            <a:r>
              <a:rPr lang="en-US" altLang="zh-CN" baseline="-25000">
                <a:solidFill>
                  <a:srgbClr val="000000"/>
                </a:solidFill>
              </a:rPr>
              <a:t> </a:t>
            </a:r>
            <a:r>
              <a:rPr lang="zh-CN" altLang="en-US" u="sng">
                <a:solidFill>
                  <a:srgbClr val="000000"/>
                </a:solidFill>
              </a:rPr>
              <a:t>相互独立</a:t>
            </a:r>
            <a:r>
              <a:rPr lang="en-US" altLang="zh-CN">
                <a:solidFill>
                  <a:srgbClr val="000000"/>
                </a:solidFill>
              </a:rPr>
              <a:t>,</a:t>
            </a:r>
          </a:p>
        </p:txBody>
      </p:sp>
      <p:sp>
        <p:nvSpPr>
          <p:cNvPr id="7227" name="Text Box 59"/>
          <p:cNvSpPr txBox="1">
            <a:spLocks noChangeArrowheads="1"/>
          </p:cNvSpPr>
          <p:nvPr/>
        </p:nvSpPr>
        <p:spPr bwMode="auto">
          <a:xfrm>
            <a:off x="395288" y="4053309"/>
            <a:ext cx="8278812"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110000"/>
              </a:lnSpc>
              <a:spcBef>
                <a:spcPct val="0"/>
              </a:spcBef>
            </a:pPr>
            <a:r>
              <a:rPr lang="zh-CN" altLang="en-US">
                <a:solidFill>
                  <a:srgbClr val="000000"/>
                </a:solidFill>
              </a:rPr>
              <a:t>思考</a:t>
            </a:r>
            <a:r>
              <a:rPr lang="en-US" altLang="zh-CN">
                <a:solidFill>
                  <a:srgbClr val="000000"/>
                </a:solidFill>
              </a:rPr>
              <a:t>: </a:t>
            </a:r>
            <a:r>
              <a:rPr lang="en-US" altLang="zh-CN" i="1">
                <a:solidFill>
                  <a:srgbClr val="000000"/>
                </a:solidFill>
              </a:rPr>
              <a:t>n</a:t>
            </a:r>
            <a:r>
              <a:rPr lang="zh-CN" altLang="en-US">
                <a:solidFill>
                  <a:srgbClr val="000000"/>
                </a:solidFill>
              </a:rPr>
              <a:t>个事件独立条件与多维随机变量的独立条件</a:t>
            </a:r>
          </a:p>
          <a:p>
            <a:pPr eaLnBrk="1" hangingPunct="1">
              <a:lnSpc>
                <a:spcPct val="110000"/>
              </a:lnSpc>
              <a:spcBef>
                <a:spcPct val="0"/>
              </a:spcBef>
            </a:pPr>
            <a:r>
              <a:rPr lang="zh-CN" altLang="en-US">
                <a:solidFill>
                  <a:srgbClr val="000000"/>
                </a:solidFill>
              </a:rPr>
              <a:t>          </a:t>
            </a:r>
            <a:r>
              <a:rPr lang="en-US" altLang="zh-CN">
                <a:solidFill>
                  <a:srgbClr val="000000"/>
                </a:solidFill>
              </a:rPr>
              <a:t>(*)</a:t>
            </a:r>
            <a:r>
              <a:rPr lang="zh-CN" altLang="en-US">
                <a:solidFill>
                  <a:srgbClr val="000000"/>
                </a:solidFill>
              </a:rPr>
              <a:t>等价？</a:t>
            </a:r>
            <a:endParaRPr lang="zh-CN" altLang="en-US" baseline="-25000">
              <a:solidFill>
                <a:srgbClr val="000000"/>
              </a:solidFill>
            </a:endParaRPr>
          </a:p>
        </p:txBody>
      </p:sp>
      <p:graphicFrame>
        <p:nvGraphicFramePr>
          <p:cNvPr id="7231" name="Object 63"/>
          <p:cNvGraphicFramePr>
            <a:graphicFrameLocks noChangeAspect="1"/>
          </p:cNvGraphicFramePr>
          <p:nvPr/>
        </p:nvGraphicFramePr>
        <p:xfrm>
          <a:off x="323528" y="5718844"/>
          <a:ext cx="5040312" cy="549275"/>
        </p:xfrm>
        <a:graphic>
          <a:graphicData uri="http://schemas.openxmlformats.org/presentationml/2006/ole">
            <mc:AlternateContent xmlns:mc="http://schemas.openxmlformats.org/markup-compatibility/2006">
              <mc:Choice xmlns:v="urn:schemas-microsoft-com:vml" Requires="v">
                <p:oleObj name="Equation" r:id="rId2" imgW="2336760" imgH="253800" progId="Equation.DSMT4">
                  <p:embed/>
                </p:oleObj>
              </mc:Choice>
              <mc:Fallback>
                <p:oleObj name="Equation" r:id="rId2" imgW="2336760" imgH="253800" progId="Equation.DSMT4">
                  <p:embed/>
                  <p:pic>
                    <p:nvPicPr>
                      <p:cNvPr id="7231" name="Object 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5718844"/>
                        <a:ext cx="5040312"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32" name="Object 64"/>
          <p:cNvGraphicFramePr>
            <a:graphicFrameLocks noChangeAspect="1"/>
          </p:cNvGraphicFramePr>
          <p:nvPr/>
        </p:nvGraphicFramePr>
        <p:xfrm>
          <a:off x="8020695" y="2708721"/>
          <a:ext cx="439737" cy="414338"/>
        </p:xfrm>
        <a:graphic>
          <a:graphicData uri="http://schemas.openxmlformats.org/presentationml/2006/ole">
            <mc:AlternateContent xmlns:mc="http://schemas.openxmlformats.org/markup-compatibility/2006">
              <mc:Choice xmlns:v="urn:schemas-microsoft-com:vml" Requires="v">
                <p:oleObj name="Equation" r:id="rId4" imgW="215640" imgH="203040" progId="Equation.DSMT4">
                  <p:embed/>
                </p:oleObj>
              </mc:Choice>
              <mc:Fallback>
                <p:oleObj name="Equation" r:id="rId4" imgW="215640" imgH="203040" progId="Equation.DSMT4">
                  <p:embed/>
                  <p:pic>
                    <p:nvPicPr>
                      <p:cNvPr id="7232" name="Object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0695" y="2708721"/>
                        <a:ext cx="439737"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33" name="Object 65"/>
          <p:cNvGraphicFramePr>
            <a:graphicFrameLocks noChangeAspect="1"/>
          </p:cNvGraphicFramePr>
          <p:nvPr/>
        </p:nvGraphicFramePr>
        <p:xfrm>
          <a:off x="5364163" y="5516563"/>
          <a:ext cx="3359150" cy="904875"/>
        </p:xfrm>
        <a:graphic>
          <a:graphicData uri="http://schemas.openxmlformats.org/presentationml/2006/ole">
            <mc:AlternateContent xmlns:mc="http://schemas.openxmlformats.org/markup-compatibility/2006">
              <mc:Choice xmlns:v="urn:schemas-microsoft-com:vml" Requires="v">
                <p:oleObj name="Equation" r:id="rId6" imgW="1650960" imgH="444240" progId="Equation.DSMT4">
                  <p:embed/>
                </p:oleObj>
              </mc:Choice>
              <mc:Fallback>
                <p:oleObj name="Equation" r:id="rId6" imgW="1650960" imgH="444240" progId="Equation.DSMT4">
                  <p:embed/>
                  <p:pic>
                    <p:nvPicPr>
                      <p:cNvPr id="7233" name="Object 65"/>
                      <p:cNvPicPr>
                        <a:picLocks noChangeAspect="1" noChangeArrowheads="1"/>
                      </p:cNvPicPr>
                      <p:nvPr/>
                    </p:nvPicPr>
                    <p:blipFill>
                      <a:blip r:embed="rId7"/>
                      <a:srcRect/>
                      <a:stretch>
                        <a:fillRect/>
                      </a:stretch>
                    </p:blipFill>
                    <p:spPr bwMode="auto">
                      <a:xfrm>
                        <a:off x="5364163" y="5516563"/>
                        <a:ext cx="3359150"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59">
            <a:extLst>
              <a:ext uri="{FF2B5EF4-FFF2-40B4-BE49-F238E27FC236}">
                <a16:creationId xmlns:a16="http://schemas.microsoft.com/office/drawing/2014/main" id="{7796621B-F5AD-2891-A65E-8516D2F1E5C1}"/>
              </a:ext>
            </a:extLst>
          </p:cNvPr>
          <p:cNvSpPr txBox="1">
            <a:spLocks noChangeArrowheads="1"/>
          </p:cNvSpPr>
          <p:nvPr/>
        </p:nvSpPr>
        <p:spPr bwMode="auto">
          <a:xfrm>
            <a:off x="2723951" y="4567659"/>
            <a:ext cx="2424113" cy="45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ts val="2800"/>
              </a:lnSpc>
              <a:spcBef>
                <a:spcPct val="0"/>
              </a:spcBef>
            </a:pPr>
            <a:r>
              <a:rPr lang="zh-CN" altLang="en-US" sz="2400" dirty="0">
                <a:solidFill>
                  <a:srgbClr val="000000"/>
                </a:solidFill>
              </a:rPr>
              <a:t>满足</a:t>
            </a:r>
            <a:r>
              <a:rPr lang="en-US" altLang="zh-CN" sz="2400" u="sng" dirty="0">
                <a:solidFill>
                  <a:srgbClr val="C00000"/>
                </a:solidFill>
              </a:rPr>
              <a:t>2</a:t>
            </a:r>
            <a:r>
              <a:rPr lang="en-US" altLang="zh-CN" sz="2400" i="1" u="sng" baseline="30000" dirty="0">
                <a:solidFill>
                  <a:srgbClr val="C00000"/>
                </a:solidFill>
              </a:rPr>
              <a:t>n</a:t>
            </a:r>
            <a:r>
              <a:rPr lang="en-US" altLang="zh-CN" sz="2400" u="sng" dirty="0">
                <a:solidFill>
                  <a:srgbClr val="C00000"/>
                </a:solidFill>
              </a:rPr>
              <a:t>-</a:t>
            </a:r>
            <a:r>
              <a:rPr lang="en-US" altLang="zh-CN" sz="2400" i="1" u="sng" dirty="0">
                <a:solidFill>
                  <a:srgbClr val="C00000"/>
                </a:solidFill>
              </a:rPr>
              <a:t>n</a:t>
            </a:r>
            <a:r>
              <a:rPr lang="en-US" altLang="zh-CN" sz="2400" u="sng" dirty="0">
                <a:solidFill>
                  <a:srgbClr val="C00000"/>
                </a:solidFill>
              </a:rPr>
              <a:t>-1</a:t>
            </a:r>
            <a:r>
              <a:rPr lang="zh-CN" altLang="en-US" sz="2400" dirty="0">
                <a:solidFill>
                  <a:srgbClr val="000000"/>
                </a:solidFill>
              </a:rPr>
              <a:t>等式</a:t>
            </a:r>
            <a:r>
              <a:rPr lang="en-US" altLang="zh-CN" sz="2400" dirty="0">
                <a:solidFill>
                  <a:srgbClr val="000000"/>
                </a:solidFill>
              </a:rPr>
              <a:t>.</a:t>
            </a:r>
            <a:endParaRPr lang="zh-CN" altLang="en-US" sz="2400" baseline="-25000" dirty="0">
              <a:solidFill>
                <a:srgbClr val="000000"/>
              </a:solidFill>
            </a:endParaRPr>
          </a:p>
        </p:txBody>
      </p:sp>
      <p:graphicFrame>
        <p:nvGraphicFramePr>
          <p:cNvPr id="5" name="Object 63">
            <a:extLst>
              <a:ext uri="{FF2B5EF4-FFF2-40B4-BE49-F238E27FC236}">
                <a16:creationId xmlns:a16="http://schemas.microsoft.com/office/drawing/2014/main" id="{FC4D205C-2BFB-38BB-E96D-3BDF685DD888}"/>
              </a:ext>
            </a:extLst>
          </p:cNvPr>
          <p:cNvGraphicFramePr>
            <a:graphicFrameLocks noChangeAspect="1"/>
          </p:cNvGraphicFramePr>
          <p:nvPr/>
        </p:nvGraphicFramePr>
        <p:xfrm>
          <a:off x="395536" y="4941168"/>
          <a:ext cx="5643563" cy="814388"/>
        </p:xfrm>
        <a:graphic>
          <a:graphicData uri="http://schemas.openxmlformats.org/presentationml/2006/ole">
            <mc:AlternateContent xmlns:mc="http://schemas.openxmlformats.org/markup-compatibility/2006">
              <mc:Choice xmlns:v="urn:schemas-microsoft-com:vml" Requires="v">
                <p:oleObj name="Equation" r:id="rId8" imgW="2997000" imgH="431640" progId="Equation.DSMT4">
                  <p:embed/>
                </p:oleObj>
              </mc:Choice>
              <mc:Fallback>
                <p:oleObj name="Equation" r:id="rId8" imgW="2997000" imgH="431640" progId="Equation.DSMT4">
                  <p:embed/>
                  <p:pic>
                    <p:nvPicPr>
                      <p:cNvPr id="5" name="Object 63">
                        <a:extLst>
                          <a:ext uri="{FF2B5EF4-FFF2-40B4-BE49-F238E27FC236}">
                            <a16:creationId xmlns:a16="http://schemas.microsoft.com/office/drawing/2014/main" id="{FC4D205C-2BFB-38BB-E96D-3BDF685DD888}"/>
                          </a:ext>
                        </a:extLst>
                      </p:cNvPr>
                      <p:cNvPicPr>
                        <a:picLocks noChangeAspect="1" noChangeArrowheads="1"/>
                      </p:cNvPicPr>
                      <p:nvPr/>
                    </p:nvPicPr>
                    <p:blipFill>
                      <a:blip r:embed="rId9"/>
                      <a:srcRect/>
                      <a:stretch>
                        <a:fillRect/>
                      </a:stretch>
                    </p:blipFill>
                    <p:spPr bwMode="auto">
                      <a:xfrm>
                        <a:off x="395536" y="4941168"/>
                        <a:ext cx="5643563" cy="8143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58706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wipe(left)">
                                      <p:cBhvr>
                                        <p:cTn id="7" dur="500"/>
                                        <p:tgtEl>
                                          <p:spTgt spid="71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174"/>
                                        </p:tgtEl>
                                        <p:attrNameLst>
                                          <p:attrName>style.visibility</p:attrName>
                                        </p:attrNameLst>
                                      </p:cBhvr>
                                      <p:to>
                                        <p:strVal val="visible"/>
                                      </p:to>
                                    </p:set>
                                    <p:animEffect transition="in" filter="wipe(up)">
                                      <p:cBhvr>
                                        <p:cTn id="12" dur="500"/>
                                        <p:tgtEl>
                                          <p:spTgt spid="71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7232"/>
                                        </p:tgtEl>
                                        <p:attrNameLst>
                                          <p:attrName>style.visibility</p:attrName>
                                        </p:attrNameLst>
                                      </p:cBhvr>
                                      <p:to>
                                        <p:strVal val="visible"/>
                                      </p:to>
                                    </p:set>
                                    <p:animEffect transition="in" filter="wipe(left)">
                                      <p:cBhvr>
                                        <p:cTn id="21" dur="500"/>
                                        <p:tgtEl>
                                          <p:spTgt spid="723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210"/>
                                        </p:tgtEl>
                                        <p:attrNameLst>
                                          <p:attrName>style.visibility</p:attrName>
                                        </p:attrNameLst>
                                      </p:cBhvr>
                                      <p:to>
                                        <p:strVal val="visible"/>
                                      </p:to>
                                    </p:set>
                                    <p:animEffect transition="in" filter="wipe(left)">
                                      <p:cBhvr>
                                        <p:cTn id="26" dur="500"/>
                                        <p:tgtEl>
                                          <p:spTgt spid="721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227"/>
                                        </p:tgtEl>
                                        <p:attrNameLst>
                                          <p:attrName>style.visibility</p:attrName>
                                        </p:attrNameLst>
                                      </p:cBhvr>
                                      <p:to>
                                        <p:strVal val="visible"/>
                                      </p:to>
                                    </p:set>
                                    <p:animEffect transition="in" filter="wipe(up)">
                                      <p:cBhvr>
                                        <p:cTn id="36" dur="500"/>
                                        <p:tgtEl>
                                          <p:spTgt spid="722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7231"/>
                                        </p:tgtEl>
                                        <p:attrNameLst>
                                          <p:attrName>style.visibility</p:attrName>
                                        </p:attrNameLst>
                                      </p:cBhvr>
                                      <p:to>
                                        <p:strVal val="visible"/>
                                      </p:to>
                                    </p:set>
                                    <p:animEffect transition="in" filter="wipe(left)">
                                      <p:cBhvr>
                                        <p:cTn id="46" dur="500"/>
                                        <p:tgtEl>
                                          <p:spTgt spid="723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7233"/>
                                        </p:tgtEl>
                                        <p:attrNameLst>
                                          <p:attrName>style.visibility</p:attrName>
                                        </p:attrNameLst>
                                      </p:cBhvr>
                                      <p:to>
                                        <p:strVal val="visible"/>
                                      </p:to>
                                    </p:set>
                                    <p:animEffect transition="in" filter="wipe(left)">
                                      <p:cBhvr>
                                        <p:cTn id="51" dur="500"/>
                                        <p:tgtEl>
                                          <p:spTgt spid="723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up)">
                                      <p:cBhvr>
                                        <p:cTn id="5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autoUpdateAnimBg="0"/>
      <p:bldP spid="7174" grpId="0" autoUpdateAnimBg="0"/>
      <p:bldP spid="7210" grpId="0" autoUpdateAnimBg="0"/>
      <p:bldP spid="7227" grpId="0" autoUpdateAnimBg="0"/>
      <p:bldP spid="4"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Text Box 6"/>
          <p:cNvSpPr txBox="1">
            <a:spLocks noChangeArrowheads="1"/>
          </p:cNvSpPr>
          <p:nvPr/>
        </p:nvSpPr>
        <p:spPr bwMode="auto">
          <a:xfrm>
            <a:off x="323850" y="1786532"/>
            <a:ext cx="5256213"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120000"/>
              </a:lnSpc>
            </a:pPr>
            <a:r>
              <a:rPr lang="zh-CN" altLang="en-US" u="sng">
                <a:solidFill>
                  <a:srgbClr val="FF0000"/>
                </a:solidFill>
              </a:rPr>
              <a:t>随机变量独立判定的等价条件</a:t>
            </a:r>
            <a:r>
              <a:rPr lang="zh-CN" altLang="en-US"/>
              <a:t>：</a:t>
            </a:r>
          </a:p>
        </p:txBody>
      </p:sp>
      <p:grpSp>
        <p:nvGrpSpPr>
          <p:cNvPr id="2" name="Group 89"/>
          <p:cNvGrpSpPr>
            <a:grpSpLocks/>
          </p:cNvGrpSpPr>
          <p:nvPr/>
        </p:nvGrpSpPr>
        <p:grpSpPr bwMode="auto">
          <a:xfrm>
            <a:off x="473075" y="2315170"/>
            <a:ext cx="6773863" cy="581025"/>
            <a:chOff x="720" y="768"/>
            <a:chExt cx="4267" cy="366"/>
          </a:xfrm>
        </p:grpSpPr>
        <p:sp>
          <p:nvSpPr>
            <p:cNvPr id="1092" name="Rectangle 8"/>
            <p:cNvSpPr>
              <a:spLocks noChangeArrowheads="1"/>
            </p:cNvSpPr>
            <p:nvPr/>
          </p:nvSpPr>
          <p:spPr bwMode="auto">
            <a:xfrm>
              <a:off x="3134" y="768"/>
              <a:ext cx="9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400">
                  <a:solidFill>
                    <a:srgbClr val="990033"/>
                  </a:solidFill>
                  <a:latin typeface="Symbol" pitchFamily="18" charset="2"/>
                </a:rPr>
                <a:t>(</a:t>
              </a:r>
              <a:endParaRPr lang="en-US" altLang="zh-CN">
                <a:solidFill>
                  <a:srgbClr val="990033"/>
                </a:solidFill>
              </a:endParaRPr>
            </a:p>
          </p:txBody>
        </p:sp>
        <p:sp>
          <p:nvSpPr>
            <p:cNvPr id="1093" name="Rectangle 9"/>
            <p:cNvSpPr>
              <a:spLocks noChangeArrowheads="1"/>
            </p:cNvSpPr>
            <p:nvPr/>
          </p:nvSpPr>
          <p:spPr bwMode="auto">
            <a:xfrm>
              <a:off x="3570" y="768"/>
              <a:ext cx="9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400">
                  <a:solidFill>
                    <a:srgbClr val="990033"/>
                  </a:solidFill>
                  <a:latin typeface="Symbol" pitchFamily="18" charset="2"/>
                </a:rPr>
                <a:t>)</a:t>
              </a:r>
              <a:endParaRPr lang="en-US" altLang="zh-CN">
                <a:solidFill>
                  <a:srgbClr val="990033"/>
                </a:solidFill>
              </a:endParaRPr>
            </a:p>
          </p:txBody>
        </p:sp>
        <p:sp>
          <p:nvSpPr>
            <p:cNvPr id="1094" name="Rectangle 10"/>
            <p:cNvSpPr>
              <a:spLocks noChangeArrowheads="1"/>
            </p:cNvSpPr>
            <p:nvPr/>
          </p:nvSpPr>
          <p:spPr bwMode="auto">
            <a:xfrm>
              <a:off x="4141" y="768"/>
              <a:ext cx="9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400">
                  <a:solidFill>
                    <a:srgbClr val="990033"/>
                  </a:solidFill>
                  <a:latin typeface="Symbol" pitchFamily="18" charset="2"/>
                </a:rPr>
                <a:t>(</a:t>
              </a:r>
              <a:endParaRPr lang="en-US" altLang="zh-CN">
                <a:solidFill>
                  <a:srgbClr val="990033"/>
                </a:solidFill>
              </a:endParaRPr>
            </a:p>
          </p:txBody>
        </p:sp>
        <p:sp>
          <p:nvSpPr>
            <p:cNvPr id="1095" name="Rectangle 11"/>
            <p:cNvSpPr>
              <a:spLocks noChangeArrowheads="1"/>
            </p:cNvSpPr>
            <p:nvPr/>
          </p:nvSpPr>
          <p:spPr bwMode="auto">
            <a:xfrm>
              <a:off x="4360" y="768"/>
              <a:ext cx="9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400">
                  <a:solidFill>
                    <a:srgbClr val="990033"/>
                  </a:solidFill>
                  <a:latin typeface="Symbol" pitchFamily="18" charset="2"/>
                </a:rPr>
                <a:t>)</a:t>
              </a:r>
              <a:endParaRPr lang="en-US" altLang="zh-CN">
                <a:solidFill>
                  <a:srgbClr val="990033"/>
                </a:solidFill>
              </a:endParaRPr>
            </a:p>
          </p:txBody>
        </p:sp>
        <p:sp>
          <p:nvSpPr>
            <p:cNvPr id="1096" name="Rectangle 12"/>
            <p:cNvSpPr>
              <a:spLocks noChangeArrowheads="1"/>
            </p:cNvSpPr>
            <p:nvPr/>
          </p:nvSpPr>
          <p:spPr bwMode="auto">
            <a:xfrm>
              <a:off x="4681" y="768"/>
              <a:ext cx="9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400">
                  <a:solidFill>
                    <a:srgbClr val="990033"/>
                  </a:solidFill>
                  <a:latin typeface="Symbol" pitchFamily="18" charset="2"/>
                </a:rPr>
                <a:t>(</a:t>
              </a:r>
              <a:endParaRPr lang="en-US" altLang="zh-CN">
                <a:solidFill>
                  <a:srgbClr val="990033"/>
                </a:solidFill>
              </a:endParaRPr>
            </a:p>
          </p:txBody>
        </p:sp>
        <p:sp>
          <p:nvSpPr>
            <p:cNvPr id="1097" name="Rectangle 13"/>
            <p:cNvSpPr>
              <a:spLocks noChangeArrowheads="1"/>
            </p:cNvSpPr>
            <p:nvPr/>
          </p:nvSpPr>
          <p:spPr bwMode="auto">
            <a:xfrm>
              <a:off x="4896" y="768"/>
              <a:ext cx="9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400">
                  <a:solidFill>
                    <a:srgbClr val="990033"/>
                  </a:solidFill>
                  <a:latin typeface="Symbol" pitchFamily="18" charset="2"/>
                </a:rPr>
                <a:t>)</a:t>
              </a:r>
              <a:endParaRPr lang="en-US" altLang="zh-CN">
                <a:solidFill>
                  <a:srgbClr val="990033"/>
                </a:solidFill>
              </a:endParaRPr>
            </a:p>
          </p:txBody>
        </p:sp>
        <p:sp>
          <p:nvSpPr>
            <p:cNvPr id="1098" name="Rectangle 14"/>
            <p:cNvSpPr>
              <a:spLocks noChangeArrowheads="1"/>
            </p:cNvSpPr>
            <p:nvPr/>
          </p:nvSpPr>
          <p:spPr bwMode="auto">
            <a:xfrm>
              <a:off x="4781" y="865"/>
              <a:ext cx="9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y</a:t>
              </a:r>
              <a:endParaRPr lang="en-US" altLang="zh-CN">
                <a:solidFill>
                  <a:srgbClr val="990033"/>
                </a:solidFill>
              </a:endParaRPr>
            </a:p>
          </p:txBody>
        </p:sp>
        <p:sp>
          <p:nvSpPr>
            <p:cNvPr id="1099" name="Rectangle 15"/>
            <p:cNvSpPr>
              <a:spLocks noChangeArrowheads="1"/>
            </p:cNvSpPr>
            <p:nvPr/>
          </p:nvSpPr>
          <p:spPr bwMode="auto">
            <a:xfrm>
              <a:off x="4428" y="865"/>
              <a:ext cx="133"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F</a:t>
              </a:r>
              <a:endParaRPr lang="en-US" altLang="zh-CN">
                <a:solidFill>
                  <a:srgbClr val="990033"/>
                </a:solidFill>
              </a:endParaRPr>
            </a:p>
          </p:txBody>
        </p:sp>
        <p:sp>
          <p:nvSpPr>
            <p:cNvPr id="1100" name="Rectangle 16"/>
            <p:cNvSpPr>
              <a:spLocks noChangeArrowheads="1"/>
            </p:cNvSpPr>
            <p:nvPr/>
          </p:nvSpPr>
          <p:spPr bwMode="auto">
            <a:xfrm>
              <a:off x="4232" y="865"/>
              <a:ext cx="9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x</a:t>
              </a:r>
              <a:endParaRPr lang="en-US" altLang="zh-CN">
                <a:solidFill>
                  <a:srgbClr val="990033"/>
                </a:solidFill>
              </a:endParaRPr>
            </a:p>
          </p:txBody>
        </p:sp>
        <p:sp>
          <p:nvSpPr>
            <p:cNvPr id="1101" name="Rectangle 17"/>
            <p:cNvSpPr>
              <a:spLocks noChangeArrowheads="1"/>
            </p:cNvSpPr>
            <p:nvPr/>
          </p:nvSpPr>
          <p:spPr bwMode="auto">
            <a:xfrm>
              <a:off x="3863" y="865"/>
              <a:ext cx="13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F</a:t>
              </a:r>
              <a:endParaRPr lang="en-US" altLang="zh-CN">
                <a:solidFill>
                  <a:srgbClr val="990033"/>
                </a:solidFill>
              </a:endParaRPr>
            </a:p>
          </p:txBody>
        </p:sp>
        <p:sp>
          <p:nvSpPr>
            <p:cNvPr id="1102" name="Rectangle 18"/>
            <p:cNvSpPr>
              <a:spLocks noChangeArrowheads="1"/>
            </p:cNvSpPr>
            <p:nvPr/>
          </p:nvSpPr>
          <p:spPr bwMode="auto">
            <a:xfrm>
              <a:off x="3455" y="865"/>
              <a:ext cx="9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y</a:t>
              </a:r>
              <a:endParaRPr lang="en-US" altLang="zh-CN">
                <a:solidFill>
                  <a:srgbClr val="990033"/>
                </a:solidFill>
              </a:endParaRPr>
            </a:p>
          </p:txBody>
        </p:sp>
        <p:sp>
          <p:nvSpPr>
            <p:cNvPr id="1103" name="Rectangle 19"/>
            <p:cNvSpPr>
              <a:spLocks noChangeArrowheads="1"/>
            </p:cNvSpPr>
            <p:nvPr/>
          </p:nvSpPr>
          <p:spPr bwMode="auto">
            <a:xfrm>
              <a:off x="3225" y="865"/>
              <a:ext cx="10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x</a:t>
              </a:r>
              <a:endParaRPr lang="en-US" altLang="zh-CN">
                <a:solidFill>
                  <a:srgbClr val="990033"/>
                </a:solidFill>
              </a:endParaRPr>
            </a:p>
          </p:txBody>
        </p:sp>
        <p:sp>
          <p:nvSpPr>
            <p:cNvPr id="1104" name="Rectangle 20"/>
            <p:cNvSpPr>
              <a:spLocks noChangeArrowheads="1"/>
            </p:cNvSpPr>
            <p:nvPr/>
          </p:nvSpPr>
          <p:spPr bwMode="auto">
            <a:xfrm>
              <a:off x="2958" y="865"/>
              <a:ext cx="133"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F</a:t>
              </a:r>
              <a:endParaRPr lang="en-US" altLang="zh-CN">
                <a:solidFill>
                  <a:srgbClr val="990033"/>
                </a:solidFill>
              </a:endParaRPr>
            </a:p>
          </p:txBody>
        </p:sp>
        <p:sp>
          <p:nvSpPr>
            <p:cNvPr id="1105" name="Rectangle 21"/>
            <p:cNvSpPr>
              <a:spLocks noChangeArrowheads="1"/>
            </p:cNvSpPr>
            <p:nvPr/>
          </p:nvSpPr>
          <p:spPr bwMode="auto">
            <a:xfrm>
              <a:off x="1397" y="843"/>
              <a:ext cx="21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i="1"/>
                <a:t>Y</a:t>
              </a:r>
              <a:endParaRPr lang="en-US" altLang="zh-CN"/>
            </a:p>
          </p:txBody>
        </p:sp>
        <p:sp>
          <p:nvSpPr>
            <p:cNvPr id="1106" name="Rectangle 22"/>
            <p:cNvSpPr>
              <a:spLocks noChangeArrowheads="1"/>
            </p:cNvSpPr>
            <p:nvPr/>
          </p:nvSpPr>
          <p:spPr bwMode="auto">
            <a:xfrm>
              <a:off x="1008" y="843"/>
              <a:ext cx="14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i="1"/>
                <a:t>X</a:t>
              </a:r>
              <a:endParaRPr lang="en-US" altLang="zh-CN"/>
            </a:p>
          </p:txBody>
        </p:sp>
        <p:sp>
          <p:nvSpPr>
            <p:cNvPr id="1107" name="Rectangle 23"/>
            <p:cNvSpPr>
              <a:spLocks noChangeArrowheads="1"/>
            </p:cNvSpPr>
            <p:nvPr/>
          </p:nvSpPr>
          <p:spPr bwMode="auto">
            <a:xfrm>
              <a:off x="4558" y="990"/>
              <a:ext cx="7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i="1">
                  <a:solidFill>
                    <a:srgbClr val="990033"/>
                  </a:solidFill>
                </a:rPr>
                <a:t>Y</a:t>
              </a:r>
              <a:endParaRPr lang="en-US" altLang="zh-CN">
                <a:solidFill>
                  <a:srgbClr val="990033"/>
                </a:solidFill>
              </a:endParaRPr>
            </a:p>
          </p:txBody>
        </p:sp>
        <p:sp>
          <p:nvSpPr>
            <p:cNvPr id="1108" name="Rectangle 24"/>
            <p:cNvSpPr>
              <a:spLocks noChangeArrowheads="1"/>
            </p:cNvSpPr>
            <p:nvPr/>
          </p:nvSpPr>
          <p:spPr bwMode="auto">
            <a:xfrm>
              <a:off x="4012" y="990"/>
              <a:ext cx="8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i="1">
                  <a:solidFill>
                    <a:srgbClr val="990033"/>
                  </a:solidFill>
                </a:rPr>
                <a:t>X</a:t>
              </a:r>
              <a:endParaRPr lang="en-US" altLang="zh-CN">
                <a:solidFill>
                  <a:srgbClr val="990033"/>
                </a:solidFill>
              </a:endParaRPr>
            </a:p>
          </p:txBody>
        </p:sp>
        <p:sp>
          <p:nvSpPr>
            <p:cNvPr id="1109" name="Rectangle 25"/>
            <p:cNvSpPr>
              <a:spLocks noChangeArrowheads="1"/>
            </p:cNvSpPr>
            <p:nvPr/>
          </p:nvSpPr>
          <p:spPr bwMode="auto">
            <a:xfrm>
              <a:off x="3680" y="842"/>
              <a:ext cx="11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a:solidFill>
                    <a:srgbClr val="990033"/>
                  </a:solidFill>
                  <a:latin typeface="Symbol" pitchFamily="18" charset="2"/>
                </a:rPr>
                <a:t>=</a:t>
              </a:r>
              <a:endParaRPr lang="en-US" altLang="zh-CN">
                <a:solidFill>
                  <a:srgbClr val="990033"/>
                </a:solidFill>
              </a:endParaRPr>
            </a:p>
          </p:txBody>
        </p:sp>
        <p:sp>
          <p:nvSpPr>
            <p:cNvPr id="5146" name="Rectangle 26"/>
            <p:cNvSpPr>
              <a:spLocks noChangeArrowheads="1"/>
            </p:cNvSpPr>
            <p:nvPr/>
          </p:nvSpPr>
          <p:spPr bwMode="auto">
            <a:xfrm>
              <a:off x="2670" y="843"/>
              <a:ext cx="365" cy="240"/>
            </a:xfrm>
            <a:prstGeom prst="rect">
              <a:avLst/>
            </a:prstGeom>
            <a:noFill/>
            <a:ln w="9525">
              <a:noFill/>
              <a:miter lim="800000"/>
              <a:headEnd/>
              <a:tailEnd/>
            </a:ln>
          </p:spPr>
          <p:txBody>
            <a:bodyPr lIns="0" tIns="0" rIns="0" bIns="0">
              <a:spAutoFit/>
            </a:bodyPr>
            <a:lstStyle/>
            <a:p>
              <a:pPr>
                <a:defRPr/>
              </a:pPr>
              <a:r>
                <a:rPr lang="en-US" altLang="zh-CN" sz="2500">
                  <a:effectLst>
                    <a:outerShdw blurRad="38100" dist="38100" dir="2700000" algn="tl">
                      <a:srgbClr val="000000"/>
                    </a:outerShdw>
                  </a:effectLst>
                  <a:latin typeface="Symbol" pitchFamily="18" charset="2"/>
                  <a:ea typeface="宋体" pitchFamily="2" charset="-122"/>
                  <a:sym typeface="Symbol" pitchFamily="18" charset="2"/>
                </a:rPr>
                <a:t></a:t>
              </a:r>
              <a:endParaRPr lang="en-US" altLang="zh-CN">
                <a:effectLst>
                  <a:outerShdw blurRad="38100" dist="38100" dir="2700000" algn="tl">
                    <a:srgbClr val="000000"/>
                  </a:outerShdw>
                </a:effectLst>
                <a:ea typeface="宋体" pitchFamily="2" charset="-122"/>
              </a:endParaRPr>
            </a:p>
          </p:txBody>
        </p:sp>
        <p:sp>
          <p:nvSpPr>
            <p:cNvPr id="1111" name="Rectangle 27"/>
            <p:cNvSpPr>
              <a:spLocks noChangeArrowheads="1"/>
            </p:cNvSpPr>
            <p:nvPr/>
          </p:nvSpPr>
          <p:spPr bwMode="auto">
            <a:xfrm>
              <a:off x="3345" y="865"/>
              <a:ext cx="5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a:solidFill>
                    <a:srgbClr val="990033"/>
                  </a:solidFill>
                </a:rPr>
                <a:t>,</a:t>
              </a:r>
              <a:endParaRPr lang="en-US" altLang="zh-CN">
                <a:solidFill>
                  <a:srgbClr val="990033"/>
                </a:solidFill>
              </a:endParaRPr>
            </a:p>
          </p:txBody>
        </p:sp>
        <p:sp>
          <p:nvSpPr>
            <p:cNvPr id="1112" name="Rectangle 28"/>
            <p:cNvSpPr>
              <a:spLocks noChangeArrowheads="1"/>
            </p:cNvSpPr>
            <p:nvPr/>
          </p:nvSpPr>
          <p:spPr bwMode="auto">
            <a:xfrm>
              <a:off x="1624" y="843"/>
              <a:ext cx="89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a:solidFill>
                    <a:srgbClr val="000000"/>
                  </a:solidFill>
                  <a:latin typeface="宋体" charset="-122"/>
                </a:rPr>
                <a:t>相互独立</a:t>
              </a:r>
              <a:endParaRPr lang="zh-CN" altLang="en-US">
                <a:solidFill>
                  <a:srgbClr val="000000"/>
                </a:solidFill>
              </a:endParaRPr>
            </a:p>
          </p:txBody>
        </p:sp>
        <p:sp>
          <p:nvSpPr>
            <p:cNvPr id="1113" name="Rectangle 29"/>
            <p:cNvSpPr>
              <a:spLocks noChangeArrowheads="1"/>
            </p:cNvSpPr>
            <p:nvPr/>
          </p:nvSpPr>
          <p:spPr bwMode="auto">
            <a:xfrm>
              <a:off x="1170" y="843"/>
              <a:ext cx="22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a:latin typeface="宋体" charset="-122"/>
                </a:rPr>
                <a:t>与</a:t>
              </a:r>
              <a:endParaRPr lang="zh-CN" altLang="en-US"/>
            </a:p>
          </p:txBody>
        </p:sp>
        <p:sp>
          <p:nvSpPr>
            <p:cNvPr id="1114" name="Text Box 30"/>
            <p:cNvSpPr txBox="1">
              <a:spLocks noChangeArrowheads="1"/>
            </p:cNvSpPr>
            <p:nvPr/>
          </p:nvSpPr>
          <p:spPr bwMode="auto">
            <a:xfrm>
              <a:off x="720" y="796"/>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en-US" altLang="zh-CN"/>
                <a:t>1.</a:t>
              </a:r>
            </a:p>
          </p:txBody>
        </p:sp>
      </p:grpSp>
      <p:sp>
        <p:nvSpPr>
          <p:cNvPr id="5151" name="Text Box 31"/>
          <p:cNvSpPr txBox="1">
            <a:spLocks noChangeArrowheads="1"/>
          </p:cNvSpPr>
          <p:nvPr/>
        </p:nvSpPr>
        <p:spPr bwMode="auto">
          <a:xfrm>
            <a:off x="473075" y="3385145"/>
            <a:ext cx="4897438" cy="519112"/>
          </a:xfrm>
          <a:prstGeom prst="rect">
            <a:avLst/>
          </a:prstGeom>
          <a:noFill/>
          <a:ln w="9525">
            <a:noFill/>
            <a:miter lim="800000"/>
            <a:headEnd/>
            <a:tailEnd/>
          </a:ln>
          <a:effectLst/>
        </p:spPr>
        <p:txBody>
          <a:bodyPr>
            <a:spAutoFit/>
          </a:bodyPr>
          <a:lstStyle/>
          <a:p>
            <a:pPr>
              <a:defRPr/>
            </a:pPr>
            <a:r>
              <a:rPr lang="en-US" altLang="zh-CN">
                <a:solidFill>
                  <a:srgbClr val="000000"/>
                </a:solidFill>
                <a:ea typeface="宋体" pitchFamily="2" charset="-122"/>
              </a:rPr>
              <a:t>2. (</a:t>
            </a:r>
            <a:r>
              <a:rPr lang="zh-CN" altLang="en-US">
                <a:solidFill>
                  <a:srgbClr val="000000"/>
                </a:solidFill>
                <a:ea typeface="宋体" pitchFamily="2" charset="-122"/>
              </a:rPr>
              <a:t>离散型</a:t>
            </a:r>
            <a:r>
              <a:rPr lang="en-US" altLang="zh-CN">
                <a:solidFill>
                  <a:srgbClr val="000000"/>
                </a:solidFill>
                <a:ea typeface="宋体" pitchFamily="2" charset="-122"/>
              </a:rPr>
              <a:t>)</a:t>
            </a:r>
            <a:r>
              <a:rPr lang="en-US" altLang="zh-CN" i="1">
                <a:solidFill>
                  <a:srgbClr val="000000"/>
                </a:solidFill>
                <a:ea typeface="宋体" pitchFamily="2" charset="-122"/>
              </a:rPr>
              <a:t>X</a:t>
            </a:r>
            <a:r>
              <a:rPr lang="zh-CN" altLang="en-US">
                <a:solidFill>
                  <a:srgbClr val="000000"/>
                </a:solidFill>
                <a:ea typeface="宋体" pitchFamily="2" charset="-122"/>
              </a:rPr>
              <a:t>与</a:t>
            </a:r>
            <a:r>
              <a:rPr lang="en-US" altLang="zh-CN" i="1">
                <a:solidFill>
                  <a:srgbClr val="000000"/>
                </a:solidFill>
                <a:ea typeface="宋体" pitchFamily="2" charset="-122"/>
              </a:rPr>
              <a:t>Y</a:t>
            </a:r>
            <a:r>
              <a:rPr lang="zh-CN" altLang="en-US">
                <a:solidFill>
                  <a:srgbClr val="000000"/>
                </a:solidFill>
                <a:ea typeface="宋体" pitchFamily="2" charset="-122"/>
              </a:rPr>
              <a:t>相互独立 </a:t>
            </a:r>
            <a:r>
              <a:rPr lang="zh-CN" altLang="en-US">
                <a:solidFill>
                  <a:srgbClr val="000000"/>
                </a:solidFill>
                <a:effectLst>
                  <a:outerShdw blurRad="38100" dist="38100" dir="2700000" algn="tl">
                    <a:srgbClr val="FFFFFF"/>
                  </a:outerShdw>
                </a:effectLst>
                <a:ea typeface="宋体" pitchFamily="2" charset="-122"/>
                <a:sym typeface="Symbol" pitchFamily="18" charset="2"/>
              </a:rPr>
              <a:t></a:t>
            </a:r>
            <a:r>
              <a:rPr lang="zh-CN" altLang="en-US">
                <a:ea typeface="宋体" pitchFamily="2" charset="-122"/>
              </a:rPr>
              <a:t> </a:t>
            </a:r>
          </a:p>
        </p:txBody>
      </p:sp>
      <p:grpSp>
        <p:nvGrpSpPr>
          <p:cNvPr id="3" name="Group 32"/>
          <p:cNvGrpSpPr>
            <a:grpSpLocks/>
          </p:cNvGrpSpPr>
          <p:nvPr/>
        </p:nvGrpSpPr>
        <p:grpSpPr bwMode="auto">
          <a:xfrm>
            <a:off x="901700" y="3831232"/>
            <a:ext cx="5403850" cy="712788"/>
            <a:chOff x="1718" y="3363"/>
            <a:chExt cx="3404" cy="449"/>
          </a:xfrm>
        </p:grpSpPr>
        <p:sp>
          <p:nvSpPr>
            <p:cNvPr id="1065" name="Rectangle 33"/>
            <p:cNvSpPr>
              <a:spLocks noChangeArrowheads="1"/>
            </p:cNvSpPr>
            <p:nvPr/>
          </p:nvSpPr>
          <p:spPr bwMode="auto">
            <a:xfrm>
              <a:off x="1847" y="3363"/>
              <a:ext cx="165"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4300">
                  <a:solidFill>
                    <a:srgbClr val="990033"/>
                  </a:solidFill>
                  <a:latin typeface="Symbol" pitchFamily="18" charset="2"/>
                </a:rPr>
                <a:t>{</a:t>
              </a:r>
              <a:endParaRPr lang="en-US" altLang="zh-CN">
                <a:solidFill>
                  <a:srgbClr val="990033"/>
                </a:solidFill>
              </a:endParaRPr>
            </a:p>
          </p:txBody>
        </p:sp>
        <p:sp>
          <p:nvSpPr>
            <p:cNvPr id="1066" name="Rectangle 34"/>
            <p:cNvSpPr>
              <a:spLocks noChangeArrowheads="1"/>
            </p:cNvSpPr>
            <p:nvPr/>
          </p:nvSpPr>
          <p:spPr bwMode="auto">
            <a:xfrm>
              <a:off x="3055" y="3363"/>
              <a:ext cx="165"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4300">
                  <a:solidFill>
                    <a:srgbClr val="990033"/>
                  </a:solidFill>
                  <a:latin typeface="Symbol" pitchFamily="18" charset="2"/>
                </a:rPr>
                <a:t>}</a:t>
              </a:r>
              <a:endParaRPr lang="en-US" altLang="zh-CN">
                <a:solidFill>
                  <a:srgbClr val="990033"/>
                </a:solidFill>
              </a:endParaRPr>
            </a:p>
          </p:txBody>
        </p:sp>
        <p:sp>
          <p:nvSpPr>
            <p:cNvPr id="1067" name="Rectangle 35"/>
            <p:cNvSpPr>
              <a:spLocks noChangeArrowheads="1"/>
            </p:cNvSpPr>
            <p:nvPr/>
          </p:nvSpPr>
          <p:spPr bwMode="auto">
            <a:xfrm>
              <a:off x="3449" y="3421"/>
              <a:ext cx="13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600">
                  <a:solidFill>
                    <a:srgbClr val="990033"/>
                  </a:solidFill>
                  <a:latin typeface="Symbol" pitchFamily="18" charset="2"/>
                </a:rPr>
                <a:t>{</a:t>
              </a:r>
              <a:endParaRPr lang="en-US" altLang="zh-CN">
                <a:solidFill>
                  <a:srgbClr val="990033"/>
                </a:solidFill>
              </a:endParaRPr>
            </a:p>
          </p:txBody>
        </p:sp>
        <p:sp>
          <p:nvSpPr>
            <p:cNvPr id="1068" name="Rectangle 36"/>
            <p:cNvSpPr>
              <a:spLocks noChangeArrowheads="1"/>
            </p:cNvSpPr>
            <p:nvPr/>
          </p:nvSpPr>
          <p:spPr bwMode="auto">
            <a:xfrm>
              <a:off x="4066" y="3421"/>
              <a:ext cx="13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600">
                  <a:solidFill>
                    <a:srgbClr val="990033"/>
                  </a:solidFill>
                  <a:latin typeface="Symbol" pitchFamily="18" charset="2"/>
                </a:rPr>
                <a:t>}</a:t>
              </a:r>
              <a:endParaRPr lang="en-US" altLang="zh-CN">
                <a:solidFill>
                  <a:srgbClr val="990033"/>
                </a:solidFill>
              </a:endParaRPr>
            </a:p>
          </p:txBody>
        </p:sp>
        <p:sp>
          <p:nvSpPr>
            <p:cNvPr id="1069" name="Rectangle 37"/>
            <p:cNvSpPr>
              <a:spLocks noChangeArrowheads="1"/>
            </p:cNvSpPr>
            <p:nvPr/>
          </p:nvSpPr>
          <p:spPr bwMode="auto">
            <a:xfrm>
              <a:off x="4373" y="3363"/>
              <a:ext cx="165"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4300">
                  <a:solidFill>
                    <a:srgbClr val="990033"/>
                  </a:solidFill>
                  <a:latin typeface="Symbol" pitchFamily="18" charset="2"/>
                </a:rPr>
                <a:t>{</a:t>
              </a:r>
              <a:endParaRPr lang="en-US" altLang="zh-CN">
                <a:solidFill>
                  <a:srgbClr val="990033"/>
                </a:solidFill>
              </a:endParaRPr>
            </a:p>
          </p:txBody>
        </p:sp>
        <p:sp>
          <p:nvSpPr>
            <p:cNvPr id="1070" name="Rectangle 38"/>
            <p:cNvSpPr>
              <a:spLocks noChangeArrowheads="1"/>
            </p:cNvSpPr>
            <p:nvPr/>
          </p:nvSpPr>
          <p:spPr bwMode="auto">
            <a:xfrm>
              <a:off x="4957" y="3363"/>
              <a:ext cx="165"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4300">
                  <a:solidFill>
                    <a:srgbClr val="990033"/>
                  </a:solidFill>
                  <a:latin typeface="Symbol" pitchFamily="18" charset="2"/>
                </a:rPr>
                <a:t>}</a:t>
              </a:r>
              <a:endParaRPr lang="en-US" altLang="zh-CN">
                <a:solidFill>
                  <a:srgbClr val="990033"/>
                </a:solidFill>
              </a:endParaRPr>
            </a:p>
          </p:txBody>
        </p:sp>
        <p:sp>
          <p:nvSpPr>
            <p:cNvPr id="1071" name="Rectangle 39"/>
            <p:cNvSpPr>
              <a:spLocks noChangeArrowheads="1"/>
            </p:cNvSpPr>
            <p:nvPr/>
          </p:nvSpPr>
          <p:spPr bwMode="auto">
            <a:xfrm>
              <a:off x="4903" y="3658"/>
              <a:ext cx="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i="1">
                  <a:solidFill>
                    <a:srgbClr val="990033"/>
                  </a:solidFill>
                </a:rPr>
                <a:t>j</a:t>
              </a:r>
              <a:endParaRPr lang="en-US" altLang="zh-CN">
                <a:solidFill>
                  <a:srgbClr val="990033"/>
                </a:solidFill>
              </a:endParaRPr>
            </a:p>
          </p:txBody>
        </p:sp>
        <p:sp>
          <p:nvSpPr>
            <p:cNvPr id="1072" name="Rectangle 40"/>
            <p:cNvSpPr>
              <a:spLocks noChangeArrowheads="1"/>
            </p:cNvSpPr>
            <p:nvPr/>
          </p:nvSpPr>
          <p:spPr bwMode="auto">
            <a:xfrm>
              <a:off x="4013" y="3658"/>
              <a:ext cx="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i="1">
                  <a:solidFill>
                    <a:srgbClr val="990033"/>
                  </a:solidFill>
                </a:rPr>
                <a:t>i</a:t>
              </a:r>
              <a:endParaRPr lang="en-US" altLang="zh-CN">
                <a:solidFill>
                  <a:srgbClr val="990033"/>
                </a:solidFill>
              </a:endParaRPr>
            </a:p>
          </p:txBody>
        </p:sp>
        <p:sp>
          <p:nvSpPr>
            <p:cNvPr id="1073" name="Rectangle 41"/>
            <p:cNvSpPr>
              <a:spLocks noChangeArrowheads="1"/>
            </p:cNvSpPr>
            <p:nvPr/>
          </p:nvSpPr>
          <p:spPr bwMode="auto">
            <a:xfrm>
              <a:off x="3001" y="3658"/>
              <a:ext cx="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i="1">
                  <a:solidFill>
                    <a:srgbClr val="990033"/>
                  </a:solidFill>
                </a:rPr>
                <a:t>j</a:t>
              </a:r>
              <a:endParaRPr lang="en-US" altLang="zh-CN">
                <a:solidFill>
                  <a:srgbClr val="990033"/>
                </a:solidFill>
              </a:endParaRPr>
            </a:p>
          </p:txBody>
        </p:sp>
        <p:sp>
          <p:nvSpPr>
            <p:cNvPr id="1074" name="Rectangle 42"/>
            <p:cNvSpPr>
              <a:spLocks noChangeArrowheads="1"/>
            </p:cNvSpPr>
            <p:nvPr/>
          </p:nvSpPr>
          <p:spPr bwMode="auto">
            <a:xfrm>
              <a:off x="2400" y="3658"/>
              <a:ext cx="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i="1">
                  <a:solidFill>
                    <a:srgbClr val="990033"/>
                  </a:solidFill>
                </a:rPr>
                <a:t>i</a:t>
              </a:r>
              <a:endParaRPr lang="en-US" altLang="zh-CN">
                <a:solidFill>
                  <a:srgbClr val="990033"/>
                </a:solidFill>
              </a:endParaRPr>
            </a:p>
          </p:txBody>
        </p:sp>
        <p:sp>
          <p:nvSpPr>
            <p:cNvPr id="1075" name="Rectangle 43"/>
            <p:cNvSpPr>
              <a:spLocks noChangeArrowheads="1"/>
            </p:cNvSpPr>
            <p:nvPr/>
          </p:nvSpPr>
          <p:spPr bwMode="auto">
            <a:xfrm>
              <a:off x="4792" y="3527"/>
              <a:ext cx="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990033"/>
                  </a:solidFill>
                </a:rPr>
                <a:t>y</a:t>
              </a:r>
              <a:endParaRPr lang="en-US" altLang="zh-CN">
                <a:solidFill>
                  <a:srgbClr val="990033"/>
                </a:solidFill>
              </a:endParaRPr>
            </a:p>
          </p:txBody>
        </p:sp>
        <p:sp>
          <p:nvSpPr>
            <p:cNvPr id="1076" name="Rectangle 44"/>
            <p:cNvSpPr>
              <a:spLocks noChangeArrowheads="1"/>
            </p:cNvSpPr>
            <p:nvPr/>
          </p:nvSpPr>
          <p:spPr bwMode="auto">
            <a:xfrm>
              <a:off x="4420" y="3527"/>
              <a:ext cx="18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990033"/>
                  </a:solidFill>
                </a:rPr>
                <a:t> Y</a:t>
              </a:r>
              <a:endParaRPr lang="en-US" altLang="zh-CN">
                <a:solidFill>
                  <a:srgbClr val="990033"/>
                </a:solidFill>
              </a:endParaRPr>
            </a:p>
          </p:txBody>
        </p:sp>
        <p:sp>
          <p:nvSpPr>
            <p:cNvPr id="1077" name="Rectangle 45"/>
            <p:cNvSpPr>
              <a:spLocks noChangeArrowheads="1"/>
            </p:cNvSpPr>
            <p:nvPr/>
          </p:nvSpPr>
          <p:spPr bwMode="auto">
            <a:xfrm>
              <a:off x="4244" y="3527"/>
              <a:ext cx="132"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990033"/>
                  </a:solidFill>
                </a:rPr>
                <a:t>P</a:t>
              </a:r>
              <a:endParaRPr lang="en-US" altLang="zh-CN">
                <a:solidFill>
                  <a:srgbClr val="990033"/>
                </a:solidFill>
              </a:endParaRPr>
            </a:p>
          </p:txBody>
        </p:sp>
        <p:sp>
          <p:nvSpPr>
            <p:cNvPr id="1078" name="Rectangle 46"/>
            <p:cNvSpPr>
              <a:spLocks noChangeArrowheads="1"/>
            </p:cNvSpPr>
            <p:nvPr/>
          </p:nvSpPr>
          <p:spPr bwMode="auto">
            <a:xfrm>
              <a:off x="3909" y="3527"/>
              <a:ext cx="10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990033"/>
                  </a:solidFill>
                </a:rPr>
                <a:t>x</a:t>
              </a:r>
              <a:endParaRPr lang="en-US" altLang="zh-CN">
                <a:solidFill>
                  <a:srgbClr val="990033"/>
                </a:solidFill>
              </a:endParaRPr>
            </a:p>
          </p:txBody>
        </p:sp>
        <p:sp>
          <p:nvSpPr>
            <p:cNvPr id="1079" name="Rectangle 47"/>
            <p:cNvSpPr>
              <a:spLocks noChangeArrowheads="1"/>
            </p:cNvSpPr>
            <p:nvPr/>
          </p:nvSpPr>
          <p:spPr bwMode="auto">
            <a:xfrm>
              <a:off x="3537" y="3527"/>
              <a:ext cx="144"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990033"/>
                  </a:solidFill>
                </a:rPr>
                <a:t>X</a:t>
              </a:r>
              <a:endParaRPr lang="en-US" altLang="zh-CN">
                <a:solidFill>
                  <a:srgbClr val="990033"/>
                </a:solidFill>
              </a:endParaRPr>
            </a:p>
          </p:txBody>
        </p:sp>
        <p:sp>
          <p:nvSpPr>
            <p:cNvPr id="1080" name="Rectangle 48"/>
            <p:cNvSpPr>
              <a:spLocks noChangeArrowheads="1"/>
            </p:cNvSpPr>
            <p:nvPr/>
          </p:nvSpPr>
          <p:spPr bwMode="auto">
            <a:xfrm>
              <a:off x="3323" y="3527"/>
              <a:ext cx="132"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990033"/>
                  </a:solidFill>
                </a:rPr>
                <a:t>P</a:t>
              </a:r>
              <a:endParaRPr lang="en-US" altLang="zh-CN">
                <a:solidFill>
                  <a:srgbClr val="990033"/>
                </a:solidFill>
              </a:endParaRPr>
            </a:p>
          </p:txBody>
        </p:sp>
        <p:sp>
          <p:nvSpPr>
            <p:cNvPr id="1081" name="Rectangle 49"/>
            <p:cNvSpPr>
              <a:spLocks noChangeArrowheads="1"/>
            </p:cNvSpPr>
            <p:nvPr/>
          </p:nvSpPr>
          <p:spPr bwMode="auto">
            <a:xfrm>
              <a:off x="2891" y="3527"/>
              <a:ext cx="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990033"/>
                  </a:solidFill>
                </a:rPr>
                <a:t>y</a:t>
              </a:r>
              <a:endParaRPr lang="en-US" altLang="zh-CN">
                <a:solidFill>
                  <a:srgbClr val="990033"/>
                </a:solidFill>
              </a:endParaRPr>
            </a:p>
          </p:txBody>
        </p:sp>
        <p:sp>
          <p:nvSpPr>
            <p:cNvPr id="1082" name="Rectangle 50"/>
            <p:cNvSpPr>
              <a:spLocks noChangeArrowheads="1"/>
            </p:cNvSpPr>
            <p:nvPr/>
          </p:nvSpPr>
          <p:spPr bwMode="auto">
            <a:xfrm>
              <a:off x="2518" y="3527"/>
              <a:ext cx="132"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990033"/>
                  </a:solidFill>
                </a:rPr>
                <a:t>Y</a:t>
              </a:r>
              <a:endParaRPr lang="en-US" altLang="zh-CN">
                <a:solidFill>
                  <a:srgbClr val="990033"/>
                </a:solidFill>
              </a:endParaRPr>
            </a:p>
          </p:txBody>
        </p:sp>
        <p:sp>
          <p:nvSpPr>
            <p:cNvPr id="1083" name="Rectangle 51"/>
            <p:cNvSpPr>
              <a:spLocks noChangeArrowheads="1"/>
            </p:cNvSpPr>
            <p:nvPr/>
          </p:nvSpPr>
          <p:spPr bwMode="auto">
            <a:xfrm>
              <a:off x="2296" y="3527"/>
              <a:ext cx="10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990033"/>
                  </a:solidFill>
                </a:rPr>
                <a:t>x</a:t>
              </a:r>
              <a:endParaRPr lang="en-US" altLang="zh-CN">
                <a:solidFill>
                  <a:srgbClr val="990033"/>
                </a:solidFill>
              </a:endParaRPr>
            </a:p>
          </p:txBody>
        </p:sp>
        <p:sp>
          <p:nvSpPr>
            <p:cNvPr id="1084" name="Rectangle 52"/>
            <p:cNvSpPr>
              <a:spLocks noChangeArrowheads="1"/>
            </p:cNvSpPr>
            <p:nvPr/>
          </p:nvSpPr>
          <p:spPr bwMode="auto">
            <a:xfrm>
              <a:off x="1924" y="3527"/>
              <a:ext cx="144"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990033"/>
                  </a:solidFill>
                </a:rPr>
                <a:t>X</a:t>
              </a:r>
              <a:endParaRPr lang="en-US" altLang="zh-CN">
                <a:solidFill>
                  <a:srgbClr val="990033"/>
                </a:solidFill>
              </a:endParaRPr>
            </a:p>
          </p:txBody>
        </p:sp>
        <p:sp>
          <p:nvSpPr>
            <p:cNvPr id="1085" name="Rectangle 53"/>
            <p:cNvSpPr>
              <a:spLocks noChangeArrowheads="1"/>
            </p:cNvSpPr>
            <p:nvPr/>
          </p:nvSpPr>
          <p:spPr bwMode="auto">
            <a:xfrm>
              <a:off x="1718" y="3527"/>
              <a:ext cx="132"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990033"/>
                  </a:solidFill>
                </a:rPr>
                <a:t>P</a:t>
              </a:r>
              <a:endParaRPr lang="en-US" altLang="zh-CN">
                <a:solidFill>
                  <a:srgbClr val="990033"/>
                </a:solidFill>
              </a:endParaRPr>
            </a:p>
          </p:txBody>
        </p:sp>
        <p:sp>
          <p:nvSpPr>
            <p:cNvPr id="1086" name="Rectangle 54"/>
            <p:cNvSpPr>
              <a:spLocks noChangeArrowheads="1"/>
            </p:cNvSpPr>
            <p:nvPr/>
          </p:nvSpPr>
          <p:spPr bwMode="auto">
            <a:xfrm>
              <a:off x="4610" y="3503"/>
              <a:ext cx="173"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990033"/>
                  </a:solidFill>
                  <a:latin typeface="Symbol" pitchFamily="18" charset="2"/>
                </a:rPr>
                <a:t> =</a:t>
              </a:r>
              <a:endParaRPr lang="en-US" altLang="zh-CN">
                <a:solidFill>
                  <a:srgbClr val="990033"/>
                </a:solidFill>
              </a:endParaRPr>
            </a:p>
          </p:txBody>
        </p:sp>
        <p:sp>
          <p:nvSpPr>
            <p:cNvPr id="1087" name="Rectangle 55"/>
            <p:cNvSpPr>
              <a:spLocks noChangeArrowheads="1"/>
            </p:cNvSpPr>
            <p:nvPr/>
          </p:nvSpPr>
          <p:spPr bwMode="auto">
            <a:xfrm>
              <a:off x="3737" y="3503"/>
              <a:ext cx="11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990033"/>
                  </a:solidFill>
                  <a:latin typeface="Symbol" pitchFamily="18" charset="2"/>
                </a:rPr>
                <a:t>=</a:t>
              </a:r>
              <a:endParaRPr lang="en-US" altLang="zh-CN">
                <a:solidFill>
                  <a:srgbClr val="990033"/>
                </a:solidFill>
              </a:endParaRPr>
            </a:p>
          </p:txBody>
        </p:sp>
        <p:sp>
          <p:nvSpPr>
            <p:cNvPr id="1088" name="Rectangle 56"/>
            <p:cNvSpPr>
              <a:spLocks noChangeArrowheads="1"/>
            </p:cNvSpPr>
            <p:nvPr/>
          </p:nvSpPr>
          <p:spPr bwMode="auto">
            <a:xfrm>
              <a:off x="3157" y="3503"/>
              <a:ext cx="11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990033"/>
                  </a:solidFill>
                  <a:latin typeface="Symbol" pitchFamily="18" charset="2"/>
                </a:rPr>
                <a:t>=</a:t>
              </a:r>
              <a:endParaRPr lang="en-US" altLang="zh-CN">
                <a:solidFill>
                  <a:srgbClr val="990033"/>
                </a:solidFill>
              </a:endParaRPr>
            </a:p>
          </p:txBody>
        </p:sp>
        <p:sp>
          <p:nvSpPr>
            <p:cNvPr id="1089" name="Rectangle 57"/>
            <p:cNvSpPr>
              <a:spLocks noChangeArrowheads="1"/>
            </p:cNvSpPr>
            <p:nvPr/>
          </p:nvSpPr>
          <p:spPr bwMode="auto">
            <a:xfrm>
              <a:off x="2709" y="3503"/>
              <a:ext cx="11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990033"/>
                  </a:solidFill>
                  <a:latin typeface="Symbol" pitchFamily="18" charset="2"/>
                </a:rPr>
                <a:t>=</a:t>
              </a:r>
              <a:endParaRPr lang="en-US" altLang="zh-CN">
                <a:solidFill>
                  <a:srgbClr val="990033"/>
                </a:solidFill>
              </a:endParaRPr>
            </a:p>
          </p:txBody>
        </p:sp>
        <p:sp>
          <p:nvSpPr>
            <p:cNvPr id="1090" name="Rectangle 58"/>
            <p:cNvSpPr>
              <a:spLocks noChangeArrowheads="1"/>
            </p:cNvSpPr>
            <p:nvPr/>
          </p:nvSpPr>
          <p:spPr bwMode="auto">
            <a:xfrm>
              <a:off x="2124" y="3503"/>
              <a:ext cx="11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990033"/>
                  </a:solidFill>
                  <a:latin typeface="Symbol" pitchFamily="18" charset="2"/>
                </a:rPr>
                <a:t>=</a:t>
              </a:r>
              <a:endParaRPr lang="en-US" altLang="zh-CN">
                <a:solidFill>
                  <a:srgbClr val="990033"/>
                </a:solidFill>
              </a:endParaRPr>
            </a:p>
          </p:txBody>
        </p:sp>
        <p:sp>
          <p:nvSpPr>
            <p:cNvPr id="1091" name="Rectangle 59"/>
            <p:cNvSpPr>
              <a:spLocks noChangeArrowheads="1"/>
            </p:cNvSpPr>
            <p:nvPr/>
          </p:nvSpPr>
          <p:spPr bwMode="auto">
            <a:xfrm>
              <a:off x="2460" y="3527"/>
              <a:ext cx="54"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990033"/>
                  </a:solidFill>
                </a:rPr>
                <a:t>,</a:t>
              </a:r>
              <a:endParaRPr lang="en-US" altLang="zh-CN">
                <a:solidFill>
                  <a:srgbClr val="990033"/>
                </a:solidFill>
              </a:endParaRPr>
            </a:p>
          </p:txBody>
        </p:sp>
      </p:grpSp>
      <p:sp>
        <p:nvSpPr>
          <p:cNvPr id="5180" name="Text Box 60"/>
          <p:cNvSpPr txBox="1">
            <a:spLocks noChangeArrowheads="1"/>
          </p:cNvSpPr>
          <p:nvPr/>
        </p:nvSpPr>
        <p:spPr bwMode="auto">
          <a:xfrm>
            <a:off x="468313" y="5199657"/>
            <a:ext cx="4897437" cy="519113"/>
          </a:xfrm>
          <a:prstGeom prst="rect">
            <a:avLst/>
          </a:prstGeom>
          <a:noFill/>
          <a:ln w="9525">
            <a:noFill/>
            <a:miter lim="800000"/>
            <a:headEnd/>
            <a:tailEnd/>
          </a:ln>
          <a:effectLst/>
        </p:spPr>
        <p:txBody>
          <a:bodyPr>
            <a:spAutoFit/>
          </a:bodyPr>
          <a:lstStyle/>
          <a:p>
            <a:pPr>
              <a:defRPr/>
            </a:pPr>
            <a:r>
              <a:rPr lang="en-US" altLang="zh-CN">
                <a:solidFill>
                  <a:srgbClr val="000000"/>
                </a:solidFill>
                <a:ea typeface="宋体" pitchFamily="2" charset="-122"/>
              </a:rPr>
              <a:t>3. (</a:t>
            </a:r>
            <a:r>
              <a:rPr lang="zh-CN" altLang="en-US">
                <a:solidFill>
                  <a:srgbClr val="000000"/>
                </a:solidFill>
                <a:ea typeface="宋体" pitchFamily="2" charset="-122"/>
              </a:rPr>
              <a:t>连续型</a:t>
            </a:r>
            <a:r>
              <a:rPr lang="en-US" altLang="zh-CN">
                <a:solidFill>
                  <a:srgbClr val="000000"/>
                </a:solidFill>
                <a:ea typeface="宋体" pitchFamily="2" charset="-122"/>
              </a:rPr>
              <a:t>)</a:t>
            </a:r>
            <a:r>
              <a:rPr lang="en-US" altLang="zh-CN" i="1">
                <a:solidFill>
                  <a:srgbClr val="000000"/>
                </a:solidFill>
                <a:ea typeface="宋体" pitchFamily="2" charset="-122"/>
              </a:rPr>
              <a:t>X</a:t>
            </a:r>
            <a:r>
              <a:rPr lang="zh-CN" altLang="en-US">
                <a:solidFill>
                  <a:srgbClr val="000000"/>
                </a:solidFill>
                <a:ea typeface="宋体" pitchFamily="2" charset="-122"/>
              </a:rPr>
              <a:t>与</a:t>
            </a:r>
            <a:r>
              <a:rPr lang="en-US" altLang="zh-CN" i="1">
                <a:solidFill>
                  <a:srgbClr val="000000"/>
                </a:solidFill>
                <a:ea typeface="宋体" pitchFamily="2" charset="-122"/>
              </a:rPr>
              <a:t>Y</a:t>
            </a:r>
            <a:r>
              <a:rPr lang="zh-CN" altLang="en-US">
                <a:solidFill>
                  <a:srgbClr val="000000"/>
                </a:solidFill>
                <a:ea typeface="宋体" pitchFamily="2" charset="-122"/>
              </a:rPr>
              <a:t>相互独立 </a:t>
            </a:r>
            <a:r>
              <a:rPr lang="zh-CN" altLang="en-US">
                <a:solidFill>
                  <a:srgbClr val="000000"/>
                </a:solidFill>
                <a:effectLst>
                  <a:outerShdw blurRad="38100" dist="38100" dir="2700000" algn="tl">
                    <a:srgbClr val="FFFFFF"/>
                  </a:outerShdw>
                </a:effectLst>
                <a:ea typeface="宋体" pitchFamily="2" charset="-122"/>
                <a:sym typeface="Symbol" pitchFamily="18" charset="2"/>
              </a:rPr>
              <a:t></a:t>
            </a:r>
            <a:r>
              <a:rPr lang="zh-CN" altLang="en-US">
                <a:ea typeface="宋体" pitchFamily="2" charset="-122"/>
              </a:rPr>
              <a:t> </a:t>
            </a:r>
          </a:p>
        </p:txBody>
      </p:sp>
      <p:grpSp>
        <p:nvGrpSpPr>
          <p:cNvPr id="4" name="Group 61"/>
          <p:cNvGrpSpPr>
            <a:grpSpLocks/>
          </p:cNvGrpSpPr>
          <p:nvPr/>
        </p:nvGrpSpPr>
        <p:grpSpPr bwMode="auto">
          <a:xfrm>
            <a:off x="5033963" y="5161557"/>
            <a:ext cx="2778125" cy="557213"/>
            <a:chOff x="3766" y="3527"/>
            <a:chExt cx="1750" cy="351"/>
          </a:xfrm>
        </p:grpSpPr>
        <p:sp>
          <p:nvSpPr>
            <p:cNvPr id="1048" name="Rectangle 62"/>
            <p:cNvSpPr>
              <a:spLocks noChangeArrowheads="1"/>
            </p:cNvSpPr>
            <p:nvPr/>
          </p:nvSpPr>
          <p:spPr bwMode="auto">
            <a:xfrm>
              <a:off x="3876" y="3527"/>
              <a:ext cx="8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a:solidFill>
                    <a:srgbClr val="990033"/>
                  </a:solidFill>
                  <a:latin typeface="Symbol" pitchFamily="18" charset="2"/>
                </a:rPr>
                <a:t>(</a:t>
              </a:r>
              <a:endParaRPr lang="en-US" altLang="zh-CN">
                <a:solidFill>
                  <a:srgbClr val="990033"/>
                </a:solidFill>
              </a:endParaRPr>
            </a:p>
          </p:txBody>
        </p:sp>
        <p:sp>
          <p:nvSpPr>
            <p:cNvPr id="1049" name="Rectangle 63"/>
            <p:cNvSpPr>
              <a:spLocks noChangeArrowheads="1"/>
            </p:cNvSpPr>
            <p:nvPr/>
          </p:nvSpPr>
          <p:spPr bwMode="auto">
            <a:xfrm>
              <a:off x="4264" y="3527"/>
              <a:ext cx="8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a:solidFill>
                    <a:srgbClr val="990033"/>
                  </a:solidFill>
                  <a:latin typeface="Symbol" pitchFamily="18" charset="2"/>
                </a:rPr>
                <a:t>)</a:t>
              </a:r>
              <a:endParaRPr lang="en-US" altLang="zh-CN">
                <a:solidFill>
                  <a:srgbClr val="990033"/>
                </a:solidFill>
              </a:endParaRPr>
            </a:p>
          </p:txBody>
        </p:sp>
        <p:sp>
          <p:nvSpPr>
            <p:cNvPr id="1050" name="Rectangle 64"/>
            <p:cNvSpPr>
              <a:spLocks noChangeArrowheads="1"/>
            </p:cNvSpPr>
            <p:nvPr/>
          </p:nvSpPr>
          <p:spPr bwMode="auto">
            <a:xfrm>
              <a:off x="4765" y="3527"/>
              <a:ext cx="8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a:solidFill>
                    <a:srgbClr val="990033"/>
                  </a:solidFill>
                  <a:latin typeface="Symbol" pitchFamily="18" charset="2"/>
                </a:rPr>
                <a:t>(</a:t>
              </a:r>
              <a:endParaRPr lang="en-US" altLang="zh-CN">
                <a:solidFill>
                  <a:srgbClr val="990033"/>
                </a:solidFill>
              </a:endParaRPr>
            </a:p>
          </p:txBody>
        </p:sp>
        <p:sp>
          <p:nvSpPr>
            <p:cNvPr id="1051" name="Rectangle 65"/>
            <p:cNvSpPr>
              <a:spLocks noChangeArrowheads="1"/>
            </p:cNvSpPr>
            <p:nvPr/>
          </p:nvSpPr>
          <p:spPr bwMode="auto">
            <a:xfrm>
              <a:off x="4959" y="3527"/>
              <a:ext cx="8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a:solidFill>
                    <a:srgbClr val="990033"/>
                  </a:solidFill>
                  <a:latin typeface="Symbol" pitchFamily="18" charset="2"/>
                </a:rPr>
                <a:t>)</a:t>
              </a:r>
              <a:endParaRPr lang="en-US" altLang="zh-CN">
                <a:solidFill>
                  <a:srgbClr val="990033"/>
                </a:solidFill>
              </a:endParaRPr>
            </a:p>
          </p:txBody>
        </p:sp>
        <p:sp>
          <p:nvSpPr>
            <p:cNvPr id="1052" name="Rectangle 66"/>
            <p:cNvSpPr>
              <a:spLocks noChangeArrowheads="1"/>
            </p:cNvSpPr>
            <p:nvPr/>
          </p:nvSpPr>
          <p:spPr bwMode="auto">
            <a:xfrm>
              <a:off x="5237" y="3527"/>
              <a:ext cx="8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a:solidFill>
                    <a:srgbClr val="990033"/>
                  </a:solidFill>
                  <a:latin typeface="Symbol" pitchFamily="18" charset="2"/>
                </a:rPr>
                <a:t>(</a:t>
              </a:r>
              <a:endParaRPr lang="en-US" altLang="zh-CN">
                <a:solidFill>
                  <a:srgbClr val="990033"/>
                </a:solidFill>
              </a:endParaRPr>
            </a:p>
          </p:txBody>
        </p:sp>
        <p:sp>
          <p:nvSpPr>
            <p:cNvPr id="1053" name="Rectangle 67"/>
            <p:cNvSpPr>
              <a:spLocks noChangeArrowheads="1"/>
            </p:cNvSpPr>
            <p:nvPr/>
          </p:nvSpPr>
          <p:spPr bwMode="auto">
            <a:xfrm>
              <a:off x="5428" y="3527"/>
              <a:ext cx="8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a:solidFill>
                    <a:srgbClr val="990033"/>
                  </a:solidFill>
                  <a:latin typeface="Symbol" pitchFamily="18" charset="2"/>
                </a:rPr>
                <a:t>)</a:t>
              </a:r>
              <a:endParaRPr lang="en-US" altLang="zh-CN">
                <a:solidFill>
                  <a:srgbClr val="990033"/>
                </a:solidFill>
              </a:endParaRPr>
            </a:p>
          </p:txBody>
        </p:sp>
        <p:sp>
          <p:nvSpPr>
            <p:cNvPr id="1054" name="Rectangle 68"/>
            <p:cNvSpPr>
              <a:spLocks noChangeArrowheads="1"/>
            </p:cNvSpPr>
            <p:nvPr/>
          </p:nvSpPr>
          <p:spPr bwMode="auto">
            <a:xfrm>
              <a:off x="5326" y="3622"/>
              <a:ext cx="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y</a:t>
              </a:r>
              <a:endParaRPr lang="en-US" altLang="zh-CN">
                <a:solidFill>
                  <a:srgbClr val="990033"/>
                </a:solidFill>
              </a:endParaRPr>
            </a:p>
          </p:txBody>
        </p:sp>
        <p:sp>
          <p:nvSpPr>
            <p:cNvPr id="1055" name="Rectangle 69"/>
            <p:cNvSpPr>
              <a:spLocks noChangeArrowheads="1"/>
            </p:cNvSpPr>
            <p:nvPr/>
          </p:nvSpPr>
          <p:spPr bwMode="auto">
            <a:xfrm>
              <a:off x="5057" y="3622"/>
              <a:ext cx="6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f</a:t>
              </a:r>
              <a:endParaRPr lang="en-US" altLang="zh-CN">
                <a:solidFill>
                  <a:srgbClr val="990033"/>
                </a:solidFill>
              </a:endParaRPr>
            </a:p>
          </p:txBody>
        </p:sp>
        <p:sp>
          <p:nvSpPr>
            <p:cNvPr id="1056" name="Rectangle 70"/>
            <p:cNvSpPr>
              <a:spLocks noChangeArrowheads="1"/>
            </p:cNvSpPr>
            <p:nvPr/>
          </p:nvSpPr>
          <p:spPr bwMode="auto">
            <a:xfrm>
              <a:off x="4845" y="3622"/>
              <a:ext cx="10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x</a:t>
              </a:r>
              <a:endParaRPr lang="en-US" altLang="zh-CN">
                <a:solidFill>
                  <a:srgbClr val="990033"/>
                </a:solidFill>
              </a:endParaRPr>
            </a:p>
          </p:txBody>
        </p:sp>
        <p:sp>
          <p:nvSpPr>
            <p:cNvPr id="1057" name="Rectangle 71"/>
            <p:cNvSpPr>
              <a:spLocks noChangeArrowheads="1"/>
            </p:cNvSpPr>
            <p:nvPr/>
          </p:nvSpPr>
          <p:spPr bwMode="auto">
            <a:xfrm>
              <a:off x="4563" y="3622"/>
              <a:ext cx="6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f</a:t>
              </a:r>
              <a:endParaRPr lang="en-US" altLang="zh-CN">
                <a:solidFill>
                  <a:srgbClr val="990033"/>
                </a:solidFill>
              </a:endParaRPr>
            </a:p>
          </p:txBody>
        </p:sp>
        <p:sp>
          <p:nvSpPr>
            <p:cNvPr id="1058" name="Rectangle 72"/>
            <p:cNvSpPr>
              <a:spLocks noChangeArrowheads="1"/>
            </p:cNvSpPr>
            <p:nvPr/>
          </p:nvSpPr>
          <p:spPr bwMode="auto">
            <a:xfrm>
              <a:off x="4163" y="3622"/>
              <a:ext cx="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y</a:t>
              </a:r>
              <a:endParaRPr lang="en-US" altLang="zh-CN">
                <a:solidFill>
                  <a:srgbClr val="990033"/>
                </a:solidFill>
              </a:endParaRPr>
            </a:p>
          </p:txBody>
        </p:sp>
        <p:sp>
          <p:nvSpPr>
            <p:cNvPr id="1059" name="Rectangle 73"/>
            <p:cNvSpPr>
              <a:spLocks noChangeArrowheads="1"/>
            </p:cNvSpPr>
            <p:nvPr/>
          </p:nvSpPr>
          <p:spPr bwMode="auto">
            <a:xfrm>
              <a:off x="3956" y="3622"/>
              <a:ext cx="10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x</a:t>
              </a:r>
              <a:endParaRPr lang="en-US" altLang="zh-CN">
                <a:solidFill>
                  <a:srgbClr val="990033"/>
                </a:solidFill>
              </a:endParaRPr>
            </a:p>
          </p:txBody>
        </p:sp>
        <p:sp>
          <p:nvSpPr>
            <p:cNvPr id="1060" name="Rectangle 74"/>
            <p:cNvSpPr>
              <a:spLocks noChangeArrowheads="1"/>
            </p:cNvSpPr>
            <p:nvPr/>
          </p:nvSpPr>
          <p:spPr bwMode="auto">
            <a:xfrm>
              <a:off x="3766" y="3622"/>
              <a:ext cx="6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i="1">
                  <a:solidFill>
                    <a:srgbClr val="990033"/>
                  </a:solidFill>
                </a:rPr>
                <a:t>f</a:t>
              </a:r>
              <a:endParaRPr lang="en-US" altLang="zh-CN">
                <a:solidFill>
                  <a:srgbClr val="990033"/>
                </a:solidFill>
              </a:endParaRPr>
            </a:p>
          </p:txBody>
        </p:sp>
        <p:sp>
          <p:nvSpPr>
            <p:cNvPr id="1061" name="Rectangle 75"/>
            <p:cNvSpPr>
              <a:spLocks noChangeArrowheads="1"/>
            </p:cNvSpPr>
            <p:nvPr/>
          </p:nvSpPr>
          <p:spPr bwMode="auto">
            <a:xfrm>
              <a:off x="5127" y="3744"/>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solidFill>
                    <a:srgbClr val="990033"/>
                  </a:solidFill>
                </a:rPr>
                <a:t>Y</a:t>
              </a:r>
              <a:endParaRPr lang="en-US" altLang="zh-CN">
                <a:solidFill>
                  <a:srgbClr val="990033"/>
                </a:solidFill>
              </a:endParaRPr>
            </a:p>
          </p:txBody>
        </p:sp>
        <p:sp>
          <p:nvSpPr>
            <p:cNvPr id="1062" name="Rectangle 76"/>
            <p:cNvSpPr>
              <a:spLocks noChangeArrowheads="1"/>
            </p:cNvSpPr>
            <p:nvPr/>
          </p:nvSpPr>
          <p:spPr bwMode="auto">
            <a:xfrm>
              <a:off x="4650" y="3744"/>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solidFill>
                    <a:srgbClr val="990033"/>
                  </a:solidFill>
                </a:rPr>
                <a:t>X</a:t>
              </a:r>
              <a:endParaRPr lang="en-US" altLang="zh-CN">
                <a:solidFill>
                  <a:srgbClr val="990033"/>
                </a:solidFill>
              </a:endParaRPr>
            </a:p>
          </p:txBody>
        </p:sp>
        <p:sp>
          <p:nvSpPr>
            <p:cNvPr id="1063" name="Rectangle 77"/>
            <p:cNvSpPr>
              <a:spLocks noChangeArrowheads="1"/>
            </p:cNvSpPr>
            <p:nvPr/>
          </p:nvSpPr>
          <p:spPr bwMode="auto">
            <a:xfrm>
              <a:off x="4363" y="3599"/>
              <a:ext cx="11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a:solidFill>
                    <a:srgbClr val="990033"/>
                  </a:solidFill>
                  <a:latin typeface="Symbol" pitchFamily="18" charset="2"/>
                </a:rPr>
                <a:t>=</a:t>
              </a:r>
              <a:endParaRPr lang="en-US" altLang="zh-CN">
                <a:solidFill>
                  <a:srgbClr val="990033"/>
                </a:solidFill>
              </a:endParaRPr>
            </a:p>
          </p:txBody>
        </p:sp>
        <p:sp>
          <p:nvSpPr>
            <p:cNvPr id="1064" name="Rectangle 78"/>
            <p:cNvSpPr>
              <a:spLocks noChangeArrowheads="1"/>
            </p:cNvSpPr>
            <p:nvPr/>
          </p:nvSpPr>
          <p:spPr bwMode="auto">
            <a:xfrm>
              <a:off x="4064" y="3622"/>
              <a:ext cx="5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a:solidFill>
                    <a:srgbClr val="990033"/>
                  </a:solidFill>
                </a:rPr>
                <a:t>,</a:t>
              </a:r>
              <a:endParaRPr lang="en-US" altLang="zh-CN">
                <a:solidFill>
                  <a:srgbClr val="990033"/>
                </a:solidFill>
              </a:endParaRPr>
            </a:p>
          </p:txBody>
        </p:sp>
      </p:grpSp>
      <p:sp>
        <p:nvSpPr>
          <p:cNvPr id="5199" name="Text Box 79"/>
          <p:cNvSpPr txBox="1">
            <a:spLocks noChangeArrowheads="1"/>
          </p:cNvSpPr>
          <p:nvPr/>
        </p:nvSpPr>
        <p:spPr bwMode="auto">
          <a:xfrm>
            <a:off x="854075" y="5790207"/>
            <a:ext cx="6819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a:solidFill>
                  <a:srgbClr val="000000"/>
                </a:solidFill>
              </a:rPr>
              <a:t>在平面上除去“面积”为</a:t>
            </a:r>
            <a:r>
              <a:rPr lang="en-US" altLang="zh-CN">
                <a:solidFill>
                  <a:srgbClr val="000000"/>
                </a:solidFill>
              </a:rPr>
              <a:t>0 </a:t>
            </a:r>
            <a:r>
              <a:rPr lang="zh-CN" altLang="en-US">
                <a:solidFill>
                  <a:srgbClr val="000000"/>
                </a:solidFill>
              </a:rPr>
              <a:t>的集合外成立</a:t>
            </a:r>
            <a:r>
              <a:rPr lang="en-US" altLang="zh-CN">
                <a:solidFill>
                  <a:srgbClr val="000000"/>
                </a:solidFill>
              </a:rPr>
              <a:t>.</a:t>
            </a:r>
          </a:p>
        </p:txBody>
      </p:sp>
      <p:sp>
        <p:nvSpPr>
          <p:cNvPr id="5207" name="Text Box 87"/>
          <p:cNvSpPr txBox="1">
            <a:spLocks noChangeArrowheads="1"/>
          </p:cNvSpPr>
          <p:nvPr/>
        </p:nvSpPr>
        <p:spPr bwMode="auto">
          <a:xfrm>
            <a:off x="766763" y="2894607"/>
            <a:ext cx="31575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a:solidFill>
                  <a:srgbClr val="000000"/>
                </a:solidFill>
              </a:rPr>
              <a:t>对所有</a:t>
            </a:r>
            <a:r>
              <a:rPr lang="en-US" altLang="zh-CN">
                <a:solidFill>
                  <a:srgbClr val="000000"/>
                </a:solidFill>
              </a:rPr>
              <a:t>(</a:t>
            </a:r>
            <a:r>
              <a:rPr lang="en-US" altLang="zh-CN" i="1">
                <a:solidFill>
                  <a:srgbClr val="000000"/>
                </a:solidFill>
              </a:rPr>
              <a:t>x, y</a:t>
            </a:r>
            <a:r>
              <a:rPr lang="en-US" altLang="zh-CN">
                <a:solidFill>
                  <a:srgbClr val="000000"/>
                </a:solidFill>
              </a:rPr>
              <a:t>)</a:t>
            </a:r>
            <a:r>
              <a:rPr lang="zh-CN" altLang="en-US">
                <a:solidFill>
                  <a:srgbClr val="000000"/>
                </a:solidFill>
              </a:rPr>
              <a:t>均成立</a:t>
            </a:r>
            <a:r>
              <a:rPr lang="en-US" altLang="zh-CN">
                <a:solidFill>
                  <a:srgbClr val="000000"/>
                </a:solidFill>
              </a:rPr>
              <a:t>.</a:t>
            </a:r>
          </a:p>
        </p:txBody>
      </p:sp>
      <p:sp>
        <p:nvSpPr>
          <p:cNvPr id="5208" name="Text Box 88"/>
          <p:cNvSpPr txBox="1">
            <a:spLocks noChangeArrowheads="1"/>
          </p:cNvSpPr>
          <p:nvPr/>
        </p:nvSpPr>
        <p:spPr bwMode="auto">
          <a:xfrm>
            <a:off x="855663" y="4623395"/>
            <a:ext cx="32908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a:solidFill>
                  <a:srgbClr val="000000"/>
                </a:solidFill>
              </a:rPr>
              <a:t>对所有</a:t>
            </a:r>
            <a:r>
              <a:rPr lang="en-US" altLang="zh-CN">
                <a:solidFill>
                  <a:srgbClr val="000000"/>
                </a:solidFill>
              </a:rPr>
              <a:t>(</a:t>
            </a:r>
            <a:r>
              <a:rPr lang="en-US" altLang="zh-CN" i="1">
                <a:solidFill>
                  <a:srgbClr val="000000"/>
                </a:solidFill>
              </a:rPr>
              <a:t>x</a:t>
            </a:r>
            <a:r>
              <a:rPr lang="en-US" altLang="zh-CN" i="1" baseline="-25000">
                <a:solidFill>
                  <a:srgbClr val="000000"/>
                </a:solidFill>
              </a:rPr>
              <a:t>i</a:t>
            </a:r>
            <a:r>
              <a:rPr lang="en-US" altLang="zh-CN" i="1">
                <a:solidFill>
                  <a:srgbClr val="000000"/>
                </a:solidFill>
              </a:rPr>
              <a:t>, y</a:t>
            </a:r>
            <a:r>
              <a:rPr lang="en-US" altLang="zh-CN" i="1" baseline="-25000">
                <a:solidFill>
                  <a:srgbClr val="000000"/>
                </a:solidFill>
              </a:rPr>
              <a:t>j</a:t>
            </a:r>
            <a:r>
              <a:rPr lang="en-US" altLang="zh-CN">
                <a:solidFill>
                  <a:srgbClr val="000000"/>
                </a:solidFill>
              </a:rPr>
              <a:t>)</a:t>
            </a:r>
            <a:r>
              <a:rPr lang="zh-CN" altLang="en-US">
                <a:solidFill>
                  <a:srgbClr val="000000"/>
                </a:solidFill>
              </a:rPr>
              <a:t>均成立</a:t>
            </a:r>
            <a:r>
              <a:rPr lang="en-US" altLang="zh-CN">
                <a:solidFill>
                  <a:srgbClr val="000000"/>
                </a:solidFill>
              </a:rPr>
              <a:t>.</a:t>
            </a:r>
          </a:p>
        </p:txBody>
      </p:sp>
      <p:sp>
        <p:nvSpPr>
          <p:cNvPr id="5238" name="Text Box 118"/>
          <p:cNvSpPr txBox="1">
            <a:spLocks noChangeArrowheads="1"/>
          </p:cNvSpPr>
          <p:nvPr/>
        </p:nvSpPr>
        <p:spPr bwMode="auto">
          <a:xfrm>
            <a:off x="3588253" y="2880741"/>
            <a:ext cx="41520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dirty="0">
                <a:solidFill>
                  <a:srgbClr val="000000"/>
                </a:solidFill>
              </a:rPr>
              <a:t>（</a:t>
            </a:r>
            <a:r>
              <a:rPr lang="zh-CN" altLang="en-US" u="sng" dirty="0">
                <a:solidFill>
                  <a:srgbClr val="FF0000"/>
                </a:solidFill>
              </a:rPr>
              <a:t>任何类型</a:t>
            </a:r>
            <a:r>
              <a:rPr lang="zh-CN" altLang="en-US" dirty="0">
                <a:solidFill>
                  <a:srgbClr val="000000"/>
                </a:solidFill>
              </a:rPr>
              <a:t>的分布函数）</a:t>
            </a:r>
          </a:p>
        </p:txBody>
      </p:sp>
      <p:sp>
        <p:nvSpPr>
          <p:cNvPr id="1043" name="Rectangle 126"/>
          <p:cNvSpPr>
            <a:spLocks noChangeArrowheads="1"/>
          </p:cNvSpPr>
          <p:nvPr/>
        </p:nvSpPr>
        <p:spPr bwMode="auto">
          <a:xfrm>
            <a:off x="6305550" y="4089995"/>
            <a:ext cx="15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zh-CN" altLang="zh-CN">
              <a:solidFill>
                <a:srgbClr val="990033"/>
              </a:solidFill>
            </a:endParaRPr>
          </a:p>
        </p:txBody>
      </p:sp>
      <p:graphicFrame>
        <p:nvGraphicFramePr>
          <p:cNvPr id="5253" name="Object 133"/>
          <p:cNvGraphicFramePr>
            <a:graphicFrameLocks noChangeAspect="1"/>
          </p:cNvGraphicFramePr>
          <p:nvPr>
            <p:extLst>
              <p:ext uri="{D42A27DB-BD31-4B8C-83A1-F6EECF244321}">
                <p14:modId xmlns:p14="http://schemas.microsoft.com/office/powerpoint/2010/main" val="1181349521"/>
              </p:ext>
            </p:extLst>
          </p:nvPr>
        </p:nvGraphicFramePr>
        <p:xfrm>
          <a:off x="6264275" y="3989982"/>
          <a:ext cx="2628900" cy="615950"/>
        </p:xfrm>
        <a:graphic>
          <a:graphicData uri="http://schemas.openxmlformats.org/presentationml/2006/ole">
            <mc:AlternateContent xmlns:mc="http://schemas.openxmlformats.org/markup-compatibility/2006">
              <mc:Choice xmlns:v="urn:schemas-microsoft-com:vml" Requires="v">
                <p:oleObj name="Equation" r:id="rId2" imgW="1028520" imgH="241200" progId="Equation.DSMT4">
                  <p:embed/>
                </p:oleObj>
              </mc:Choice>
              <mc:Fallback>
                <p:oleObj name="Equation" r:id="rId2" imgW="1028520" imgH="241200" progId="Equation.DSMT4">
                  <p:embed/>
                  <p:pic>
                    <p:nvPicPr>
                      <p:cNvPr id="0" name="Object 1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275" y="3989982"/>
                        <a:ext cx="262890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77">
            <a:extLst>
              <a:ext uri="{FF2B5EF4-FFF2-40B4-BE49-F238E27FC236}">
                <a16:creationId xmlns:a16="http://schemas.microsoft.com/office/drawing/2014/main" id="{950C2A9D-8250-0C2E-56F1-A4AF6F71A558}"/>
              </a:ext>
            </a:extLst>
          </p:cNvPr>
          <p:cNvSpPr txBox="1">
            <a:spLocks noChangeArrowheads="1"/>
          </p:cNvSpPr>
          <p:nvPr/>
        </p:nvSpPr>
        <p:spPr bwMode="auto">
          <a:xfrm>
            <a:off x="538163" y="658589"/>
            <a:ext cx="3673475" cy="538163"/>
          </a:xfrm>
          <a:prstGeom prst="rect">
            <a:avLst/>
          </a:prstGeom>
          <a:solidFill>
            <a:srgbClr val="FFFF00"/>
          </a:solidFill>
          <a:ln w="19050">
            <a:solidFill>
              <a:srgbClr val="000000"/>
            </a:solidFill>
            <a:miter lim="800000"/>
            <a:headEnd/>
            <a:tailEnd/>
          </a:ln>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dirty="0">
                <a:solidFill>
                  <a:srgbClr val="000000"/>
                </a:solidFill>
              </a:rPr>
              <a:t>二维随机变量的独立</a:t>
            </a:r>
            <a:r>
              <a:rPr lang="en-US" altLang="zh-CN" dirty="0">
                <a:solidFill>
                  <a:srgbClr val="000000"/>
                </a:solidFill>
              </a:rPr>
              <a:t>:</a:t>
            </a:r>
          </a:p>
        </p:txBody>
      </p:sp>
      <p:grpSp>
        <p:nvGrpSpPr>
          <p:cNvPr id="11" name="Group 82">
            <a:extLst>
              <a:ext uri="{FF2B5EF4-FFF2-40B4-BE49-F238E27FC236}">
                <a16:creationId xmlns:a16="http://schemas.microsoft.com/office/drawing/2014/main" id="{9486437B-D4C6-A365-2F17-738E3C5D872C}"/>
              </a:ext>
            </a:extLst>
          </p:cNvPr>
          <p:cNvGrpSpPr>
            <a:grpSpLocks/>
          </p:cNvGrpSpPr>
          <p:nvPr/>
        </p:nvGrpSpPr>
        <p:grpSpPr bwMode="auto">
          <a:xfrm>
            <a:off x="468313" y="765175"/>
            <a:ext cx="8640762" cy="1031875"/>
            <a:chOff x="295" y="482"/>
            <a:chExt cx="5443" cy="650"/>
          </a:xfrm>
        </p:grpSpPr>
        <p:sp>
          <p:nvSpPr>
            <p:cNvPr id="12" name="Text Box 83">
              <a:extLst>
                <a:ext uri="{FF2B5EF4-FFF2-40B4-BE49-F238E27FC236}">
                  <a16:creationId xmlns:a16="http://schemas.microsoft.com/office/drawing/2014/main" id="{13B0AEB0-5EDE-A141-FF7E-1B692A6B4DD2}"/>
                </a:ext>
              </a:extLst>
            </p:cNvPr>
            <p:cNvSpPr txBox="1">
              <a:spLocks noChangeArrowheads="1"/>
            </p:cNvSpPr>
            <p:nvPr/>
          </p:nvSpPr>
          <p:spPr bwMode="auto">
            <a:xfrm>
              <a:off x="295" y="482"/>
              <a:ext cx="5261"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110000"/>
                </a:lnSpc>
                <a:spcBef>
                  <a:spcPct val="0"/>
                </a:spcBef>
              </a:pPr>
              <a:r>
                <a:rPr lang="en-US" altLang="zh-CN" dirty="0">
                  <a:solidFill>
                    <a:srgbClr val="000000"/>
                  </a:solidFill>
                </a:rPr>
                <a:t>                                            </a:t>
              </a:r>
              <a:r>
                <a:rPr lang="zh-CN" altLang="en-US" dirty="0">
                  <a:solidFill>
                    <a:srgbClr val="000000"/>
                  </a:solidFill>
                </a:rPr>
                <a:t>设</a:t>
              </a:r>
              <a:r>
                <a:rPr lang="en-US" altLang="zh-CN" dirty="0">
                  <a:solidFill>
                    <a:srgbClr val="000000"/>
                  </a:solidFill>
                </a:rPr>
                <a:t>( </a:t>
              </a:r>
              <a:r>
                <a:rPr lang="en-US" altLang="zh-CN" i="1" dirty="0">
                  <a:solidFill>
                    <a:srgbClr val="000000"/>
                  </a:solidFill>
                </a:rPr>
                <a:t>X </a:t>
              </a:r>
              <a:r>
                <a:rPr lang="en-US" altLang="zh-CN" dirty="0">
                  <a:solidFill>
                    <a:srgbClr val="000000"/>
                  </a:solidFill>
                </a:rPr>
                <a:t>, </a:t>
              </a:r>
              <a:r>
                <a:rPr lang="en-US" altLang="zh-CN" i="1" dirty="0">
                  <a:solidFill>
                    <a:srgbClr val="000000"/>
                  </a:solidFill>
                </a:rPr>
                <a:t>Y </a:t>
              </a:r>
              <a:r>
                <a:rPr lang="en-US" altLang="zh-CN" dirty="0">
                  <a:solidFill>
                    <a:srgbClr val="000000"/>
                  </a:solidFill>
                </a:rPr>
                <a:t>)</a:t>
              </a:r>
              <a:r>
                <a:rPr lang="zh-CN" altLang="en-US" dirty="0">
                  <a:solidFill>
                    <a:srgbClr val="000000"/>
                  </a:solidFill>
                </a:rPr>
                <a:t>是</a:t>
              </a:r>
              <a:r>
                <a:rPr lang="zh-CN" altLang="en-US" u="sng" dirty="0">
                  <a:solidFill>
                    <a:srgbClr val="C00000"/>
                  </a:solidFill>
                </a:rPr>
                <a:t>二维</a:t>
              </a:r>
              <a:r>
                <a:rPr lang="zh-CN" altLang="en-US" dirty="0">
                  <a:solidFill>
                    <a:srgbClr val="000000"/>
                  </a:solidFill>
                </a:rPr>
                <a:t>随机变量</a:t>
              </a:r>
              <a:r>
                <a:rPr lang="en-US" altLang="zh-CN" dirty="0">
                  <a:solidFill>
                    <a:srgbClr val="000000"/>
                  </a:solidFill>
                </a:rPr>
                <a:t>, </a:t>
              </a:r>
            </a:p>
            <a:p>
              <a:pPr eaLnBrk="1" hangingPunct="1">
                <a:lnSpc>
                  <a:spcPct val="110000"/>
                </a:lnSpc>
                <a:spcBef>
                  <a:spcPct val="0"/>
                </a:spcBef>
              </a:pPr>
              <a:r>
                <a:rPr lang="zh-CN" altLang="en-US" dirty="0">
                  <a:solidFill>
                    <a:srgbClr val="000000"/>
                  </a:solidFill>
                </a:rPr>
                <a:t>对</a:t>
              </a:r>
              <a:r>
                <a:rPr lang="zh-CN" altLang="en-US" u="sng" dirty="0">
                  <a:solidFill>
                    <a:srgbClr val="990033"/>
                  </a:solidFill>
                </a:rPr>
                <a:t>任意</a:t>
              </a:r>
              <a:r>
                <a:rPr lang="zh-CN" altLang="en-US" dirty="0">
                  <a:solidFill>
                    <a:srgbClr val="000000"/>
                  </a:solidFill>
                </a:rPr>
                <a:t>实数对</a:t>
              </a:r>
              <a:r>
                <a:rPr lang="en-US" altLang="zh-CN" dirty="0">
                  <a:solidFill>
                    <a:srgbClr val="000000"/>
                  </a:solidFill>
                </a:rPr>
                <a:t>( </a:t>
              </a:r>
              <a:r>
                <a:rPr lang="en-US" altLang="zh-CN" i="1" dirty="0">
                  <a:solidFill>
                    <a:srgbClr val="000000"/>
                  </a:solidFill>
                </a:rPr>
                <a:t>x </a:t>
              </a:r>
              <a:r>
                <a:rPr lang="en-US" altLang="zh-CN" dirty="0">
                  <a:solidFill>
                    <a:srgbClr val="000000"/>
                  </a:solidFill>
                </a:rPr>
                <a:t>, </a:t>
              </a:r>
              <a:r>
                <a:rPr lang="en-US" altLang="zh-CN" i="1" dirty="0">
                  <a:solidFill>
                    <a:srgbClr val="000000"/>
                  </a:solidFill>
                </a:rPr>
                <a:t>y </a:t>
              </a:r>
              <a:r>
                <a:rPr lang="en-US" altLang="zh-CN" dirty="0">
                  <a:solidFill>
                    <a:srgbClr val="000000"/>
                  </a:solidFill>
                </a:rPr>
                <a:t>),</a:t>
              </a:r>
            </a:p>
          </p:txBody>
        </p:sp>
        <p:sp>
          <p:nvSpPr>
            <p:cNvPr id="13" name="Text Box 84">
              <a:extLst>
                <a:ext uri="{FF2B5EF4-FFF2-40B4-BE49-F238E27FC236}">
                  <a16:creationId xmlns:a16="http://schemas.microsoft.com/office/drawing/2014/main" id="{3B9D93EF-7C79-D680-4CCC-80BF5CEC134E}"/>
                </a:ext>
              </a:extLst>
            </p:cNvPr>
            <p:cNvSpPr txBox="1">
              <a:spLocks noChangeArrowheads="1"/>
            </p:cNvSpPr>
            <p:nvPr/>
          </p:nvSpPr>
          <p:spPr bwMode="auto">
            <a:xfrm>
              <a:off x="2426" y="754"/>
              <a:ext cx="1497"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115000"/>
                </a:lnSpc>
                <a:spcBef>
                  <a:spcPct val="0"/>
                </a:spcBef>
              </a:pPr>
              <a:r>
                <a:rPr lang="en-US" altLang="zh-CN" i="1">
                  <a:solidFill>
                    <a:srgbClr val="990033"/>
                  </a:solidFill>
                </a:rPr>
                <a:t>P</a:t>
              </a:r>
              <a:r>
                <a:rPr lang="en-US" altLang="zh-CN">
                  <a:solidFill>
                    <a:srgbClr val="990033"/>
                  </a:solidFill>
                </a:rPr>
                <a:t>{</a:t>
              </a:r>
              <a:r>
                <a:rPr lang="en-US" altLang="zh-CN" i="1">
                  <a:solidFill>
                    <a:srgbClr val="990033"/>
                  </a:solidFill>
                </a:rPr>
                <a:t>X</a:t>
              </a:r>
              <a:r>
                <a:rPr lang="en-US" altLang="zh-CN">
                  <a:solidFill>
                    <a:srgbClr val="990033"/>
                  </a:solidFill>
                </a:rPr>
                <a:t>≤</a:t>
              </a:r>
              <a:r>
                <a:rPr lang="en-US" altLang="zh-CN" i="1">
                  <a:solidFill>
                    <a:srgbClr val="990033"/>
                  </a:solidFill>
                </a:rPr>
                <a:t>x,Y</a:t>
              </a:r>
              <a:r>
                <a:rPr lang="en-US" altLang="zh-CN">
                  <a:solidFill>
                    <a:srgbClr val="990033"/>
                  </a:solidFill>
                </a:rPr>
                <a:t>≤</a:t>
              </a:r>
              <a:r>
                <a:rPr lang="en-US" altLang="zh-CN" i="1">
                  <a:solidFill>
                    <a:srgbClr val="990033"/>
                  </a:solidFill>
                </a:rPr>
                <a:t>y</a:t>
              </a:r>
              <a:r>
                <a:rPr lang="en-US" altLang="zh-CN">
                  <a:solidFill>
                    <a:srgbClr val="990033"/>
                  </a:solidFill>
                </a:rPr>
                <a:t>}</a:t>
              </a:r>
            </a:p>
          </p:txBody>
        </p:sp>
        <p:sp>
          <p:nvSpPr>
            <p:cNvPr id="14" name="Text Box 85">
              <a:extLst>
                <a:ext uri="{FF2B5EF4-FFF2-40B4-BE49-F238E27FC236}">
                  <a16:creationId xmlns:a16="http://schemas.microsoft.com/office/drawing/2014/main" id="{045EB4C4-2170-063E-592B-7AC4F4D80840}"/>
                </a:ext>
              </a:extLst>
            </p:cNvPr>
            <p:cNvSpPr txBox="1">
              <a:spLocks noChangeArrowheads="1"/>
            </p:cNvSpPr>
            <p:nvPr/>
          </p:nvSpPr>
          <p:spPr bwMode="auto">
            <a:xfrm>
              <a:off x="3561" y="754"/>
              <a:ext cx="2177"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115000"/>
                </a:lnSpc>
                <a:spcBef>
                  <a:spcPct val="0"/>
                </a:spcBef>
              </a:pPr>
              <a:r>
                <a:rPr lang="en-US" altLang="zh-CN" i="1">
                  <a:solidFill>
                    <a:srgbClr val="990033"/>
                  </a:solidFill>
                </a:rPr>
                <a:t>=P</a:t>
              </a:r>
              <a:r>
                <a:rPr lang="en-US" altLang="zh-CN">
                  <a:solidFill>
                    <a:srgbClr val="990033"/>
                  </a:solidFill>
                </a:rPr>
                <a:t>{</a:t>
              </a:r>
              <a:r>
                <a:rPr lang="en-US" altLang="zh-CN" i="1">
                  <a:solidFill>
                    <a:srgbClr val="990033"/>
                  </a:solidFill>
                </a:rPr>
                <a:t>X</a:t>
              </a:r>
              <a:r>
                <a:rPr lang="en-US" altLang="zh-CN">
                  <a:solidFill>
                    <a:srgbClr val="990033"/>
                  </a:solidFill>
                </a:rPr>
                <a:t>≤</a:t>
              </a:r>
              <a:r>
                <a:rPr lang="en-US" altLang="zh-CN" i="1">
                  <a:solidFill>
                    <a:srgbClr val="990033"/>
                  </a:solidFill>
                </a:rPr>
                <a:t>x</a:t>
              </a:r>
              <a:r>
                <a:rPr lang="en-US" altLang="zh-CN">
                  <a:solidFill>
                    <a:srgbClr val="990033"/>
                  </a:solidFill>
                </a:rPr>
                <a:t>}</a:t>
              </a:r>
              <a:r>
                <a:rPr lang="en-US" altLang="zh-CN" i="1">
                  <a:solidFill>
                    <a:srgbClr val="990033"/>
                  </a:solidFill>
                </a:rPr>
                <a:t>P</a:t>
              </a:r>
              <a:r>
                <a:rPr lang="en-US" altLang="zh-CN">
                  <a:solidFill>
                    <a:srgbClr val="990033"/>
                  </a:solidFill>
                </a:rPr>
                <a:t>{</a:t>
              </a:r>
              <a:r>
                <a:rPr lang="en-US" altLang="zh-CN" i="1">
                  <a:solidFill>
                    <a:srgbClr val="990033"/>
                  </a:solidFill>
                </a:rPr>
                <a:t>Y</a:t>
              </a:r>
              <a:r>
                <a:rPr lang="en-US" altLang="zh-CN">
                  <a:solidFill>
                    <a:srgbClr val="990033"/>
                  </a:solidFill>
                </a:rPr>
                <a:t>≤</a:t>
              </a:r>
              <a:r>
                <a:rPr lang="en-US" altLang="zh-CN" i="1">
                  <a:solidFill>
                    <a:srgbClr val="990033"/>
                  </a:solidFill>
                </a:rPr>
                <a:t>y</a:t>
              </a:r>
              <a:r>
                <a:rPr lang="en-US" altLang="zh-CN">
                  <a:solidFill>
                    <a:srgbClr val="990033"/>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5126"/>
                                        </p:tgtEl>
                                        <p:attrNameLst>
                                          <p:attrName>style.visibility</p:attrName>
                                        </p:attrNameLst>
                                      </p:cBhvr>
                                      <p:to>
                                        <p:strVal val="visible"/>
                                      </p:to>
                                    </p:set>
                                    <p:animEffect transition="in" filter="strips(downRight)">
                                      <p:cBhvr>
                                        <p:cTn id="12" dur="500"/>
                                        <p:tgtEl>
                                          <p:spTgt spid="51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07"/>
                                        </p:tgtEl>
                                        <p:attrNameLst>
                                          <p:attrName>style.visibility</p:attrName>
                                        </p:attrNameLst>
                                      </p:cBhvr>
                                      <p:to>
                                        <p:strVal val="visible"/>
                                      </p:to>
                                    </p:set>
                                    <p:animEffect transition="in" filter="wipe(left)">
                                      <p:cBhvr>
                                        <p:cTn id="22" dur="500"/>
                                        <p:tgtEl>
                                          <p:spTgt spid="520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238"/>
                                        </p:tgtEl>
                                        <p:attrNameLst>
                                          <p:attrName>style.visibility</p:attrName>
                                        </p:attrNameLst>
                                      </p:cBhvr>
                                      <p:to>
                                        <p:strVal val="visible"/>
                                      </p:to>
                                    </p:set>
                                    <p:animEffect transition="in" filter="wipe(left)">
                                      <p:cBhvr>
                                        <p:cTn id="27" dur="500"/>
                                        <p:tgtEl>
                                          <p:spTgt spid="52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151"/>
                                        </p:tgtEl>
                                        <p:attrNameLst>
                                          <p:attrName>style.visibility</p:attrName>
                                        </p:attrNameLst>
                                      </p:cBhvr>
                                      <p:to>
                                        <p:strVal val="visible"/>
                                      </p:to>
                                    </p:set>
                                    <p:animEffect transition="in" filter="wipe(left)">
                                      <p:cBhvr>
                                        <p:cTn id="32" dur="500"/>
                                        <p:tgtEl>
                                          <p:spTgt spid="515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253"/>
                                        </p:tgtEl>
                                        <p:attrNameLst>
                                          <p:attrName>style.visibility</p:attrName>
                                        </p:attrNameLst>
                                      </p:cBhvr>
                                      <p:to>
                                        <p:strVal val="visible"/>
                                      </p:to>
                                    </p:set>
                                    <p:animEffect transition="in" filter="wipe(left)">
                                      <p:cBhvr>
                                        <p:cTn id="42" dur="500"/>
                                        <p:tgtEl>
                                          <p:spTgt spid="525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208"/>
                                        </p:tgtEl>
                                        <p:attrNameLst>
                                          <p:attrName>style.visibility</p:attrName>
                                        </p:attrNameLst>
                                      </p:cBhvr>
                                      <p:to>
                                        <p:strVal val="visible"/>
                                      </p:to>
                                    </p:set>
                                    <p:animEffect transition="in" filter="wipe(left)">
                                      <p:cBhvr>
                                        <p:cTn id="47" dur="500"/>
                                        <p:tgtEl>
                                          <p:spTgt spid="520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180"/>
                                        </p:tgtEl>
                                        <p:attrNameLst>
                                          <p:attrName>style.visibility</p:attrName>
                                        </p:attrNameLst>
                                      </p:cBhvr>
                                      <p:to>
                                        <p:strVal val="visible"/>
                                      </p:to>
                                    </p:set>
                                    <p:animEffect transition="in" filter="wipe(left)">
                                      <p:cBhvr>
                                        <p:cTn id="52" dur="500"/>
                                        <p:tgtEl>
                                          <p:spTgt spid="518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500"/>
                                        <p:tgtEl>
                                          <p:spTgt spid="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199"/>
                                        </p:tgtEl>
                                        <p:attrNameLst>
                                          <p:attrName>style.visibility</p:attrName>
                                        </p:attrNameLst>
                                      </p:cBhvr>
                                      <p:to>
                                        <p:strVal val="visible"/>
                                      </p:to>
                                    </p:set>
                                    <p:animEffect transition="in" filter="wipe(left)">
                                      <p:cBhvr>
                                        <p:cTn id="62" dur="500"/>
                                        <p:tgtEl>
                                          <p:spTgt spid="5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utoUpdateAnimBg="0"/>
      <p:bldP spid="5151" grpId="0" autoUpdateAnimBg="0"/>
      <p:bldP spid="5180" grpId="0" autoUpdateAnimBg="0"/>
      <p:bldP spid="5199" grpId="0" autoUpdateAnimBg="0"/>
      <p:bldP spid="5207" grpId="0" autoUpdateAnimBg="0"/>
      <p:bldP spid="5208" grpId="0" autoUpdateAnimBg="0"/>
      <p:bldP spid="5238"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339725" y="116086"/>
            <a:ext cx="1438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u="sng">
                <a:solidFill>
                  <a:srgbClr val="FF0000"/>
                </a:solidFill>
              </a:rPr>
              <a:t>定理</a:t>
            </a:r>
            <a:r>
              <a:rPr lang="en-US" altLang="zh-CN"/>
              <a:t>:</a:t>
            </a:r>
          </a:p>
        </p:txBody>
      </p:sp>
      <p:sp>
        <p:nvSpPr>
          <p:cNvPr id="17411" name="Text Box 3"/>
          <p:cNvSpPr txBox="1">
            <a:spLocks noChangeArrowheads="1"/>
          </p:cNvSpPr>
          <p:nvPr/>
        </p:nvSpPr>
        <p:spPr bwMode="auto">
          <a:xfrm>
            <a:off x="1276350" y="130374"/>
            <a:ext cx="7112000" cy="519112"/>
          </a:xfrm>
          <a:prstGeom prst="rect">
            <a:avLst/>
          </a:prstGeom>
          <a:solidFill>
            <a:schemeClr val="accent1"/>
          </a:solidFill>
          <a:ln>
            <a:noFill/>
          </a:ln>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dirty="0">
                <a:solidFill>
                  <a:srgbClr val="000000"/>
                </a:solidFill>
              </a:rPr>
              <a:t>若</a:t>
            </a:r>
            <a:r>
              <a:rPr lang="en-US" altLang="zh-CN" i="1" dirty="0">
                <a:solidFill>
                  <a:srgbClr val="000000"/>
                </a:solidFill>
              </a:rPr>
              <a:t>n </a:t>
            </a:r>
            <a:r>
              <a:rPr lang="zh-CN" altLang="en-US" dirty="0">
                <a:solidFill>
                  <a:srgbClr val="000000"/>
                </a:solidFill>
              </a:rPr>
              <a:t>维随机变量</a:t>
            </a:r>
            <a:r>
              <a:rPr lang="en-US" altLang="zh-CN" dirty="0">
                <a:solidFill>
                  <a:srgbClr val="000000"/>
                </a:solidFill>
              </a:rPr>
              <a:t>(</a:t>
            </a:r>
            <a:r>
              <a:rPr lang="en-US" altLang="zh-CN" i="1" dirty="0">
                <a:solidFill>
                  <a:srgbClr val="000000"/>
                </a:solidFill>
              </a:rPr>
              <a:t>X</a:t>
            </a:r>
            <a:r>
              <a:rPr lang="en-US" altLang="zh-CN" baseline="-25000" dirty="0">
                <a:solidFill>
                  <a:srgbClr val="000000"/>
                </a:solidFill>
              </a:rPr>
              <a:t>1</a:t>
            </a:r>
            <a:r>
              <a:rPr lang="en-US" altLang="zh-CN" dirty="0">
                <a:solidFill>
                  <a:srgbClr val="000000"/>
                </a:solidFill>
              </a:rPr>
              <a:t>, </a:t>
            </a:r>
            <a:r>
              <a:rPr lang="en-US" altLang="zh-CN" i="1" dirty="0">
                <a:solidFill>
                  <a:srgbClr val="000000"/>
                </a:solidFill>
              </a:rPr>
              <a:t>X</a:t>
            </a:r>
            <a:r>
              <a:rPr lang="en-US" altLang="zh-CN" baseline="-25000" dirty="0">
                <a:solidFill>
                  <a:srgbClr val="000000"/>
                </a:solidFill>
              </a:rPr>
              <a:t>2</a:t>
            </a:r>
            <a:r>
              <a:rPr lang="en-US" altLang="zh-CN" dirty="0">
                <a:solidFill>
                  <a:srgbClr val="000000"/>
                </a:solidFill>
              </a:rPr>
              <a:t>,…, </a:t>
            </a:r>
            <a:r>
              <a:rPr lang="en-US" altLang="zh-CN" i="1" dirty="0" err="1">
                <a:solidFill>
                  <a:srgbClr val="000000"/>
                </a:solidFill>
              </a:rPr>
              <a:t>X</a:t>
            </a:r>
            <a:r>
              <a:rPr lang="en-US" altLang="zh-CN" i="1" baseline="-25000" dirty="0" err="1">
                <a:solidFill>
                  <a:srgbClr val="000000"/>
                </a:solidFill>
              </a:rPr>
              <a:t>n</a:t>
            </a:r>
            <a:r>
              <a:rPr lang="en-US" altLang="zh-CN" dirty="0">
                <a:solidFill>
                  <a:srgbClr val="000000"/>
                </a:solidFill>
              </a:rPr>
              <a:t>)</a:t>
            </a:r>
            <a:r>
              <a:rPr lang="en-US" altLang="zh-CN" baseline="-25000" dirty="0">
                <a:solidFill>
                  <a:srgbClr val="000000"/>
                </a:solidFill>
              </a:rPr>
              <a:t> </a:t>
            </a:r>
            <a:r>
              <a:rPr lang="zh-CN" altLang="en-US" u="sng" dirty="0">
                <a:solidFill>
                  <a:srgbClr val="000000"/>
                </a:solidFill>
              </a:rPr>
              <a:t>相互独立</a:t>
            </a:r>
            <a:r>
              <a:rPr lang="en-US" altLang="zh-CN" dirty="0">
                <a:solidFill>
                  <a:srgbClr val="000000"/>
                </a:solidFill>
              </a:rPr>
              <a:t>, </a:t>
            </a:r>
            <a:r>
              <a:rPr lang="zh-CN" altLang="en-US" dirty="0">
                <a:solidFill>
                  <a:srgbClr val="000000"/>
                </a:solidFill>
              </a:rPr>
              <a:t>则</a:t>
            </a:r>
          </a:p>
        </p:txBody>
      </p:sp>
      <p:sp>
        <p:nvSpPr>
          <p:cNvPr id="17412" name="Rectangle 4"/>
          <p:cNvSpPr>
            <a:spLocks noChangeArrowheads="1"/>
          </p:cNvSpPr>
          <p:nvPr/>
        </p:nvSpPr>
        <p:spPr bwMode="auto">
          <a:xfrm>
            <a:off x="488950" y="692349"/>
            <a:ext cx="50403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000000"/>
                </a:solidFill>
              </a:rPr>
              <a:t>1)  </a:t>
            </a:r>
            <a:r>
              <a:rPr lang="zh-CN" altLang="en-US">
                <a:solidFill>
                  <a:srgbClr val="000000"/>
                </a:solidFill>
              </a:rPr>
              <a:t>任意</a:t>
            </a:r>
            <a:r>
              <a:rPr lang="en-US" altLang="zh-CN" i="1">
                <a:solidFill>
                  <a:srgbClr val="000000"/>
                </a:solidFill>
              </a:rPr>
              <a:t>k</a:t>
            </a:r>
            <a:r>
              <a:rPr lang="zh-CN" altLang="en-US">
                <a:solidFill>
                  <a:srgbClr val="000000"/>
                </a:solidFill>
              </a:rPr>
              <a:t>个随机变量</a:t>
            </a:r>
            <a:r>
              <a:rPr lang="en-US" altLang="zh-CN">
                <a:solidFill>
                  <a:srgbClr val="000000"/>
                </a:solidFill>
              </a:rPr>
              <a:t>( 2</a:t>
            </a:r>
            <a:r>
              <a:rPr lang="en-US" altLang="zh-CN">
                <a:solidFill>
                  <a:srgbClr val="000000"/>
                </a:solidFill>
                <a:sym typeface="Symbol" pitchFamily="18" charset="2"/>
              </a:rPr>
              <a:t> </a:t>
            </a:r>
            <a:r>
              <a:rPr lang="en-US" altLang="zh-CN" i="1">
                <a:solidFill>
                  <a:srgbClr val="000000"/>
                </a:solidFill>
                <a:sym typeface="Symbol" pitchFamily="18" charset="2"/>
              </a:rPr>
              <a:t>k </a:t>
            </a:r>
            <a:r>
              <a:rPr lang="en-US" altLang="zh-CN">
                <a:solidFill>
                  <a:srgbClr val="000000"/>
                </a:solidFill>
                <a:sym typeface="Symbol" pitchFamily="18" charset="2"/>
              </a:rPr>
              <a:t></a:t>
            </a:r>
            <a:r>
              <a:rPr lang="en-US" altLang="zh-CN" i="1">
                <a:solidFill>
                  <a:srgbClr val="000000"/>
                </a:solidFill>
                <a:sym typeface="Symbol" pitchFamily="18" charset="2"/>
              </a:rPr>
              <a:t>n </a:t>
            </a:r>
            <a:r>
              <a:rPr lang="en-US" altLang="zh-CN">
                <a:solidFill>
                  <a:srgbClr val="000000"/>
                </a:solidFill>
                <a:sym typeface="Symbol" pitchFamily="18" charset="2"/>
              </a:rPr>
              <a:t>)</a:t>
            </a:r>
            <a:endParaRPr lang="en-US" altLang="zh-CN">
              <a:solidFill>
                <a:srgbClr val="000000"/>
              </a:solidFill>
            </a:endParaRPr>
          </a:p>
        </p:txBody>
      </p:sp>
      <p:sp>
        <p:nvSpPr>
          <p:cNvPr id="17413" name="Rectangle 5"/>
          <p:cNvSpPr>
            <a:spLocks noChangeArrowheads="1"/>
          </p:cNvSpPr>
          <p:nvPr/>
        </p:nvSpPr>
        <p:spPr bwMode="auto">
          <a:xfrm>
            <a:off x="488950" y="1268611"/>
            <a:ext cx="5832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000000"/>
                </a:solidFill>
              </a:rPr>
              <a:t>2)  </a:t>
            </a:r>
            <a:r>
              <a:rPr lang="zh-CN" altLang="en-US">
                <a:solidFill>
                  <a:srgbClr val="000000"/>
                </a:solidFill>
              </a:rPr>
              <a:t>随机变量</a:t>
            </a:r>
            <a:r>
              <a:rPr lang="zh-CN" altLang="en-US">
                <a:solidFill>
                  <a:srgbClr val="990033"/>
                </a:solidFill>
              </a:rPr>
              <a:t> </a:t>
            </a:r>
            <a:r>
              <a:rPr lang="en-US" altLang="zh-CN" i="1">
                <a:solidFill>
                  <a:srgbClr val="990033"/>
                </a:solidFill>
              </a:rPr>
              <a:t>g</a:t>
            </a:r>
            <a:r>
              <a:rPr lang="en-US" altLang="zh-CN" baseline="-25000">
                <a:solidFill>
                  <a:srgbClr val="990033"/>
                </a:solidFill>
              </a:rPr>
              <a:t>1</a:t>
            </a:r>
            <a:r>
              <a:rPr lang="en-US" altLang="zh-CN">
                <a:solidFill>
                  <a:srgbClr val="990033"/>
                </a:solidFill>
              </a:rPr>
              <a:t>(</a:t>
            </a:r>
            <a:r>
              <a:rPr lang="en-US" altLang="zh-CN" i="1">
                <a:solidFill>
                  <a:srgbClr val="990033"/>
                </a:solidFill>
              </a:rPr>
              <a:t>X</a:t>
            </a:r>
            <a:r>
              <a:rPr lang="en-US" altLang="zh-CN" baseline="-25000">
                <a:solidFill>
                  <a:srgbClr val="990033"/>
                </a:solidFill>
              </a:rPr>
              <a:t>1</a:t>
            </a:r>
            <a:r>
              <a:rPr lang="en-US" altLang="zh-CN">
                <a:solidFill>
                  <a:srgbClr val="990033"/>
                </a:solidFill>
              </a:rPr>
              <a:t>), </a:t>
            </a:r>
            <a:r>
              <a:rPr lang="en-US" altLang="zh-CN" i="1">
                <a:solidFill>
                  <a:srgbClr val="990033"/>
                </a:solidFill>
              </a:rPr>
              <a:t>g</a:t>
            </a:r>
            <a:r>
              <a:rPr lang="en-US" altLang="zh-CN" baseline="-25000">
                <a:solidFill>
                  <a:srgbClr val="990033"/>
                </a:solidFill>
              </a:rPr>
              <a:t>2</a:t>
            </a:r>
            <a:r>
              <a:rPr lang="en-US" altLang="zh-CN">
                <a:solidFill>
                  <a:srgbClr val="990033"/>
                </a:solidFill>
              </a:rPr>
              <a:t>(</a:t>
            </a:r>
            <a:r>
              <a:rPr lang="en-US" altLang="zh-CN" i="1">
                <a:solidFill>
                  <a:srgbClr val="990033"/>
                </a:solidFill>
              </a:rPr>
              <a:t>X</a:t>
            </a:r>
            <a:r>
              <a:rPr lang="en-US" altLang="zh-CN" baseline="-25000">
                <a:solidFill>
                  <a:srgbClr val="990033"/>
                </a:solidFill>
              </a:rPr>
              <a:t>2</a:t>
            </a:r>
            <a:r>
              <a:rPr lang="en-US" altLang="zh-CN">
                <a:solidFill>
                  <a:srgbClr val="990033"/>
                </a:solidFill>
              </a:rPr>
              <a:t>),…, </a:t>
            </a:r>
            <a:r>
              <a:rPr lang="en-US" altLang="zh-CN" i="1">
                <a:solidFill>
                  <a:srgbClr val="990033"/>
                </a:solidFill>
              </a:rPr>
              <a:t>g</a:t>
            </a:r>
            <a:r>
              <a:rPr lang="en-US" altLang="zh-CN" i="1" baseline="-25000">
                <a:solidFill>
                  <a:srgbClr val="990033"/>
                </a:solidFill>
              </a:rPr>
              <a:t>n</a:t>
            </a:r>
            <a:r>
              <a:rPr lang="en-US" altLang="zh-CN">
                <a:solidFill>
                  <a:srgbClr val="990033"/>
                </a:solidFill>
              </a:rPr>
              <a:t>(</a:t>
            </a:r>
            <a:r>
              <a:rPr lang="en-US" altLang="zh-CN" i="1">
                <a:solidFill>
                  <a:srgbClr val="990033"/>
                </a:solidFill>
              </a:rPr>
              <a:t>X</a:t>
            </a:r>
            <a:r>
              <a:rPr lang="en-US" altLang="zh-CN" i="1" baseline="-25000">
                <a:solidFill>
                  <a:srgbClr val="990033"/>
                </a:solidFill>
              </a:rPr>
              <a:t>n</a:t>
            </a:r>
            <a:r>
              <a:rPr lang="en-US" altLang="zh-CN">
                <a:solidFill>
                  <a:srgbClr val="990033"/>
                </a:solidFill>
              </a:rPr>
              <a:t>)</a:t>
            </a:r>
          </a:p>
        </p:txBody>
      </p:sp>
      <p:sp>
        <p:nvSpPr>
          <p:cNvPr id="17414" name="Rectangle 6"/>
          <p:cNvSpPr>
            <a:spLocks noChangeArrowheads="1"/>
          </p:cNvSpPr>
          <p:nvPr/>
        </p:nvSpPr>
        <p:spPr bwMode="auto">
          <a:xfrm>
            <a:off x="6011863" y="1268611"/>
            <a:ext cx="2447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000000"/>
                </a:solidFill>
              </a:rPr>
              <a:t>也</a:t>
            </a:r>
            <a:r>
              <a:rPr lang="zh-CN" altLang="en-US"/>
              <a:t> </a:t>
            </a:r>
            <a:r>
              <a:rPr lang="zh-CN" altLang="en-US" u="sng">
                <a:solidFill>
                  <a:srgbClr val="990033"/>
                </a:solidFill>
              </a:rPr>
              <a:t>相 互独立</a:t>
            </a:r>
            <a:r>
              <a:rPr lang="en-US" altLang="zh-CN">
                <a:solidFill>
                  <a:srgbClr val="990033"/>
                </a:solidFill>
              </a:rPr>
              <a:t>.</a:t>
            </a:r>
          </a:p>
        </p:txBody>
      </p:sp>
      <p:sp>
        <p:nvSpPr>
          <p:cNvPr id="17415" name="Rectangle 7"/>
          <p:cNvSpPr>
            <a:spLocks noChangeArrowheads="1"/>
          </p:cNvSpPr>
          <p:nvPr/>
        </p:nvSpPr>
        <p:spPr bwMode="auto">
          <a:xfrm>
            <a:off x="5219700" y="692349"/>
            <a:ext cx="2232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rgbClr val="000000"/>
                </a:solidFill>
              </a:rPr>
              <a:t>也</a:t>
            </a:r>
            <a:r>
              <a:rPr lang="zh-CN" altLang="en-US" u="sng" dirty="0">
                <a:solidFill>
                  <a:srgbClr val="990033"/>
                </a:solidFill>
              </a:rPr>
              <a:t>相互独立</a:t>
            </a:r>
            <a:r>
              <a:rPr lang="en-US" altLang="zh-CN" dirty="0">
                <a:solidFill>
                  <a:srgbClr val="000000"/>
                </a:solidFill>
              </a:rPr>
              <a:t>.                         </a:t>
            </a:r>
          </a:p>
        </p:txBody>
      </p:sp>
      <p:sp>
        <p:nvSpPr>
          <p:cNvPr id="17416" name="Rectangle 8"/>
          <p:cNvSpPr>
            <a:spLocks noChangeArrowheads="1"/>
          </p:cNvSpPr>
          <p:nvPr/>
        </p:nvSpPr>
        <p:spPr bwMode="auto">
          <a:xfrm>
            <a:off x="485775" y="1806774"/>
            <a:ext cx="785018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5000"/>
              </a:lnSpc>
              <a:spcBef>
                <a:spcPct val="0"/>
              </a:spcBef>
            </a:pPr>
            <a:r>
              <a:rPr lang="en-US" altLang="zh-CN">
                <a:solidFill>
                  <a:srgbClr val="000000"/>
                </a:solidFill>
              </a:rPr>
              <a:t>3)  </a:t>
            </a:r>
            <a:r>
              <a:rPr lang="en-US" altLang="zh-CN" i="1">
                <a:solidFill>
                  <a:srgbClr val="000000"/>
                </a:solidFill>
              </a:rPr>
              <a:t>m</a:t>
            </a:r>
            <a:r>
              <a:rPr lang="zh-CN" altLang="en-US">
                <a:solidFill>
                  <a:srgbClr val="000000"/>
                </a:solidFill>
              </a:rPr>
              <a:t>维 随机向量</a:t>
            </a:r>
            <a:r>
              <a:rPr lang="en-US" altLang="zh-CN">
                <a:solidFill>
                  <a:srgbClr val="990033"/>
                </a:solidFill>
              </a:rPr>
              <a:t>(</a:t>
            </a:r>
            <a:r>
              <a:rPr lang="en-US" altLang="zh-CN" i="1">
                <a:solidFill>
                  <a:srgbClr val="990033"/>
                </a:solidFill>
              </a:rPr>
              <a:t>X</a:t>
            </a:r>
            <a:r>
              <a:rPr lang="en-US" altLang="zh-CN" baseline="-25000">
                <a:solidFill>
                  <a:srgbClr val="990033"/>
                </a:solidFill>
              </a:rPr>
              <a:t>1</a:t>
            </a:r>
            <a:r>
              <a:rPr lang="en-US" altLang="zh-CN">
                <a:solidFill>
                  <a:srgbClr val="990033"/>
                </a:solidFill>
              </a:rPr>
              <a:t>, </a:t>
            </a:r>
            <a:r>
              <a:rPr lang="en-US" altLang="zh-CN" i="1">
                <a:solidFill>
                  <a:srgbClr val="990033"/>
                </a:solidFill>
              </a:rPr>
              <a:t>X</a:t>
            </a:r>
            <a:r>
              <a:rPr lang="en-US" altLang="zh-CN" baseline="-25000">
                <a:solidFill>
                  <a:srgbClr val="990033"/>
                </a:solidFill>
              </a:rPr>
              <a:t>2</a:t>
            </a:r>
            <a:r>
              <a:rPr lang="en-US" altLang="zh-CN">
                <a:solidFill>
                  <a:srgbClr val="990033"/>
                </a:solidFill>
              </a:rPr>
              <a:t>,…, </a:t>
            </a:r>
            <a:r>
              <a:rPr lang="en-US" altLang="zh-CN" i="1">
                <a:solidFill>
                  <a:srgbClr val="990033"/>
                </a:solidFill>
              </a:rPr>
              <a:t>X</a:t>
            </a:r>
            <a:r>
              <a:rPr lang="en-US" altLang="zh-CN" i="1" baseline="-25000">
                <a:solidFill>
                  <a:srgbClr val="990033"/>
                </a:solidFill>
              </a:rPr>
              <a:t>m</a:t>
            </a:r>
            <a:r>
              <a:rPr lang="en-US" altLang="zh-CN" baseline="-25000">
                <a:solidFill>
                  <a:srgbClr val="990033"/>
                </a:solidFill>
              </a:rPr>
              <a:t> </a:t>
            </a:r>
            <a:r>
              <a:rPr lang="en-US" altLang="zh-CN">
                <a:solidFill>
                  <a:srgbClr val="990033"/>
                </a:solidFill>
              </a:rPr>
              <a:t>) </a:t>
            </a:r>
            <a:r>
              <a:rPr lang="zh-CN" altLang="en-US">
                <a:solidFill>
                  <a:srgbClr val="000000"/>
                </a:solidFill>
              </a:rPr>
              <a:t>与</a:t>
            </a:r>
            <a:r>
              <a:rPr lang="en-US" altLang="zh-CN" i="1">
                <a:solidFill>
                  <a:srgbClr val="000000"/>
                </a:solidFill>
              </a:rPr>
              <a:t>n</a:t>
            </a:r>
            <a:r>
              <a:rPr lang="zh-CN" altLang="en-US" i="1">
                <a:solidFill>
                  <a:srgbClr val="000000"/>
                </a:solidFill>
              </a:rPr>
              <a:t>－</a:t>
            </a:r>
            <a:r>
              <a:rPr lang="en-US" altLang="zh-CN" i="1">
                <a:solidFill>
                  <a:srgbClr val="000000"/>
                </a:solidFill>
              </a:rPr>
              <a:t>m</a:t>
            </a:r>
            <a:r>
              <a:rPr lang="zh-CN" altLang="en-US">
                <a:solidFill>
                  <a:srgbClr val="000000"/>
                </a:solidFill>
              </a:rPr>
              <a:t>维 随机向     </a:t>
            </a:r>
          </a:p>
          <a:p>
            <a:pPr>
              <a:lnSpc>
                <a:spcPct val="115000"/>
              </a:lnSpc>
              <a:spcBef>
                <a:spcPct val="0"/>
              </a:spcBef>
            </a:pPr>
            <a:r>
              <a:rPr lang="zh-CN" altLang="en-US">
                <a:solidFill>
                  <a:srgbClr val="000000"/>
                </a:solidFill>
              </a:rPr>
              <a:t>     量</a:t>
            </a:r>
            <a:r>
              <a:rPr lang="en-US" altLang="zh-CN">
                <a:solidFill>
                  <a:srgbClr val="990033"/>
                </a:solidFill>
              </a:rPr>
              <a:t>(</a:t>
            </a:r>
            <a:r>
              <a:rPr lang="en-US" altLang="zh-CN" i="1">
                <a:solidFill>
                  <a:srgbClr val="990033"/>
                </a:solidFill>
              </a:rPr>
              <a:t>X</a:t>
            </a:r>
            <a:r>
              <a:rPr lang="en-US" altLang="zh-CN" i="1" baseline="-25000">
                <a:solidFill>
                  <a:srgbClr val="990033"/>
                </a:solidFill>
              </a:rPr>
              <a:t>m</a:t>
            </a:r>
            <a:r>
              <a:rPr lang="en-US" altLang="zh-CN" baseline="-25000">
                <a:solidFill>
                  <a:srgbClr val="990033"/>
                </a:solidFill>
              </a:rPr>
              <a:t>+1</a:t>
            </a:r>
            <a:r>
              <a:rPr lang="en-US" altLang="zh-CN">
                <a:solidFill>
                  <a:srgbClr val="990033"/>
                </a:solidFill>
              </a:rPr>
              <a:t> ,</a:t>
            </a:r>
            <a:r>
              <a:rPr lang="en-US" altLang="zh-CN" i="1">
                <a:solidFill>
                  <a:srgbClr val="990033"/>
                </a:solidFill>
              </a:rPr>
              <a:t>X</a:t>
            </a:r>
            <a:r>
              <a:rPr lang="en-US" altLang="zh-CN" i="1" baseline="-25000">
                <a:solidFill>
                  <a:srgbClr val="990033"/>
                </a:solidFill>
              </a:rPr>
              <a:t>m</a:t>
            </a:r>
            <a:r>
              <a:rPr lang="en-US" altLang="zh-CN" baseline="-25000">
                <a:solidFill>
                  <a:srgbClr val="990033"/>
                </a:solidFill>
              </a:rPr>
              <a:t>+2 </a:t>
            </a:r>
            <a:r>
              <a:rPr lang="en-US" altLang="zh-CN">
                <a:solidFill>
                  <a:srgbClr val="990033"/>
                </a:solidFill>
              </a:rPr>
              <a:t>,…,</a:t>
            </a:r>
            <a:r>
              <a:rPr lang="en-US" altLang="zh-CN" i="1">
                <a:solidFill>
                  <a:srgbClr val="990033"/>
                </a:solidFill>
              </a:rPr>
              <a:t>X</a:t>
            </a:r>
            <a:r>
              <a:rPr lang="en-US" altLang="zh-CN" i="1" baseline="-25000">
                <a:solidFill>
                  <a:srgbClr val="990033"/>
                </a:solidFill>
              </a:rPr>
              <a:t>n </a:t>
            </a:r>
            <a:r>
              <a:rPr lang="en-US" altLang="zh-CN">
                <a:solidFill>
                  <a:srgbClr val="990033"/>
                </a:solidFill>
              </a:rPr>
              <a:t>)</a:t>
            </a:r>
          </a:p>
        </p:txBody>
      </p:sp>
      <p:sp>
        <p:nvSpPr>
          <p:cNvPr id="17417" name="Text Box 9"/>
          <p:cNvSpPr txBox="1">
            <a:spLocks noChangeArrowheads="1"/>
          </p:cNvSpPr>
          <p:nvPr/>
        </p:nvSpPr>
        <p:spPr bwMode="auto">
          <a:xfrm>
            <a:off x="468313" y="2995811"/>
            <a:ext cx="812323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80000"/>
              </a:lnSpc>
            </a:pPr>
            <a:r>
              <a:rPr lang="en-US" altLang="zh-CN">
                <a:solidFill>
                  <a:srgbClr val="000000"/>
                </a:solidFill>
              </a:rPr>
              <a:t>4)  </a:t>
            </a:r>
            <a:r>
              <a:rPr lang="zh-CN" altLang="en-US">
                <a:solidFill>
                  <a:srgbClr val="000000"/>
                </a:solidFill>
              </a:rPr>
              <a:t>随机变量</a:t>
            </a:r>
            <a:r>
              <a:rPr lang="zh-CN" altLang="en-US">
                <a:solidFill>
                  <a:srgbClr val="990033"/>
                </a:solidFill>
              </a:rPr>
              <a:t> </a:t>
            </a:r>
            <a:r>
              <a:rPr lang="en-US" altLang="zh-CN" i="1">
                <a:solidFill>
                  <a:srgbClr val="990033"/>
                </a:solidFill>
              </a:rPr>
              <a:t>h</a:t>
            </a:r>
            <a:r>
              <a:rPr lang="en-US" altLang="zh-CN">
                <a:solidFill>
                  <a:srgbClr val="990033"/>
                </a:solidFill>
              </a:rPr>
              <a:t>(</a:t>
            </a:r>
            <a:r>
              <a:rPr lang="en-US" altLang="zh-CN" i="1">
                <a:solidFill>
                  <a:srgbClr val="990033"/>
                </a:solidFill>
              </a:rPr>
              <a:t>X</a:t>
            </a:r>
            <a:r>
              <a:rPr lang="en-US" altLang="zh-CN" baseline="-25000">
                <a:solidFill>
                  <a:srgbClr val="990033"/>
                </a:solidFill>
              </a:rPr>
              <a:t>1</a:t>
            </a:r>
            <a:r>
              <a:rPr lang="en-US" altLang="zh-CN">
                <a:solidFill>
                  <a:srgbClr val="990033"/>
                </a:solidFill>
              </a:rPr>
              <a:t> ,</a:t>
            </a:r>
            <a:r>
              <a:rPr lang="en-US" altLang="zh-CN" i="1">
                <a:solidFill>
                  <a:srgbClr val="990033"/>
                </a:solidFill>
              </a:rPr>
              <a:t>X</a:t>
            </a:r>
            <a:r>
              <a:rPr lang="en-US" altLang="zh-CN" baseline="-25000">
                <a:solidFill>
                  <a:srgbClr val="990033"/>
                </a:solidFill>
              </a:rPr>
              <a:t>2</a:t>
            </a:r>
            <a:r>
              <a:rPr lang="en-US" altLang="zh-CN">
                <a:solidFill>
                  <a:srgbClr val="990033"/>
                </a:solidFill>
              </a:rPr>
              <a:t>,…,</a:t>
            </a:r>
            <a:r>
              <a:rPr lang="en-US" altLang="zh-CN" i="1">
                <a:solidFill>
                  <a:srgbClr val="990033"/>
                </a:solidFill>
              </a:rPr>
              <a:t>X</a:t>
            </a:r>
            <a:r>
              <a:rPr lang="en-US" altLang="zh-CN" i="1" baseline="-25000">
                <a:solidFill>
                  <a:srgbClr val="990033"/>
                </a:solidFill>
              </a:rPr>
              <a:t>m</a:t>
            </a:r>
            <a:r>
              <a:rPr lang="en-US" altLang="zh-CN" baseline="-25000">
                <a:solidFill>
                  <a:srgbClr val="990033"/>
                </a:solidFill>
              </a:rPr>
              <a:t> </a:t>
            </a:r>
            <a:r>
              <a:rPr lang="en-US" altLang="zh-CN">
                <a:solidFill>
                  <a:srgbClr val="990033"/>
                </a:solidFill>
              </a:rPr>
              <a:t>) </a:t>
            </a:r>
            <a:r>
              <a:rPr lang="zh-CN" altLang="en-US">
                <a:solidFill>
                  <a:srgbClr val="000000"/>
                </a:solidFill>
              </a:rPr>
              <a:t>与</a:t>
            </a:r>
            <a:r>
              <a:rPr lang="zh-CN" altLang="en-US">
                <a:solidFill>
                  <a:srgbClr val="990033"/>
                </a:solidFill>
              </a:rPr>
              <a:t> </a:t>
            </a:r>
            <a:r>
              <a:rPr lang="en-US" altLang="zh-CN" i="1">
                <a:solidFill>
                  <a:srgbClr val="990033"/>
                </a:solidFill>
              </a:rPr>
              <a:t>g</a:t>
            </a:r>
            <a:r>
              <a:rPr lang="en-US" altLang="zh-CN">
                <a:solidFill>
                  <a:srgbClr val="990033"/>
                </a:solidFill>
              </a:rPr>
              <a:t>(</a:t>
            </a:r>
            <a:r>
              <a:rPr lang="en-US" altLang="zh-CN" i="1">
                <a:solidFill>
                  <a:srgbClr val="990033"/>
                </a:solidFill>
              </a:rPr>
              <a:t>X</a:t>
            </a:r>
            <a:r>
              <a:rPr lang="en-US" altLang="zh-CN" i="1" baseline="-25000">
                <a:solidFill>
                  <a:srgbClr val="990033"/>
                </a:solidFill>
              </a:rPr>
              <a:t>m</a:t>
            </a:r>
            <a:r>
              <a:rPr lang="en-US" altLang="zh-CN" baseline="-25000">
                <a:solidFill>
                  <a:srgbClr val="990033"/>
                </a:solidFill>
              </a:rPr>
              <a:t>+1</a:t>
            </a:r>
            <a:r>
              <a:rPr lang="en-US" altLang="zh-CN">
                <a:solidFill>
                  <a:srgbClr val="990033"/>
                </a:solidFill>
              </a:rPr>
              <a:t> ,</a:t>
            </a:r>
            <a:r>
              <a:rPr lang="en-US" altLang="zh-CN" i="1">
                <a:solidFill>
                  <a:srgbClr val="990033"/>
                </a:solidFill>
              </a:rPr>
              <a:t>X</a:t>
            </a:r>
            <a:r>
              <a:rPr lang="en-US" altLang="zh-CN" i="1" baseline="-25000">
                <a:solidFill>
                  <a:srgbClr val="990033"/>
                </a:solidFill>
              </a:rPr>
              <a:t>m</a:t>
            </a:r>
            <a:r>
              <a:rPr lang="en-US" altLang="zh-CN" baseline="-25000">
                <a:solidFill>
                  <a:srgbClr val="990033"/>
                </a:solidFill>
              </a:rPr>
              <a:t>+2 </a:t>
            </a:r>
            <a:r>
              <a:rPr lang="en-US" altLang="zh-CN">
                <a:solidFill>
                  <a:srgbClr val="990033"/>
                </a:solidFill>
              </a:rPr>
              <a:t>,…,</a:t>
            </a:r>
            <a:r>
              <a:rPr lang="en-US" altLang="zh-CN" i="1">
                <a:solidFill>
                  <a:srgbClr val="990033"/>
                </a:solidFill>
              </a:rPr>
              <a:t>X</a:t>
            </a:r>
            <a:r>
              <a:rPr lang="en-US" altLang="zh-CN" i="1" baseline="-25000">
                <a:solidFill>
                  <a:srgbClr val="990033"/>
                </a:solidFill>
              </a:rPr>
              <a:t>n</a:t>
            </a:r>
            <a:r>
              <a:rPr lang="en-US" altLang="zh-CN" baseline="-25000">
                <a:solidFill>
                  <a:srgbClr val="990033"/>
                </a:solidFill>
              </a:rPr>
              <a:t> </a:t>
            </a:r>
            <a:r>
              <a:rPr lang="en-US" altLang="zh-CN">
                <a:solidFill>
                  <a:srgbClr val="990033"/>
                </a:solidFill>
              </a:rPr>
              <a:t>) </a:t>
            </a:r>
            <a:endParaRPr lang="en-US" altLang="zh-CN"/>
          </a:p>
        </p:txBody>
      </p:sp>
      <p:sp>
        <p:nvSpPr>
          <p:cNvPr id="17418" name="Rectangle 10"/>
          <p:cNvSpPr>
            <a:spLocks noChangeArrowheads="1"/>
          </p:cNvSpPr>
          <p:nvPr/>
        </p:nvSpPr>
        <p:spPr bwMode="auto">
          <a:xfrm>
            <a:off x="4211638" y="2405261"/>
            <a:ext cx="2447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000000"/>
                </a:solidFill>
              </a:rPr>
              <a:t>也</a:t>
            </a:r>
            <a:r>
              <a:rPr lang="zh-CN" altLang="en-US"/>
              <a:t> </a:t>
            </a:r>
            <a:r>
              <a:rPr lang="zh-CN" altLang="en-US" u="sng">
                <a:solidFill>
                  <a:srgbClr val="990033"/>
                </a:solidFill>
              </a:rPr>
              <a:t>相 互独立</a:t>
            </a:r>
            <a:r>
              <a:rPr lang="en-US" altLang="zh-CN">
                <a:solidFill>
                  <a:srgbClr val="990033"/>
                </a:solidFill>
              </a:rPr>
              <a:t>.</a:t>
            </a:r>
          </a:p>
        </p:txBody>
      </p:sp>
      <p:sp>
        <p:nvSpPr>
          <p:cNvPr id="17419" name="Rectangle 11"/>
          <p:cNvSpPr>
            <a:spLocks noChangeArrowheads="1"/>
          </p:cNvSpPr>
          <p:nvPr/>
        </p:nvSpPr>
        <p:spPr bwMode="auto">
          <a:xfrm>
            <a:off x="971550" y="3357761"/>
            <a:ext cx="2447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000000"/>
                </a:solidFill>
              </a:rPr>
              <a:t>也</a:t>
            </a:r>
            <a:r>
              <a:rPr lang="zh-CN" altLang="en-US"/>
              <a:t> </a:t>
            </a:r>
            <a:r>
              <a:rPr lang="zh-CN" altLang="en-US" u="sng">
                <a:solidFill>
                  <a:srgbClr val="990033"/>
                </a:solidFill>
              </a:rPr>
              <a:t>相 互独立</a:t>
            </a:r>
            <a:r>
              <a:rPr lang="en-US" altLang="zh-CN">
                <a:solidFill>
                  <a:srgbClr val="990033"/>
                </a:solidFill>
              </a:rPr>
              <a:t>.</a:t>
            </a:r>
          </a:p>
        </p:txBody>
      </p:sp>
      <p:sp>
        <p:nvSpPr>
          <p:cNvPr id="17420" name="Text Box 12"/>
          <p:cNvSpPr txBox="1">
            <a:spLocks noChangeArrowheads="1"/>
          </p:cNvSpPr>
          <p:nvPr/>
        </p:nvSpPr>
        <p:spPr bwMode="auto">
          <a:xfrm>
            <a:off x="485924" y="3861048"/>
            <a:ext cx="71104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dirty="0">
                <a:solidFill>
                  <a:srgbClr val="FF0000"/>
                </a:solidFill>
              </a:rPr>
              <a:t>例</a:t>
            </a:r>
            <a:r>
              <a:rPr lang="en-US" altLang="zh-CN" dirty="0">
                <a:solidFill>
                  <a:srgbClr val="FF0000"/>
                </a:solidFill>
              </a:rPr>
              <a:t>:</a:t>
            </a:r>
            <a:r>
              <a:rPr lang="en-US" altLang="zh-CN" i="1" dirty="0"/>
              <a:t>  </a:t>
            </a:r>
            <a:r>
              <a:rPr lang="zh-CN" altLang="en-US" dirty="0">
                <a:solidFill>
                  <a:srgbClr val="000000"/>
                </a:solidFill>
              </a:rPr>
              <a:t>三维随机变量</a:t>
            </a:r>
            <a:r>
              <a:rPr lang="en-US" altLang="zh-CN" dirty="0">
                <a:solidFill>
                  <a:srgbClr val="000000"/>
                </a:solidFill>
              </a:rPr>
              <a:t>(</a:t>
            </a:r>
            <a:r>
              <a:rPr lang="en-US" altLang="zh-CN" i="1" dirty="0">
                <a:solidFill>
                  <a:srgbClr val="000000"/>
                </a:solidFill>
              </a:rPr>
              <a:t>X</a:t>
            </a:r>
            <a:r>
              <a:rPr lang="en-US" altLang="zh-CN" baseline="-25000" dirty="0">
                <a:solidFill>
                  <a:srgbClr val="000000"/>
                </a:solidFill>
              </a:rPr>
              <a:t>1</a:t>
            </a:r>
            <a:r>
              <a:rPr lang="en-US" altLang="zh-CN" dirty="0">
                <a:solidFill>
                  <a:srgbClr val="000000"/>
                </a:solidFill>
              </a:rPr>
              <a:t>, </a:t>
            </a:r>
            <a:r>
              <a:rPr lang="en-US" altLang="zh-CN" i="1" dirty="0">
                <a:solidFill>
                  <a:srgbClr val="000000"/>
                </a:solidFill>
              </a:rPr>
              <a:t>X</a:t>
            </a:r>
            <a:r>
              <a:rPr lang="en-US" altLang="zh-CN" baseline="-25000" dirty="0">
                <a:solidFill>
                  <a:srgbClr val="000000"/>
                </a:solidFill>
              </a:rPr>
              <a:t>2 </a:t>
            </a:r>
            <a:r>
              <a:rPr lang="en-US" altLang="zh-CN" dirty="0">
                <a:solidFill>
                  <a:srgbClr val="000000"/>
                </a:solidFill>
              </a:rPr>
              <a:t>, </a:t>
            </a:r>
            <a:r>
              <a:rPr lang="en-US" altLang="zh-CN" i="1" dirty="0">
                <a:solidFill>
                  <a:srgbClr val="000000"/>
                </a:solidFill>
              </a:rPr>
              <a:t>X</a:t>
            </a:r>
            <a:r>
              <a:rPr lang="en-US" altLang="zh-CN" baseline="-25000" dirty="0">
                <a:solidFill>
                  <a:srgbClr val="000000"/>
                </a:solidFill>
              </a:rPr>
              <a:t>3 </a:t>
            </a:r>
            <a:r>
              <a:rPr lang="en-US" altLang="zh-CN" dirty="0">
                <a:solidFill>
                  <a:srgbClr val="000000"/>
                </a:solidFill>
              </a:rPr>
              <a:t>)</a:t>
            </a:r>
            <a:r>
              <a:rPr lang="zh-CN" altLang="en-US" u="sng" dirty="0">
                <a:solidFill>
                  <a:srgbClr val="000000"/>
                </a:solidFill>
              </a:rPr>
              <a:t>相互独立</a:t>
            </a:r>
            <a:r>
              <a:rPr lang="en-US" altLang="zh-CN" dirty="0">
                <a:solidFill>
                  <a:srgbClr val="000000"/>
                </a:solidFill>
              </a:rPr>
              <a:t>, </a:t>
            </a:r>
            <a:r>
              <a:rPr lang="zh-CN" altLang="en-US" dirty="0">
                <a:solidFill>
                  <a:srgbClr val="000000"/>
                </a:solidFill>
              </a:rPr>
              <a:t>则</a:t>
            </a:r>
          </a:p>
        </p:txBody>
      </p:sp>
      <p:sp>
        <p:nvSpPr>
          <p:cNvPr id="17421" name="Rectangle 13"/>
          <p:cNvSpPr>
            <a:spLocks noChangeArrowheads="1"/>
          </p:cNvSpPr>
          <p:nvPr/>
        </p:nvSpPr>
        <p:spPr bwMode="auto">
          <a:xfrm>
            <a:off x="107504" y="4385741"/>
            <a:ext cx="24971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t>  </a:t>
            </a:r>
            <a:r>
              <a:rPr lang="en-US" altLang="zh-CN" i="1" dirty="0">
                <a:solidFill>
                  <a:srgbClr val="000000"/>
                </a:solidFill>
              </a:rPr>
              <a:t>X</a:t>
            </a:r>
            <a:r>
              <a:rPr lang="en-US" altLang="zh-CN" baseline="-25000" dirty="0">
                <a:solidFill>
                  <a:srgbClr val="000000"/>
                </a:solidFill>
              </a:rPr>
              <a:t>1</a:t>
            </a:r>
            <a:r>
              <a:rPr lang="en-US" altLang="zh-CN" baseline="30000" dirty="0">
                <a:solidFill>
                  <a:srgbClr val="000000"/>
                </a:solidFill>
              </a:rPr>
              <a:t>2</a:t>
            </a:r>
            <a:r>
              <a:rPr lang="en-US" altLang="zh-CN" dirty="0">
                <a:solidFill>
                  <a:srgbClr val="000000"/>
                </a:solidFill>
              </a:rPr>
              <a:t> , </a:t>
            </a:r>
            <a:r>
              <a:rPr lang="en-US" altLang="zh-CN" i="1" dirty="0">
                <a:solidFill>
                  <a:srgbClr val="000000"/>
                </a:solidFill>
              </a:rPr>
              <a:t>X</a:t>
            </a:r>
            <a:r>
              <a:rPr lang="en-US" altLang="zh-CN" baseline="-25000" dirty="0">
                <a:solidFill>
                  <a:srgbClr val="000000"/>
                </a:solidFill>
              </a:rPr>
              <a:t>2</a:t>
            </a:r>
            <a:r>
              <a:rPr lang="en-US" altLang="zh-CN" baseline="30000" dirty="0">
                <a:solidFill>
                  <a:srgbClr val="000000"/>
                </a:solidFill>
              </a:rPr>
              <a:t>2 </a:t>
            </a:r>
            <a:r>
              <a:rPr lang="en-US" altLang="zh-CN" dirty="0">
                <a:solidFill>
                  <a:srgbClr val="000000"/>
                </a:solidFill>
              </a:rPr>
              <a:t>, </a:t>
            </a:r>
            <a:r>
              <a:rPr lang="en-US" altLang="zh-CN" i="1" dirty="0">
                <a:solidFill>
                  <a:srgbClr val="000000"/>
                </a:solidFill>
              </a:rPr>
              <a:t>X</a:t>
            </a:r>
            <a:r>
              <a:rPr lang="en-US" altLang="zh-CN" baseline="-25000" dirty="0">
                <a:solidFill>
                  <a:srgbClr val="000000"/>
                </a:solidFill>
              </a:rPr>
              <a:t>3</a:t>
            </a:r>
            <a:r>
              <a:rPr lang="en-US" altLang="zh-CN" baseline="30000" dirty="0">
                <a:solidFill>
                  <a:srgbClr val="000000"/>
                </a:solidFill>
              </a:rPr>
              <a:t>2</a:t>
            </a:r>
            <a:endParaRPr lang="en-US" altLang="zh-CN" dirty="0">
              <a:solidFill>
                <a:srgbClr val="990033"/>
              </a:solidFill>
            </a:endParaRPr>
          </a:p>
        </p:txBody>
      </p:sp>
      <p:sp>
        <p:nvSpPr>
          <p:cNvPr id="17422" name="Text Box 14"/>
          <p:cNvSpPr txBox="1">
            <a:spLocks noChangeArrowheads="1"/>
          </p:cNvSpPr>
          <p:nvPr/>
        </p:nvSpPr>
        <p:spPr bwMode="auto">
          <a:xfrm>
            <a:off x="4549329" y="4365104"/>
            <a:ext cx="2200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en-US" altLang="zh-CN" i="1" dirty="0">
                <a:solidFill>
                  <a:srgbClr val="000000"/>
                </a:solidFill>
              </a:rPr>
              <a:t>X</a:t>
            </a:r>
            <a:r>
              <a:rPr lang="en-US" altLang="zh-CN" baseline="-25000" dirty="0">
                <a:solidFill>
                  <a:srgbClr val="000000"/>
                </a:solidFill>
              </a:rPr>
              <a:t>1</a:t>
            </a:r>
            <a:r>
              <a:rPr lang="en-US" altLang="zh-CN" dirty="0">
                <a:solidFill>
                  <a:srgbClr val="000000"/>
                </a:solidFill>
              </a:rPr>
              <a:t> +</a:t>
            </a:r>
            <a:r>
              <a:rPr lang="en-US" altLang="zh-CN" i="1" dirty="0">
                <a:solidFill>
                  <a:srgbClr val="000000"/>
                </a:solidFill>
              </a:rPr>
              <a:t>X</a:t>
            </a:r>
            <a:r>
              <a:rPr lang="en-US" altLang="zh-CN" baseline="-25000" dirty="0">
                <a:solidFill>
                  <a:srgbClr val="000000"/>
                </a:solidFill>
              </a:rPr>
              <a:t>2</a:t>
            </a:r>
            <a:r>
              <a:rPr lang="zh-CN" altLang="en-US" dirty="0">
                <a:solidFill>
                  <a:srgbClr val="000000"/>
                </a:solidFill>
              </a:rPr>
              <a:t>与</a:t>
            </a:r>
            <a:r>
              <a:rPr lang="en-US" altLang="zh-CN" i="1" dirty="0">
                <a:solidFill>
                  <a:srgbClr val="000000"/>
                </a:solidFill>
              </a:rPr>
              <a:t>X</a:t>
            </a:r>
            <a:r>
              <a:rPr lang="en-US" altLang="zh-CN" baseline="-25000" dirty="0">
                <a:solidFill>
                  <a:srgbClr val="000000"/>
                </a:solidFill>
              </a:rPr>
              <a:t>3</a:t>
            </a:r>
            <a:endParaRPr lang="en-US" altLang="zh-CN" dirty="0">
              <a:solidFill>
                <a:srgbClr val="990033"/>
              </a:solidFill>
            </a:endParaRPr>
          </a:p>
        </p:txBody>
      </p:sp>
      <p:sp>
        <p:nvSpPr>
          <p:cNvPr id="17423" name="Text Box 15"/>
          <p:cNvSpPr txBox="1">
            <a:spLocks noChangeArrowheads="1"/>
          </p:cNvSpPr>
          <p:nvPr/>
        </p:nvSpPr>
        <p:spPr bwMode="auto">
          <a:xfrm>
            <a:off x="107950" y="5278214"/>
            <a:ext cx="205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en-US" altLang="zh-CN" i="1" dirty="0">
                <a:solidFill>
                  <a:srgbClr val="000000"/>
                </a:solidFill>
              </a:rPr>
              <a:t>sinX</a:t>
            </a:r>
            <a:r>
              <a:rPr lang="en-US" altLang="zh-CN" baseline="-25000" dirty="0">
                <a:solidFill>
                  <a:srgbClr val="000000"/>
                </a:solidFill>
              </a:rPr>
              <a:t>1</a:t>
            </a:r>
            <a:r>
              <a:rPr lang="en-US" altLang="zh-CN" dirty="0">
                <a:solidFill>
                  <a:srgbClr val="000000"/>
                </a:solidFill>
              </a:rPr>
              <a:t> </a:t>
            </a:r>
            <a:r>
              <a:rPr lang="zh-CN" altLang="en-US" dirty="0">
                <a:solidFill>
                  <a:srgbClr val="000000"/>
                </a:solidFill>
              </a:rPr>
              <a:t>与</a:t>
            </a:r>
            <a:r>
              <a:rPr lang="en-US" altLang="zh-CN" i="1" dirty="0">
                <a:solidFill>
                  <a:srgbClr val="000000"/>
                </a:solidFill>
              </a:rPr>
              <a:t>X</a:t>
            </a:r>
            <a:r>
              <a:rPr lang="en-US" altLang="zh-CN" baseline="-25000" dirty="0">
                <a:solidFill>
                  <a:srgbClr val="000000"/>
                </a:solidFill>
              </a:rPr>
              <a:t>3</a:t>
            </a:r>
            <a:endParaRPr lang="en-US" altLang="zh-CN" dirty="0">
              <a:solidFill>
                <a:srgbClr val="990033"/>
              </a:solidFill>
            </a:endParaRPr>
          </a:p>
        </p:txBody>
      </p:sp>
      <p:sp>
        <p:nvSpPr>
          <p:cNvPr id="17424" name="Text Box 16"/>
          <p:cNvSpPr txBox="1">
            <a:spLocks noChangeArrowheads="1"/>
          </p:cNvSpPr>
          <p:nvPr/>
        </p:nvSpPr>
        <p:spPr bwMode="auto">
          <a:xfrm>
            <a:off x="3708400" y="5251226"/>
            <a:ext cx="2776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en-US" altLang="zh-CN" i="1" dirty="0">
                <a:solidFill>
                  <a:srgbClr val="000000"/>
                </a:solidFill>
              </a:rPr>
              <a:t>X</a:t>
            </a:r>
            <a:r>
              <a:rPr lang="en-US" altLang="zh-CN" baseline="-25000" dirty="0">
                <a:solidFill>
                  <a:srgbClr val="000000"/>
                </a:solidFill>
              </a:rPr>
              <a:t>1</a:t>
            </a:r>
            <a:r>
              <a:rPr lang="en-US" altLang="zh-CN" dirty="0">
                <a:solidFill>
                  <a:srgbClr val="000000"/>
                </a:solidFill>
              </a:rPr>
              <a:t> +</a:t>
            </a:r>
            <a:r>
              <a:rPr lang="en-US" altLang="zh-CN" i="1" dirty="0">
                <a:solidFill>
                  <a:srgbClr val="000000"/>
                </a:solidFill>
              </a:rPr>
              <a:t>X</a:t>
            </a:r>
            <a:r>
              <a:rPr lang="en-US" altLang="zh-CN" baseline="-25000" dirty="0">
                <a:solidFill>
                  <a:srgbClr val="000000"/>
                </a:solidFill>
              </a:rPr>
              <a:t>2</a:t>
            </a:r>
            <a:r>
              <a:rPr lang="zh-CN" altLang="en-US" dirty="0">
                <a:solidFill>
                  <a:srgbClr val="000000"/>
                </a:solidFill>
              </a:rPr>
              <a:t>与</a:t>
            </a:r>
            <a:r>
              <a:rPr lang="en-US" altLang="zh-CN" i="1" dirty="0">
                <a:solidFill>
                  <a:srgbClr val="000000"/>
                </a:solidFill>
              </a:rPr>
              <a:t>X</a:t>
            </a:r>
            <a:r>
              <a:rPr lang="en-US" altLang="zh-CN" baseline="-25000" dirty="0">
                <a:solidFill>
                  <a:srgbClr val="000000"/>
                </a:solidFill>
              </a:rPr>
              <a:t>1 </a:t>
            </a:r>
            <a:r>
              <a:rPr lang="zh-CN" altLang="en-US" dirty="0">
                <a:solidFill>
                  <a:srgbClr val="000000"/>
                </a:solidFill>
              </a:rPr>
              <a:t>－</a:t>
            </a:r>
            <a:r>
              <a:rPr lang="en-US" altLang="zh-CN" i="1" dirty="0">
                <a:solidFill>
                  <a:srgbClr val="000000"/>
                </a:solidFill>
              </a:rPr>
              <a:t>X</a:t>
            </a:r>
            <a:r>
              <a:rPr lang="en-US" altLang="zh-CN" baseline="-25000" dirty="0">
                <a:solidFill>
                  <a:srgbClr val="000000"/>
                </a:solidFill>
              </a:rPr>
              <a:t>2</a:t>
            </a:r>
            <a:endParaRPr lang="en-US" altLang="zh-CN" dirty="0">
              <a:solidFill>
                <a:srgbClr val="990033"/>
              </a:solidFill>
            </a:endParaRPr>
          </a:p>
        </p:txBody>
      </p:sp>
      <p:sp>
        <p:nvSpPr>
          <p:cNvPr id="17425" name="Rectangle 17"/>
          <p:cNvSpPr>
            <a:spLocks noChangeArrowheads="1"/>
          </p:cNvSpPr>
          <p:nvPr/>
        </p:nvSpPr>
        <p:spPr bwMode="auto">
          <a:xfrm>
            <a:off x="2317304" y="4384154"/>
            <a:ext cx="2447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000000"/>
                </a:solidFill>
              </a:rPr>
              <a:t>也</a:t>
            </a:r>
            <a:r>
              <a:rPr lang="zh-CN" altLang="en-US" u="sng">
                <a:solidFill>
                  <a:srgbClr val="990033"/>
                </a:solidFill>
              </a:rPr>
              <a:t>相互独立</a:t>
            </a:r>
            <a:r>
              <a:rPr lang="en-US" altLang="zh-CN">
                <a:solidFill>
                  <a:srgbClr val="990033"/>
                </a:solidFill>
              </a:rPr>
              <a:t>.</a:t>
            </a:r>
          </a:p>
        </p:txBody>
      </p:sp>
      <p:sp>
        <p:nvSpPr>
          <p:cNvPr id="17426" name="Rectangle 18"/>
          <p:cNvSpPr>
            <a:spLocks noChangeArrowheads="1"/>
          </p:cNvSpPr>
          <p:nvPr/>
        </p:nvSpPr>
        <p:spPr bwMode="auto">
          <a:xfrm>
            <a:off x="6300539" y="4350048"/>
            <a:ext cx="2447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rgbClr val="000000"/>
                </a:solidFill>
              </a:rPr>
              <a:t>也</a:t>
            </a:r>
            <a:r>
              <a:rPr lang="zh-CN" altLang="en-US" u="sng" dirty="0">
                <a:solidFill>
                  <a:srgbClr val="990033"/>
                </a:solidFill>
              </a:rPr>
              <a:t>相互独立</a:t>
            </a:r>
            <a:r>
              <a:rPr lang="en-US" altLang="zh-CN" dirty="0">
                <a:solidFill>
                  <a:srgbClr val="990033"/>
                </a:solidFill>
              </a:rPr>
              <a:t>.</a:t>
            </a:r>
          </a:p>
        </p:txBody>
      </p:sp>
      <p:sp>
        <p:nvSpPr>
          <p:cNvPr id="17427" name="Rectangle 19"/>
          <p:cNvSpPr>
            <a:spLocks noChangeArrowheads="1"/>
          </p:cNvSpPr>
          <p:nvPr/>
        </p:nvSpPr>
        <p:spPr bwMode="auto">
          <a:xfrm>
            <a:off x="1731963" y="5286151"/>
            <a:ext cx="2447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rgbClr val="000000"/>
                </a:solidFill>
              </a:rPr>
              <a:t>也</a:t>
            </a:r>
            <a:r>
              <a:rPr lang="zh-CN" altLang="en-US" u="sng" dirty="0">
                <a:solidFill>
                  <a:srgbClr val="990033"/>
                </a:solidFill>
              </a:rPr>
              <a:t>相互独立</a:t>
            </a:r>
            <a:r>
              <a:rPr lang="en-US" altLang="zh-CN" dirty="0">
                <a:solidFill>
                  <a:srgbClr val="990033"/>
                </a:solidFill>
              </a:rPr>
              <a:t>.</a:t>
            </a:r>
          </a:p>
        </p:txBody>
      </p:sp>
      <p:sp>
        <p:nvSpPr>
          <p:cNvPr id="17428" name="Text Box 20"/>
          <p:cNvSpPr txBox="1">
            <a:spLocks noChangeArrowheads="1"/>
          </p:cNvSpPr>
          <p:nvPr/>
        </p:nvSpPr>
        <p:spPr bwMode="auto">
          <a:xfrm>
            <a:off x="6228184" y="5301208"/>
            <a:ext cx="3095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u="sng" dirty="0">
                <a:solidFill>
                  <a:srgbClr val="990033"/>
                </a:solidFill>
              </a:rPr>
              <a:t>不一定相互独立</a:t>
            </a:r>
            <a:r>
              <a:rPr lang="en-US" altLang="zh-CN" dirty="0">
                <a:solidFill>
                  <a:srgbClr val="990033"/>
                </a:solidFill>
              </a:rPr>
              <a:t>.</a:t>
            </a:r>
          </a:p>
        </p:txBody>
      </p:sp>
      <p:sp>
        <p:nvSpPr>
          <p:cNvPr id="21" name="Text Box 14"/>
          <p:cNvSpPr txBox="1">
            <a:spLocks noChangeArrowheads="1"/>
          </p:cNvSpPr>
          <p:nvPr/>
        </p:nvSpPr>
        <p:spPr bwMode="auto">
          <a:xfrm>
            <a:off x="4673947" y="4869160"/>
            <a:ext cx="19142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en-US" altLang="zh-CN" sz="2400" dirty="0">
                <a:solidFill>
                  <a:srgbClr val="000000"/>
                </a:solidFill>
              </a:rPr>
              <a:t>(</a:t>
            </a:r>
            <a:r>
              <a:rPr lang="en-US" altLang="zh-CN" sz="2400" i="1" dirty="0">
                <a:solidFill>
                  <a:srgbClr val="000000"/>
                </a:solidFill>
              </a:rPr>
              <a:t>X</a:t>
            </a:r>
            <a:r>
              <a:rPr lang="en-US" altLang="zh-CN" sz="2400" baseline="-25000" dirty="0">
                <a:solidFill>
                  <a:srgbClr val="000000"/>
                </a:solidFill>
              </a:rPr>
              <a:t>1</a:t>
            </a:r>
            <a:r>
              <a:rPr lang="en-US" altLang="zh-CN" sz="2400" dirty="0">
                <a:solidFill>
                  <a:srgbClr val="000000"/>
                </a:solidFill>
              </a:rPr>
              <a:t> ,</a:t>
            </a:r>
            <a:r>
              <a:rPr lang="en-US" altLang="zh-CN" sz="2400" i="1" dirty="0">
                <a:solidFill>
                  <a:srgbClr val="000000"/>
                </a:solidFill>
              </a:rPr>
              <a:t>X</a:t>
            </a:r>
            <a:r>
              <a:rPr lang="en-US" altLang="zh-CN" sz="2400" baseline="-25000" dirty="0">
                <a:solidFill>
                  <a:srgbClr val="000000"/>
                </a:solidFill>
              </a:rPr>
              <a:t>2</a:t>
            </a:r>
            <a:r>
              <a:rPr lang="en-US" altLang="zh-CN" sz="2400" dirty="0">
                <a:solidFill>
                  <a:srgbClr val="000000"/>
                </a:solidFill>
              </a:rPr>
              <a:t>)</a:t>
            </a:r>
            <a:r>
              <a:rPr lang="zh-CN" altLang="en-US" sz="2400" dirty="0">
                <a:solidFill>
                  <a:srgbClr val="000000"/>
                </a:solidFill>
              </a:rPr>
              <a:t>与</a:t>
            </a:r>
            <a:r>
              <a:rPr lang="en-US" altLang="zh-CN" sz="2400" i="1" dirty="0">
                <a:solidFill>
                  <a:srgbClr val="000000"/>
                </a:solidFill>
              </a:rPr>
              <a:t>X</a:t>
            </a:r>
            <a:r>
              <a:rPr lang="en-US" altLang="zh-CN" sz="2400" baseline="-25000" dirty="0">
                <a:solidFill>
                  <a:srgbClr val="000000"/>
                </a:solidFill>
              </a:rPr>
              <a:t>3</a:t>
            </a:r>
            <a:endParaRPr lang="en-US" altLang="zh-CN" sz="2400" dirty="0">
              <a:solidFill>
                <a:srgbClr val="000000"/>
              </a:solidFill>
            </a:endParaRPr>
          </a:p>
        </p:txBody>
      </p:sp>
      <p:sp>
        <p:nvSpPr>
          <p:cNvPr id="22" name="Rectangle 18"/>
          <p:cNvSpPr>
            <a:spLocks noChangeArrowheads="1"/>
          </p:cNvSpPr>
          <p:nvPr/>
        </p:nvSpPr>
        <p:spPr bwMode="auto">
          <a:xfrm>
            <a:off x="6300192" y="4854104"/>
            <a:ext cx="2447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rgbClr val="000000"/>
                </a:solidFill>
              </a:rPr>
              <a:t>也</a:t>
            </a:r>
            <a:r>
              <a:rPr lang="zh-CN" altLang="en-US" u="sng" dirty="0">
                <a:solidFill>
                  <a:srgbClr val="990033"/>
                </a:solidFill>
              </a:rPr>
              <a:t>相互独立</a:t>
            </a:r>
            <a:r>
              <a:rPr lang="en-US" altLang="zh-CN" dirty="0">
                <a:solidFill>
                  <a:srgbClr val="990033"/>
                </a:solidFill>
              </a:rPr>
              <a:t>.</a:t>
            </a:r>
          </a:p>
        </p:txBody>
      </p:sp>
      <p:sp>
        <p:nvSpPr>
          <p:cNvPr id="3" name="文本框 2">
            <a:extLst>
              <a:ext uri="{FF2B5EF4-FFF2-40B4-BE49-F238E27FC236}">
                <a16:creationId xmlns:a16="http://schemas.microsoft.com/office/drawing/2014/main" id="{FD08F155-0C8F-BC34-C287-78ECE456DAC2}"/>
              </a:ext>
            </a:extLst>
          </p:cNvPr>
          <p:cNvSpPr txBox="1"/>
          <p:nvPr/>
        </p:nvSpPr>
        <p:spPr>
          <a:xfrm>
            <a:off x="293824" y="5722525"/>
            <a:ext cx="874222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t>注：这些函数在实际中有广泛应用，电路中正弦波，和函数噪声叠加，并联系统极大值，备用系统等。</a:t>
            </a:r>
          </a:p>
        </p:txBody>
      </p:sp>
    </p:spTree>
    <p:extLst>
      <p:ext uri="{BB962C8B-B14F-4D97-AF65-F5344CB8AC3E}">
        <p14:creationId xmlns:p14="http://schemas.microsoft.com/office/powerpoint/2010/main" val="512345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420"/>
                                        </p:tgtEl>
                                        <p:attrNameLst>
                                          <p:attrName>style.visibility</p:attrName>
                                        </p:attrNameLst>
                                      </p:cBhvr>
                                      <p:to>
                                        <p:strVal val="visible"/>
                                      </p:to>
                                    </p:set>
                                    <p:animEffect transition="in" filter="dissolve">
                                      <p:cBhvr>
                                        <p:cTn id="7" dur="500"/>
                                        <p:tgtEl>
                                          <p:spTgt spid="1742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7421"/>
                                        </p:tgtEl>
                                        <p:attrNameLst>
                                          <p:attrName>style.visibility</p:attrName>
                                        </p:attrNameLst>
                                      </p:cBhvr>
                                      <p:to>
                                        <p:strVal val="visible"/>
                                      </p:to>
                                    </p:set>
                                    <p:animEffect transition="in" filter="strips(downRight)">
                                      <p:cBhvr>
                                        <p:cTn id="12" dur="500"/>
                                        <p:tgtEl>
                                          <p:spTgt spid="1742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7422"/>
                                        </p:tgtEl>
                                        <p:attrNameLst>
                                          <p:attrName>style.visibility</p:attrName>
                                        </p:attrNameLst>
                                      </p:cBhvr>
                                      <p:to>
                                        <p:strVal val="visible"/>
                                      </p:to>
                                    </p:set>
                                    <p:animEffect transition="in" filter="strips(downRight)">
                                      <p:cBhvr>
                                        <p:cTn id="17" dur="500"/>
                                        <p:tgtEl>
                                          <p:spTgt spid="1742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strips(downRigh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7423"/>
                                        </p:tgtEl>
                                        <p:attrNameLst>
                                          <p:attrName>style.visibility</p:attrName>
                                        </p:attrNameLst>
                                      </p:cBhvr>
                                      <p:to>
                                        <p:strVal val="visible"/>
                                      </p:to>
                                    </p:set>
                                    <p:animEffect transition="in" filter="strips(downRight)">
                                      <p:cBhvr>
                                        <p:cTn id="27" dur="500"/>
                                        <p:tgtEl>
                                          <p:spTgt spid="17423"/>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7424"/>
                                        </p:tgtEl>
                                        <p:attrNameLst>
                                          <p:attrName>style.visibility</p:attrName>
                                        </p:attrNameLst>
                                      </p:cBhvr>
                                      <p:to>
                                        <p:strVal val="visible"/>
                                      </p:to>
                                    </p:set>
                                    <p:animEffect transition="in" filter="strips(downRight)">
                                      <p:cBhvr>
                                        <p:cTn id="32" dur="500"/>
                                        <p:tgtEl>
                                          <p:spTgt spid="1742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741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7411"/>
                                        </p:tgtEl>
                                        <p:attrNameLst>
                                          <p:attrName>style.visibility</p:attrName>
                                        </p:attrNameLst>
                                      </p:cBhvr>
                                      <p:to>
                                        <p:strVal val="visible"/>
                                      </p:to>
                                    </p:set>
                                    <p:animEffect transition="in" filter="wipe(left)">
                                      <p:cBhvr>
                                        <p:cTn id="45" dur="500"/>
                                        <p:tgtEl>
                                          <p:spTgt spid="1741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8" presetClass="entr" presetSubtype="6" fill="hold" grpId="0" nodeType="clickEffect">
                                  <p:stCondLst>
                                    <p:cond delay="0"/>
                                  </p:stCondLst>
                                  <p:childTnLst>
                                    <p:set>
                                      <p:cBhvr>
                                        <p:cTn id="49" dur="1" fill="hold">
                                          <p:stCondLst>
                                            <p:cond delay="0"/>
                                          </p:stCondLst>
                                        </p:cTn>
                                        <p:tgtEl>
                                          <p:spTgt spid="17412"/>
                                        </p:tgtEl>
                                        <p:attrNameLst>
                                          <p:attrName>style.visibility</p:attrName>
                                        </p:attrNameLst>
                                      </p:cBhvr>
                                      <p:to>
                                        <p:strVal val="visible"/>
                                      </p:to>
                                    </p:set>
                                    <p:animEffect transition="in" filter="strips(downRight)">
                                      <p:cBhvr>
                                        <p:cTn id="50" dur="500"/>
                                        <p:tgtEl>
                                          <p:spTgt spid="1741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8" presetClass="entr" presetSubtype="6" fill="hold" grpId="0" nodeType="clickEffect">
                                  <p:stCondLst>
                                    <p:cond delay="0"/>
                                  </p:stCondLst>
                                  <p:childTnLst>
                                    <p:set>
                                      <p:cBhvr>
                                        <p:cTn id="54" dur="1" fill="hold">
                                          <p:stCondLst>
                                            <p:cond delay="0"/>
                                          </p:stCondLst>
                                        </p:cTn>
                                        <p:tgtEl>
                                          <p:spTgt spid="17415"/>
                                        </p:tgtEl>
                                        <p:attrNameLst>
                                          <p:attrName>style.visibility</p:attrName>
                                        </p:attrNameLst>
                                      </p:cBhvr>
                                      <p:to>
                                        <p:strVal val="visible"/>
                                      </p:to>
                                    </p:set>
                                    <p:animEffect transition="in" filter="strips(downRight)">
                                      <p:cBhvr>
                                        <p:cTn id="55" dur="500"/>
                                        <p:tgtEl>
                                          <p:spTgt spid="17415"/>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8" presetClass="entr" presetSubtype="6" fill="hold" grpId="0" nodeType="clickEffect">
                                  <p:stCondLst>
                                    <p:cond delay="0"/>
                                  </p:stCondLst>
                                  <p:childTnLst>
                                    <p:set>
                                      <p:cBhvr>
                                        <p:cTn id="59" dur="1" fill="hold">
                                          <p:stCondLst>
                                            <p:cond delay="0"/>
                                          </p:stCondLst>
                                        </p:cTn>
                                        <p:tgtEl>
                                          <p:spTgt spid="17413"/>
                                        </p:tgtEl>
                                        <p:attrNameLst>
                                          <p:attrName>style.visibility</p:attrName>
                                        </p:attrNameLst>
                                      </p:cBhvr>
                                      <p:to>
                                        <p:strVal val="visible"/>
                                      </p:to>
                                    </p:set>
                                    <p:animEffect transition="in" filter="strips(downRight)">
                                      <p:cBhvr>
                                        <p:cTn id="60" dur="500"/>
                                        <p:tgtEl>
                                          <p:spTgt spid="1741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8" presetClass="entr" presetSubtype="6" fill="hold" grpId="0" nodeType="clickEffect">
                                  <p:stCondLst>
                                    <p:cond delay="0"/>
                                  </p:stCondLst>
                                  <p:childTnLst>
                                    <p:set>
                                      <p:cBhvr>
                                        <p:cTn id="64" dur="1" fill="hold">
                                          <p:stCondLst>
                                            <p:cond delay="0"/>
                                          </p:stCondLst>
                                        </p:cTn>
                                        <p:tgtEl>
                                          <p:spTgt spid="17414"/>
                                        </p:tgtEl>
                                        <p:attrNameLst>
                                          <p:attrName>style.visibility</p:attrName>
                                        </p:attrNameLst>
                                      </p:cBhvr>
                                      <p:to>
                                        <p:strVal val="visible"/>
                                      </p:to>
                                    </p:set>
                                    <p:animEffect transition="in" filter="strips(downRight)">
                                      <p:cBhvr>
                                        <p:cTn id="65" dur="500"/>
                                        <p:tgtEl>
                                          <p:spTgt spid="17414"/>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8" presetClass="entr" presetSubtype="6" fill="hold" grpId="0" nodeType="clickEffect">
                                  <p:stCondLst>
                                    <p:cond delay="0"/>
                                  </p:stCondLst>
                                  <p:childTnLst>
                                    <p:set>
                                      <p:cBhvr>
                                        <p:cTn id="69" dur="1" fill="hold">
                                          <p:stCondLst>
                                            <p:cond delay="0"/>
                                          </p:stCondLst>
                                        </p:cTn>
                                        <p:tgtEl>
                                          <p:spTgt spid="17416"/>
                                        </p:tgtEl>
                                        <p:attrNameLst>
                                          <p:attrName>style.visibility</p:attrName>
                                        </p:attrNameLst>
                                      </p:cBhvr>
                                      <p:to>
                                        <p:strVal val="visible"/>
                                      </p:to>
                                    </p:set>
                                    <p:animEffect transition="in" filter="strips(downRight)">
                                      <p:cBhvr>
                                        <p:cTn id="70" dur="500"/>
                                        <p:tgtEl>
                                          <p:spTgt spid="1741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8" presetClass="entr" presetSubtype="6" fill="hold" grpId="0" nodeType="clickEffect">
                                  <p:stCondLst>
                                    <p:cond delay="0"/>
                                  </p:stCondLst>
                                  <p:childTnLst>
                                    <p:set>
                                      <p:cBhvr>
                                        <p:cTn id="74" dur="1" fill="hold">
                                          <p:stCondLst>
                                            <p:cond delay="0"/>
                                          </p:stCondLst>
                                        </p:cTn>
                                        <p:tgtEl>
                                          <p:spTgt spid="17418"/>
                                        </p:tgtEl>
                                        <p:attrNameLst>
                                          <p:attrName>style.visibility</p:attrName>
                                        </p:attrNameLst>
                                      </p:cBhvr>
                                      <p:to>
                                        <p:strVal val="visible"/>
                                      </p:to>
                                    </p:set>
                                    <p:animEffect transition="in" filter="strips(downRight)">
                                      <p:cBhvr>
                                        <p:cTn id="75" dur="500"/>
                                        <p:tgtEl>
                                          <p:spTgt spid="17418"/>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7417"/>
                                        </p:tgtEl>
                                        <p:attrNameLst>
                                          <p:attrName>style.visibility</p:attrName>
                                        </p:attrNameLst>
                                      </p:cBhvr>
                                      <p:to>
                                        <p:strVal val="visible"/>
                                      </p:to>
                                    </p:set>
                                    <p:animEffect transition="in" filter="wipe(left)">
                                      <p:cBhvr>
                                        <p:cTn id="80" dur="500"/>
                                        <p:tgtEl>
                                          <p:spTgt spid="17417"/>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8" presetClass="entr" presetSubtype="6" fill="hold" grpId="0" nodeType="clickEffect">
                                  <p:stCondLst>
                                    <p:cond delay="0"/>
                                  </p:stCondLst>
                                  <p:childTnLst>
                                    <p:set>
                                      <p:cBhvr>
                                        <p:cTn id="84" dur="1" fill="hold">
                                          <p:stCondLst>
                                            <p:cond delay="0"/>
                                          </p:stCondLst>
                                        </p:cTn>
                                        <p:tgtEl>
                                          <p:spTgt spid="17419"/>
                                        </p:tgtEl>
                                        <p:attrNameLst>
                                          <p:attrName>style.visibility</p:attrName>
                                        </p:attrNameLst>
                                      </p:cBhvr>
                                      <p:to>
                                        <p:strVal val="visible"/>
                                      </p:to>
                                    </p:set>
                                    <p:animEffect transition="in" filter="strips(downRight)">
                                      <p:cBhvr>
                                        <p:cTn id="85" dur="500"/>
                                        <p:tgtEl>
                                          <p:spTgt spid="17419"/>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8" presetClass="entr" presetSubtype="6" fill="hold" grpId="0" nodeType="clickEffect">
                                  <p:stCondLst>
                                    <p:cond delay="0"/>
                                  </p:stCondLst>
                                  <p:childTnLst>
                                    <p:set>
                                      <p:cBhvr>
                                        <p:cTn id="89" dur="1" fill="hold">
                                          <p:stCondLst>
                                            <p:cond delay="0"/>
                                          </p:stCondLst>
                                        </p:cTn>
                                        <p:tgtEl>
                                          <p:spTgt spid="17425"/>
                                        </p:tgtEl>
                                        <p:attrNameLst>
                                          <p:attrName>style.visibility</p:attrName>
                                        </p:attrNameLst>
                                      </p:cBhvr>
                                      <p:to>
                                        <p:strVal val="visible"/>
                                      </p:to>
                                    </p:set>
                                    <p:animEffect transition="in" filter="strips(downRight)">
                                      <p:cBhvr>
                                        <p:cTn id="90" dur="500"/>
                                        <p:tgtEl>
                                          <p:spTgt spid="17425"/>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8" presetClass="entr" presetSubtype="6" fill="hold" grpId="0" nodeType="clickEffect">
                                  <p:stCondLst>
                                    <p:cond delay="0"/>
                                  </p:stCondLst>
                                  <p:childTnLst>
                                    <p:set>
                                      <p:cBhvr>
                                        <p:cTn id="94" dur="1" fill="hold">
                                          <p:stCondLst>
                                            <p:cond delay="0"/>
                                          </p:stCondLst>
                                        </p:cTn>
                                        <p:tgtEl>
                                          <p:spTgt spid="17426"/>
                                        </p:tgtEl>
                                        <p:attrNameLst>
                                          <p:attrName>style.visibility</p:attrName>
                                        </p:attrNameLst>
                                      </p:cBhvr>
                                      <p:to>
                                        <p:strVal val="visible"/>
                                      </p:to>
                                    </p:set>
                                    <p:animEffect transition="in" filter="strips(downRight)">
                                      <p:cBhvr>
                                        <p:cTn id="95" dur="500"/>
                                        <p:tgtEl>
                                          <p:spTgt spid="17426"/>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8" presetClass="entr" presetSubtype="6" fill="hold" grpId="0" nodeType="click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strips(downRight)">
                                      <p:cBhvr>
                                        <p:cTn id="100" dur="500"/>
                                        <p:tgtEl>
                                          <p:spTgt spid="22"/>
                                        </p:tgtEl>
                                      </p:cBhvr>
                                    </p:animEffect>
                                  </p:childTnLst>
                                </p:cTn>
                              </p:par>
                            </p:childTnLst>
                          </p:cTn>
                        </p:par>
                      </p:childTnLst>
                    </p:cTn>
                  </p:par>
                  <p:par>
                    <p:cTn id="101" fill="hold">
                      <p:stCondLst>
                        <p:cond delay="indefinite"/>
                      </p:stCondLst>
                      <p:childTnLst>
                        <p:par>
                          <p:cTn id="102" fill="hold">
                            <p:stCondLst>
                              <p:cond delay="0"/>
                            </p:stCondLst>
                            <p:childTnLst>
                              <p:par>
                                <p:cTn id="103" presetID="18" presetClass="entr" presetSubtype="6" fill="hold" grpId="0" nodeType="clickEffect">
                                  <p:stCondLst>
                                    <p:cond delay="0"/>
                                  </p:stCondLst>
                                  <p:childTnLst>
                                    <p:set>
                                      <p:cBhvr>
                                        <p:cTn id="104" dur="1" fill="hold">
                                          <p:stCondLst>
                                            <p:cond delay="0"/>
                                          </p:stCondLst>
                                        </p:cTn>
                                        <p:tgtEl>
                                          <p:spTgt spid="17427"/>
                                        </p:tgtEl>
                                        <p:attrNameLst>
                                          <p:attrName>style.visibility</p:attrName>
                                        </p:attrNameLst>
                                      </p:cBhvr>
                                      <p:to>
                                        <p:strVal val="visible"/>
                                      </p:to>
                                    </p:set>
                                    <p:animEffect transition="in" filter="strips(downRight)">
                                      <p:cBhvr>
                                        <p:cTn id="105" dur="500"/>
                                        <p:tgtEl>
                                          <p:spTgt spid="17427"/>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8" presetClass="entr" presetSubtype="6" fill="hold" grpId="0" nodeType="clickEffect">
                                  <p:stCondLst>
                                    <p:cond delay="0"/>
                                  </p:stCondLst>
                                  <p:childTnLst>
                                    <p:set>
                                      <p:cBhvr>
                                        <p:cTn id="109" dur="1" fill="hold">
                                          <p:stCondLst>
                                            <p:cond delay="0"/>
                                          </p:stCondLst>
                                        </p:cTn>
                                        <p:tgtEl>
                                          <p:spTgt spid="17428"/>
                                        </p:tgtEl>
                                        <p:attrNameLst>
                                          <p:attrName>style.visibility</p:attrName>
                                        </p:attrNameLst>
                                      </p:cBhvr>
                                      <p:to>
                                        <p:strVal val="visible"/>
                                      </p:to>
                                    </p:set>
                                    <p:animEffect transition="in" filter="strips(downRight)">
                                      <p:cBhvr>
                                        <p:cTn id="110" dur="500"/>
                                        <p:tgtEl>
                                          <p:spTgt spid="17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utoUpdateAnimBg="0"/>
      <p:bldP spid="17411" grpId="0" animBg="1" autoUpdateAnimBg="0"/>
      <p:bldP spid="17412" grpId="0" autoUpdateAnimBg="0"/>
      <p:bldP spid="17413" grpId="0" autoUpdateAnimBg="0"/>
      <p:bldP spid="17414" grpId="0" autoUpdateAnimBg="0"/>
      <p:bldP spid="17415" grpId="0" autoUpdateAnimBg="0"/>
      <p:bldP spid="17416" grpId="0" autoUpdateAnimBg="0"/>
      <p:bldP spid="17417" grpId="0" autoUpdateAnimBg="0"/>
      <p:bldP spid="17418" grpId="0" autoUpdateAnimBg="0"/>
      <p:bldP spid="17419" grpId="0" autoUpdateAnimBg="0"/>
      <p:bldP spid="17420" grpId="0" autoUpdateAnimBg="0"/>
      <p:bldP spid="17421" grpId="0" autoUpdateAnimBg="0"/>
      <p:bldP spid="17422" grpId="0" autoUpdateAnimBg="0"/>
      <p:bldP spid="17423" grpId="0" autoUpdateAnimBg="0"/>
      <p:bldP spid="17424" grpId="0" autoUpdateAnimBg="0"/>
      <p:bldP spid="17425" grpId="0" autoUpdateAnimBg="0"/>
      <p:bldP spid="17426" grpId="0" autoUpdateAnimBg="0"/>
      <p:bldP spid="17427" grpId="0" autoUpdateAnimBg="0"/>
      <p:bldP spid="17428" grpId="0" autoUpdateAnimBg="0"/>
      <p:bldP spid="21" grpId="0" autoUpdateAnimBg="0"/>
      <p:bldP spid="22" grpId="0" autoUpdateAnimBg="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644841" y="5752678"/>
            <a:ext cx="7772400" cy="628650"/>
          </a:xfrm>
          <a:prstGeom prst="rect">
            <a:avLst/>
          </a:prstGeom>
          <a:gradFill rotWithShape="0">
            <a:gsLst>
              <a:gs pos="0">
                <a:srgbClr val="66CCFF"/>
              </a:gs>
              <a:gs pos="50000">
                <a:srgbClr val="FFFFFF"/>
              </a:gs>
              <a:gs pos="100000">
                <a:srgbClr val="66CCFF"/>
              </a:gs>
            </a:gsLst>
            <a:lin ang="5400000" scaled="1"/>
          </a:gradFill>
          <a:ln w="9525">
            <a:noFill/>
            <a:miter lim="800000"/>
            <a:headEnd/>
            <a:tailEnd/>
          </a:ln>
          <a:effectLst/>
        </p:spPr>
        <p:txBody>
          <a:bodyPr>
            <a:spAutoFit/>
          </a:bodyPr>
          <a:lstStyle/>
          <a:p>
            <a:pPr>
              <a:lnSpc>
                <a:spcPct val="110000"/>
              </a:lnSpc>
              <a:defRPr/>
            </a:pPr>
            <a:r>
              <a:rPr lang="zh-CN" altLang="en-US" sz="3200" dirty="0">
                <a:solidFill>
                  <a:srgbClr val="990033"/>
                </a:solidFill>
                <a:effectLst>
                  <a:outerShdw blurRad="38100" dist="38100" dir="2700000" algn="tl">
                    <a:srgbClr val="000000"/>
                  </a:outerShdw>
                </a:effectLst>
                <a:ea typeface="宋体" pitchFamily="2" charset="-122"/>
              </a:rPr>
              <a:t>随机变量的独立性本质上是事件的独立性</a:t>
            </a:r>
          </a:p>
        </p:txBody>
      </p:sp>
      <p:grpSp>
        <p:nvGrpSpPr>
          <p:cNvPr id="12291" name="Group 3"/>
          <p:cNvGrpSpPr>
            <a:grpSpLocks/>
          </p:cNvGrpSpPr>
          <p:nvPr/>
        </p:nvGrpSpPr>
        <p:grpSpPr bwMode="auto">
          <a:xfrm>
            <a:off x="467544" y="2503264"/>
            <a:ext cx="8048625" cy="3302000"/>
            <a:chOff x="214" y="436"/>
            <a:chExt cx="5070" cy="2080"/>
          </a:xfrm>
        </p:grpSpPr>
        <p:sp>
          <p:nvSpPr>
            <p:cNvPr id="12292" name="Text Box 4"/>
            <p:cNvSpPr txBox="1">
              <a:spLocks noChangeArrowheads="1"/>
            </p:cNvSpPr>
            <p:nvPr/>
          </p:nvSpPr>
          <p:spPr bwMode="auto">
            <a:xfrm>
              <a:off x="214" y="436"/>
              <a:ext cx="90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sz="2600" u="sng">
                  <a:solidFill>
                    <a:srgbClr val="FF0000"/>
                  </a:solidFill>
                </a:rPr>
                <a:t>定理</a:t>
              </a:r>
              <a:r>
                <a:rPr lang="en-US" altLang="zh-CN" sz="2600"/>
                <a:t>:</a:t>
              </a:r>
            </a:p>
          </p:txBody>
        </p:sp>
        <p:sp>
          <p:nvSpPr>
            <p:cNvPr id="12293" name="Text Box 5"/>
            <p:cNvSpPr txBox="1">
              <a:spLocks noChangeArrowheads="1"/>
            </p:cNvSpPr>
            <p:nvPr/>
          </p:nvSpPr>
          <p:spPr bwMode="auto">
            <a:xfrm>
              <a:off x="804" y="445"/>
              <a:ext cx="448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r>
                <a:rPr lang="zh-CN" altLang="en-US" sz="2600" dirty="0">
                  <a:solidFill>
                    <a:srgbClr val="000000"/>
                  </a:solidFill>
                </a:rPr>
                <a:t>若</a:t>
              </a:r>
              <a:r>
                <a:rPr lang="en-US" altLang="zh-CN" sz="2600" i="1" dirty="0">
                  <a:solidFill>
                    <a:srgbClr val="000000"/>
                  </a:solidFill>
                </a:rPr>
                <a:t>n </a:t>
              </a:r>
              <a:r>
                <a:rPr lang="zh-CN" altLang="en-US" sz="2600" dirty="0">
                  <a:solidFill>
                    <a:srgbClr val="000000"/>
                  </a:solidFill>
                </a:rPr>
                <a:t>维随机变量</a:t>
              </a:r>
              <a:r>
                <a:rPr lang="en-US" altLang="zh-CN" sz="2600" dirty="0">
                  <a:solidFill>
                    <a:srgbClr val="000000"/>
                  </a:solidFill>
                </a:rPr>
                <a:t>(</a:t>
              </a:r>
              <a:r>
                <a:rPr lang="en-US" altLang="zh-CN" sz="2600" i="1" dirty="0">
                  <a:solidFill>
                    <a:srgbClr val="000000"/>
                  </a:solidFill>
                </a:rPr>
                <a:t>X</a:t>
              </a:r>
              <a:r>
                <a:rPr lang="en-US" altLang="zh-CN" sz="2600" baseline="-25000" dirty="0">
                  <a:solidFill>
                    <a:srgbClr val="000000"/>
                  </a:solidFill>
                </a:rPr>
                <a:t>1</a:t>
              </a:r>
              <a:r>
                <a:rPr lang="en-US" altLang="zh-CN" sz="2600" dirty="0">
                  <a:solidFill>
                    <a:srgbClr val="000000"/>
                  </a:solidFill>
                </a:rPr>
                <a:t>, </a:t>
              </a:r>
              <a:r>
                <a:rPr lang="en-US" altLang="zh-CN" sz="2600" i="1" dirty="0">
                  <a:solidFill>
                    <a:srgbClr val="000000"/>
                  </a:solidFill>
                </a:rPr>
                <a:t>X</a:t>
              </a:r>
              <a:r>
                <a:rPr lang="en-US" altLang="zh-CN" sz="2600" baseline="-25000" dirty="0">
                  <a:solidFill>
                    <a:srgbClr val="000000"/>
                  </a:solidFill>
                </a:rPr>
                <a:t>2</a:t>
              </a:r>
              <a:r>
                <a:rPr lang="en-US" altLang="zh-CN" sz="2600" dirty="0">
                  <a:solidFill>
                    <a:srgbClr val="000000"/>
                  </a:solidFill>
                </a:rPr>
                <a:t>,…, </a:t>
              </a:r>
              <a:r>
                <a:rPr lang="en-US" altLang="zh-CN" sz="2600" i="1" dirty="0" err="1">
                  <a:solidFill>
                    <a:srgbClr val="000000"/>
                  </a:solidFill>
                </a:rPr>
                <a:t>X</a:t>
              </a:r>
              <a:r>
                <a:rPr lang="en-US" altLang="zh-CN" sz="2600" i="1" baseline="-25000" dirty="0" err="1">
                  <a:solidFill>
                    <a:srgbClr val="000000"/>
                  </a:solidFill>
                </a:rPr>
                <a:t>n</a:t>
              </a:r>
              <a:r>
                <a:rPr lang="en-US" altLang="zh-CN" sz="2600" dirty="0">
                  <a:solidFill>
                    <a:srgbClr val="000000"/>
                  </a:solidFill>
                </a:rPr>
                <a:t>)</a:t>
              </a:r>
              <a:r>
                <a:rPr lang="en-US" altLang="zh-CN" sz="2600" baseline="-25000" dirty="0">
                  <a:solidFill>
                    <a:srgbClr val="000000"/>
                  </a:solidFill>
                </a:rPr>
                <a:t> </a:t>
              </a:r>
              <a:r>
                <a:rPr lang="zh-CN" altLang="en-US" sz="2600" u="sng" dirty="0">
                  <a:solidFill>
                    <a:srgbClr val="000000"/>
                  </a:solidFill>
                </a:rPr>
                <a:t>相互独立</a:t>
              </a:r>
              <a:r>
                <a:rPr lang="en-US" altLang="zh-CN" sz="2600" dirty="0">
                  <a:solidFill>
                    <a:srgbClr val="000000"/>
                  </a:solidFill>
                </a:rPr>
                <a:t>, </a:t>
              </a:r>
              <a:r>
                <a:rPr lang="zh-CN" altLang="en-US" sz="2600" dirty="0">
                  <a:solidFill>
                    <a:srgbClr val="000000"/>
                  </a:solidFill>
                </a:rPr>
                <a:t>则</a:t>
              </a:r>
            </a:p>
          </p:txBody>
        </p:sp>
        <p:sp>
          <p:nvSpPr>
            <p:cNvPr id="12294" name="Rectangle 6"/>
            <p:cNvSpPr>
              <a:spLocks noChangeArrowheads="1"/>
            </p:cNvSpPr>
            <p:nvPr/>
          </p:nvSpPr>
          <p:spPr bwMode="auto">
            <a:xfrm>
              <a:off x="332" y="754"/>
              <a:ext cx="317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600" dirty="0">
                  <a:solidFill>
                    <a:srgbClr val="000000"/>
                  </a:solidFill>
                </a:rPr>
                <a:t>1)  </a:t>
              </a:r>
              <a:r>
                <a:rPr lang="zh-CN" altLang="en-US" sz="2600" dirty="0">
                  <a:solidFill>
                    <a:srgbClr val="000000"/>
                  </a:solidFill>
                </a:rPr>
                <a:t>任意</a:t>
              </a:r>
              <a:r>
                <a:rPr lang="en-US" altLang="zh-CN" sz="2600" i="1" dirty="0">
                  <a:solidFill>
                    <a:srgbClr val="000000"/>
                  </a:solidFill>
                </a:rPr>
                <a:t>k</a:t>
              </a:r>
              <a:r>
                <a:rPr lang="zh-CN" altLang="en-US" sz="2600" dirty="0">
                  <a:solidFill>
                    <a:srgbClr val="000000"/>
                  </a:solidFill>
                </a:rPr>
                <a:t>个随机变量</a:t>
              </a:r>
              <a:r>
                <a:rPr lang="en-US" altLang="zh-CN" sz="2600" dirty="0">
                  <a:solidFill>
                    <a:srgbClr val="000000"/>
                  </a:solidFill>
                </a:rPr>
                <a:t>( 2</a:t>
              </a:r>
              <a:r>
                <a:rPr lang="en-US" altLang="zh-CN" sz="2600" dirty="0">
                  <a:solidFill>
                    <a:srgbClr val="000000"/>
                  </a:solidFill>
                  <a:sym typeface="Symbol" pitchFamily="18" charset="2"/>
                </a:rPr>
                <a:t> </a:t>
              </a:r>
              <a:r>
                <a:rPr lang="en-US" altLang="zh-CN" sz="2600" i="1" dirty="0">
                  <a:solidFill>
                    <a:srgbClr val="000000"/>
                  </a:solidFill>
                  <a:sym typeface="Symbol" pitchFamily="18" charset="2"/>
                </a:rPr>
                <a:t>k </a:t>
              </a:r>
              <a:r>
                <a:rPr lang="en-US" altLang="zh-CN" sz="2600" dirty="0">
                  <a:solidFill>
                    <a:srgbClr val="000000"/>
                  </a:solidFill>
                  <a:sym typeface="Symbol" pitchFamily="18" charset="2"/>
                </a:rPr>
                <a:t></a:t>
              </a:r>
              <a:r>
                <a:rPr lang="en-US" altLang="zh-CN" sz="2600" i="1" dirty="0">
                  <a:solidFill>
                    <a:srgbClr val="000000"/>
                  </a:solidFill>
                  <a:sym typeface="Symbol" pitchFamily="18" charset="2"/>
                </a:rPr>
                <a:t>n </a:t>
              </a:r>
              <a:r>
                <a:rPr lang="en-US" altLang="zh-CN" sz="2600" dirty="0">
                  <a:solidFill>
                    <a:srgbClr val="000000"/>
                  </a:solidFill>
                  <a:sym typeface="Symbol" pitchFamily="18" charset="2"/>
                </a:rPr>
                <a:t>)</a:t>
              </a:r>
              <a:endParaRPr lang="en-US" altLang="zh-CN" sz="2600" dirty="0">
                <a:solidFill>
                  <a:srgbClr val="000000"/>
                </a:solidFill>
              </a:endParaRPr>
            </a:p>
          </p:txBody>
        </p:sp>
        <p:sp>
          <p:nvSpPr>
            <p:cNvPr id="12295" name="Rectangle 7"/>
            <p:cNvSpPr>
              <a:spLocks noChangeArrowheads="1"/>
            </p:cNvSpPr>
            <p:nvPr/>
          </p:nvSpPr>
          <p:spPr bwMode="auto">
            <a:xfrm>
              <a:off x="332" y="1072"/>
              <a:ext cx="3674"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600" dirty="0">
                  <a:solidFill>
                    <a:srgbClr val="000000"/>
                  </a:solidFill>
                </a:rPr>
                <a:t>2)  </a:t>
              </a:r>
              <a:r>
                <a:rPr lang="zh-CN" altLang="en-US" sz="2600" dirty="0">
                  <a:solidFill>
                    <a:srgbClr val="000000"/>
                  </a:solidFill>
                </a:rPr>
                <a:t>随机变量</a:t>
              </a:r>
              <a:r>
                <a:rPr lang="zh-CN" altLang="en-US" sz="2600" dirty="0">
                  <a:solidFill>
                    <a:srgbClr val="990033"/>
                  </a:solidFill>
                </a:rPr>
                <a:t> </a:t>
              </a:r>
              <a:r>
                <a:rPr lang="en-US" altLang="zh-CN" sz="2600" i="1" dirty="0">
                  <a:solidFill>
                    <a:srgbClr val="990033"/>
                  </a:solidFill>
                </a:rPr>
                <a:t>g</a:t>
              </a:r>
              <a:r>
                <a:rPr lang="en-US" altLang="zh-CN" sz="2600" baseline="-25000" dirty="0">
                  <a:solidFill>
                    <a:srgbClr val="990033"/>
                  </a:solidFill>
                </a:rPr>
                <a:t>1</a:t>
              </a:r>
              <a:r>
                <a:rPr lang="en-US" altLang="zh-CN" sz="2600" dirty="0">
                  <a:solidFill>
                    <a:srgbClr val="990033"/>
                  </a:solidFill>
                </a:rPr>
                <a:t>(</a:t>
              </a:r>
              <a:r>
                <a:rPr lang="en-US" altLang="zh-CN" sz="2600" i="1" dirty="0">
                  <a:solidFill>
                    <a:srgbClr val="990033"/>
                  </a:solidFill>
                </a:rPr>
                <a:t>X</a:t>
              </a:r>
              <a:r>
                <a:rPr lang="en-US" altLang="zh-CN" sz="2600" baseline="-25000" dirty="0">
                  <a:solidFill>
                    <a:srgbClr val="990033"/>
                  </a:solidFill>
                </a:rPr>
                <a:t>1</a:t>
              </a:r>
              <a:r>
                <a:rPr lang="en-US" altLang="zh-CN" sz="2600" dirty="0">
                  <a:solidFill>
                    <a:srgbClr val="990033"/>
                  </a:solidFill>
                </a:rPr>
                <a:t>), </a:t>
              </a:r>
              <a:r>
                <a:rPr lang="en-US" altLang="zh-CN" sz="2600" i="1" dirty="0">
                  <a:solidFill>
                    <a:srgbClr val="990033"/>
                  </a:solidFill>
                </a:rPr>
                <a:t>g</a:t>
              </a:r>
              <a:r>
                <a:rPr lang="en-US" altLang="zh-CN" sz="2600" baseline="-25000" dirty="0">
                  <a:solidFill>
                    <a:srgbClr val="990033"/>
                  </a:solidFill>
                </a:rPr>
                <a:t>2</a:t>
              </a:r>
              <a:r>
                <a:rPr lang="en-US" altLang="zh-CN" sz="2600" dirty="0">
                  <a:solidFill>
                    <a:srgbClr val="990033"/>
                  </a:solidFill>
                </a:rPr>
                <a:t>(</a:t>
              </a:r>
              <a:r>
                <a:rPr lang="en-US" altLang="zh-CN" sz="2600" i="1" dirty="0">
                  <a:solidFill>
                    <a:srgbClr val="990033"/>
                  </a:solidFill>
                </a:rPr>
                <a:t>X</a:t>
              </a:r>
              <a:r>
                <a:rPr lang="en-US" altLang="zh-CN" sz="2600" baseline="-25000" dirty="0">
                  <a:solidFill>
                    <a:srgbClr val="990033"/>
                  </a:solidFill>
                </a:rPr>
                <a:t>2</a:t>
              </a:r>
              <a:r>
                <a:rPr lang="en-US" altLang="zh-CN" sz="2600" dirty="0">
                  <a:solidFill>
                    <a:srgbClr val="990033"/>
                  </a:solidFill>
                </a:rPr>
                <a:t>),…, </a:t>
              </a:r>
              <a:r>
                <a:rPr lang="en-US" altLang="zh-CN" sz="2600" i="1" dirty="0" err="1">
                  <a:solidFill>
                    <a:srgbClr val="990033"/>
                  </a:solidFill>
                </a:rPr>
                <a:t>g</a:t>
              </a:r>
              <a:r>
                <a:rPr lang="en-US" altLang="zh-CN" sz="2600" i="1" baseline="-25000" dirty="0" err="1">
                  <a:solidFill>
                    <a:srgbClr val="990033"/>
                  </a:solidFill>
                </a:rPr>
                <a:t>n</a:t>
              </a:r>
              <a:r>
                <a:rPr lang="en-US" altLang="zh-CN" sz="2600" dirty="0">
                  <a:solidFill>
                    <a:srgbClr val="990033"/>
                  </a:solidFill>
                </a:rPr>
                <a:t>(</a:t>
              </a:r>
              <a:r>
                <a:rPr lang="en-US" altLang="zh-CN" sz="2600" i="1" dirty="0" err="1">
                  <a:solidFill>
                    <a:srgbClr val="990033"/>
                  </a:solidFill>
                </a:rPr>
                <a:t>X</a:t>
              </a:r>
              <a:r>
                <a:rPr lang="en-US" altLang="zh-CN" sz="2600" i="1" baseline="-25000" dirty="0" err="1">
                  <a:solidFill>
                    <a:srgbClr val="990033"/>
                  </a:solidFill>
                </a:rPr>
                <a:t>n</a:t>
              </a:r>
              <a:r>
                <a:rPr lang="en-US" altLang="zh-CN" sz="2600" dirty="0">
                  <a:solidFill>
                    <a:srgbClr val="990033"/>
                  </a:solidFill>
                </a:rPr>
                <a:t>)</a:t>
              </a:r>
            </a:p>
          </p:txBody>
        </p:sp>
        <p:sp>
          <p:nvSpPr>
            <p:cNvPr id="12296" name="Rectangle 8"/>
            <p:cNvSpPr>
              <a:spLocks noChangeArrowheads="1"/>
            </p:cNvSpPr>
            <p:nvPr/>
          </p:nvSpPr>
          <p:spPr bwMode="auto">
            <a:xfrm>
              <a:off x="3553" y="1072"/>
              <a:ext cx="154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600" dirty="0">
                  <a:solidFill>
                    <a:srgbClr val="000000"/>
                  </a:solidFill>
                </a:rPr>
                <a:t>也</a:t>
              </a:r>
              <a:r>
                <a:rPr lang="zh-CN" altLang="en-US" sz="2600" dirty="0"/>
                <a:t> </a:t>
              </a:r>
              <a:r>
                <a:rPr lang="zh-CN" altLang="en-US" sz="2600" u="sng" dirty="0">
                  <a:solidFill>
                    <a:srgbClr val="990033"/>
                  </a:solidFill>
                </a:rPr>
                <a:t>相 互独立</a:t>
              </a:r>
              <a:r>
                <a:rPr lang="en-US" altLang="zh-CN" sz="2600" dirty="0">
                  <a:solidFill>
                    <a:srgbClr val="990033"/>
                  </a:solidFill>
                </a:rPr>
                <a:t>.</a:t>
              </a:r>
            </a:p>
          </p:txBody>
        </p:sp>
        <p:sp>
          <p:nvSpPr>
            <p:cNvPr id="12297" name="Rectangle 9"/>
            <p:cNvSpPr>
              <a:spLocks noChangeArrowheads="1"/>
            </p:cNvSpPr>
            <p:nvPr/>
          </p:nvSpPr>
          <p:spPr bwMode="auto">
            <a:xfrm>
              <a:off x="3054" y="747"/>
              <a:ext cx="140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600" dirty="0">
                  <a:solidFill>
                    <a:srgbClr val="000000"/>
                  </a:solidFill>
                </a:rPr>
                <a:t>也</a:t>
              </a:r>
              <a:r>
                <a:rPr lang="zh-CN" altLang="en-US" sz="2600" u="sng" dirty="0">
                  <a:solidFill>
                    <a:srgbClr val="990033"/>
                  </a:solidFill>
                </a:rPr>
                <a:t>相互独立</a:t>
              </a:r>
              <a:r>
                <a:rPr lang="en-US" altLang="zh-CN" sz="2600" dirty="0">
                  <a:solidFill>
                    <a:srgbClr val="000000"/>
                  </a:solidFill>
                </a:rPr>
                <a:t>.                         </a:t>
              </a:r>
            </a:p>
          </p:txBody>
        </p:sp>
        <p:sp>
          <p:nvSpPr>
            <p:cNvPr id="12298" name="Rectangle 10"/>
            <p:cNvSpPr>
              <a:spLocks noChangeArrowheads="1"/>
            </p:cNvSpPr>
            <p:nvPr/>
          </p:nvSpPr>
          <p:spPr bwMode="auto">
            <a:xfrm>
              <a:off x="331" y="1379"/>
              <a:ext cx="4945"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5000"/>
                </a:lnSpc>
                <a:spcBef>
                  <a:spcPct val="0"/>
                </a:spcBef>
              </a:pPr>
              <a:r>
                <a:rPr lang="en-US" altLang="zh-CN" sz="2600" dirty="0">
                  <a:solidFill>
                    <a:srgbClr val="000000"/>
                  </a:solidFill>
                </a:rPr>
                <a:t>3)  </a:t>
              </a:r>
              <a:r>
                <a:rPr lang="en-US" altLang="zh-CN" sz="2600" i="1" dirty="0">
                  <a:solidFill>
                    <a:srgbClr val="000000"/>
                  </a:solidFill>
                </a:rPr>
                <a:t>m</a:t>
              </a:r>
              <a:r>
                <a:rPr lang="zh-CN" altLang="en-US" sz="2600" dirty="0">
                  <a:solidFill>
                    <a:srgbClr val="000000"/>
                  </a:solidFill>
                </a:rPr>
                <a:t>维 随机向量</a:t>
              </a:r>
              <a:r>
                <a:rPr lang="en-US" altLang="zh-CN" sz="2600" dirty="0">
                  <a:solidFill>
                    <a:srgbClr val="990033"/>
                  </a:solidFill>
                </a:rPr>
                <a:t>(</a:t>
              </a:r>
              <a:r>
                <a:rPr lang="en-US" altLang="zh-CN" sz="2600" i="1" dirty="0">
                  <a:solidFill>
                    <a:srgbClr val="990033"/>
                  </a:solidFill>
                </a:rPr>
                <a:t>X</a:t>
              </a:r>
              <a:r>
                <a:rPr lang="en-US" altLang="zh-CN" sz="2600" baseline="-25000" dirty="0">
                  <a:solidFill>
                    <a:srgbClr val="990033"/>
                  </a:solidFill>
                </a:rPr>
                <a:t>1</a:t>
              </a:r>
              <a:r>
                <a:rPr lang="en-US" altLang="zh-CN" sz="2600" dirty="0">
                  <a:solidFill>
                    <a:srgbClr val="990033"/>
                  </a:solidFill>
                </a:rPr>
                <a:t>, </a:t>
              </a:r>
              <a:r>
                <a:rPr lang="en-US" altLang="zh-CN" sz="2600" i="1" dirty="0">
                  <a:solidFill>
                    <a:srgbClr val="990033"/>
                  </a:solidFill>
                </a:rPr>
                <a:t>X</a:t>
              </a:r>
              <a:r>
                <a:rPr lang="en-US" altLang="zh-CN" sz="2600" baseline="-25000" dirty="0">
                  <a:solidFill>
                    <a:srgbClr val="990033"/>
                  </a:solidFill>
                </a:rPr>
                <a:t>2</a:t>
              </a:r>
              <a:r>
                <a:rPr lang="en-US" altLang="zh-CN" sz="2600" dirty="0">
                  <a:solidFill>
                    <a:srgbClr val="990033"/>
                  </a:solidFill>
                </a:rPr>
                <a:t>,…, </a:t>
              </a:r>
              <a:r>
                <a:rPr lang="en-US" altLang="zh-CN" sz="2600" i="1" dirty="0" err="1">
                  <a:solidFill>
                    <a:srgbClr val="990033"/>
                  </a:solidFill>
                </a:rPr>
                <a:t>X</a:t>
              </a:r>
              <a:r>
                <a:rPr lang="en-US" altLang="zh-CN" sz="2600" i="1" baseline="-25000" dirty="0" err="1">
                  <a:solidFill>
                    <a:srgbClr val="990033"/>
                  </a:solidFill>
                </a:rPr>
                <a:t>m</a:t>
              </a:r>
              <a:r>
                <a:rPr lang="en-US" altLang="zh-CN" sz="2600" baseline="-25000" dirty="0">
                  <a:solidFill>
                    <a:srgbClr val="990033"/>
                  </a:solidFill>
                </a:rPr>
                <a:t> </a:t>
              </a:r>
              <a:r>
                <a:rPr lang="en-US" altLang="zh-CN" sz="2600" dirty="0">
                  <a:solidFill>
                    <a:srgbClr val="990033"/>
                  </a:solidFill>
                </a:rPr>
                <a:t>) </a:t>
              </a:r>
              <a:r>
                <a:rPr lang="zh-CN" altLang="en-US" sz="2600" dirty="0">
                  <a:solidFill>
                    <a:srgbClr val="000000"/>
                  </a:solidFill>
                </a:rPr>
                <a:t>与</a:t>
              </a:r>
              <a:r>
                <a:rPr lang="en-US" altLang="zh-CN" sz="2600" i="1" dirty="0">
                  <a:solidFill>
                    <a:srgbClr val="000000"/>
                  </a:solidFill>
                </a:rPr>
                <a:t>n</a:t>
              </a:r>
              <a:r>
                <a:rPr lang="zh-CN" altLang="en-US" sz="2600" i="1" dirty="0">
                  <a:solidFill>
                    <a:srgbClr val="000000"/>
                  </a:solidFill>
                </a:rPr>
                <a:t>－</a:t>
              </a:r>
              <a:r>
                <a:rPr lang="en-US" altLang="zh-CN" sz="2600" i="1" dirty="0">
                  <a:solidFill>
                    <a:srgbClr val="000000"/>
                  </a:solidFill>
                </a:rPr>
                <a:t>m</a:t>
              </a:r>
              <a:r>
                <a:rPr lang="zh-CN" altLang="en-US" sz="2600" dirty="0">
                  <a:solidFill>
                    <a:srgbClr val="000000"/>
                  </a:solidFill>
                </a:rPr>
                <a:t>维 随机向     </a:t>
              </a:r>
            </a:p>
            <a:p>
              <a:pPr>
                <a:lnSpc>
                  <a:spcPct val="115000"/>
                </a:lnSpc>
                <a:spcBef>
                  <a:spcPct val="0"/>
                </a:spcBef>
              </a:pPr>
              <a:r>
                <a:rPr lang="zh-CN" altLang="en-US" sz="2600" dirty="0">
                  <a:solidFill>
                    <a:srgbClr val="000000"/>
                  </a:solidFill>
                </a:rPr>
                <a:t>     量</a:t>
              </a:r>
              <a:r>
                <a:rPr lang="en-US" altLang="zh-CN" sz="2600" dirty="0">
                  <a:solidFill>
                    <a:srgbClr val="990033"/>
                  </a:solidFill>
                </a:rPr>
                <a:t>(</a:t>
              </a:r>
              <a:r>
                <a:rPr lang="en-US" altLang="zh-CN" sz="2600" i="1" dirty="0">
                  <a:solidFill>
                    <a:srgbClr val="990033"/>
                  </a:solidFill>
                </a:rPr>
                <a:t>X</a:t>
              </a:r>
              <a:r>
                <a:rPr lang="en-US" altLang="zh-CN" sz="2600" i="1" baseline="-25000" dirty="0">
                  <a:solidFill>
                    <a:srgbClr val="990033"/>
                  </a:solidFill>
                </a:rPr>
                <a:t>m</a:t>
              </a:r>
              <a:r>
                <a:rPr lang="en-US" altLang="zh-CN" sz="2600" baseline="-25000" dirty="0">
                  <a:solidFill>
                    <a:srgbClr val="990033"/>
                  </a:solidFill>
                </a:rPr>
                <a:t>+1</a:t>
              </a:r>
              <a:r>
                <a:rPr lang="en-US" altLang="zh-CN" sz="2600" dirty="0">
                  <a:solidFill>
                    <a:srgbClr val="990033"/>
                  </a:solidFill>
                </a:rPr>
                <a:t> ,</a:t>
              </a:r>
              <a:r>
                <a:rPr lang="en-US" altLang="zh-CN" sz="2600" i="1" dirty="0">
                  <a:solidFill>
                    <a:srgbClr val="990033"/>
                  </a:solidFill>
                </a:rPr>
                <a:t>X</a:t>
              </a:r>
              <a:r>
                <a:rPr lang="en-US" altLang="zh-CN" sz="2600" i="1" baseline="-25000" dirty="0">
                  <a:solidFill>
                    <a:srgbClr val="990033"/>
                  </a:solidFill>
                </a:rPr>
                <a:t>m</a:t>
              </a:r>
              <a:r>
                <a:rPr lang="en-US" altLang="zh-CN" sz="2600" baseline="-25000" dirty="0">
                  <a:solidFill>
                    <a:srgbClr val="990033"/>
                  </a:solidFill>
                </a:rPr>
                <a:t>+2 </a:t>
              </a:r>
              <a:r>
                <a:rPr lang="en-US" altLang="zh-CN" sz="2600" dirty="0">
                  <a:solidFill>
                    <a:srgbClr val="990033"/>
                  </a:solidFill>
                </a:rPr>
                <a:t>,…,</a:t>
              </a:r>
              <a:r>
                <a:rPr lang="en-US" altLang="zh-CN" sz="2600" i="1" dirty="0" err="1">
                  <a:solidFill>
                    <a:srgbClr val="990033"/>
                  </a:solidFill>
                </a:rPr>
                <a:t>X</a:t>
              </a:r>
              <a:r>
                <a:rPr lang="en-US" altLang="zh-CN" sz="2600" i="1" baseline="-25000" dirty="0" err="1">
                  <a:solidFill>
                    <a:srgbClr val="990033"/>
                  </a:solidFill>
                </a:rPr>
                <a:t>n</a:t>
              </a:r>
              <a:r>
                <a:rPr lang="en-US" altLang="zh-CN" sz="2600" i="1" baseline="-25000" dirty="0">
                  <a:solidFill>
                    <a:srgbClr val="990033"/>
                  </a:solidFill>
                </a:rPr>
                <a:t> </a:t>
              </a:r>
              <a:r>
                <a:rPr lang="en-US" altLang="zh-CN" sz="2600" dirty="0">
                  <a:solidFill>
                    <a:srgbClr val="990033"/>
                  </a:solidFill>
                </a:rPr>
                <a:t>)</a:t>
              </a:r>
            </a:p>
          </p:txBody>
        </p:sp>
        <p:sp>
          <p:nvSpPr>
            <p:cNvPr id="12299" name="Text Box 11"/>
            <p:cNvSpPr txBox="1">
              <a:spLocks noChangeArrowheads="1"/>
            </p:cNvSpPr>
            <p:nvPr/>
          </p:nvSpPr>
          <p:spPr bwMode="auto">
            <a:xfrm>
              <a:off x="301" y="2017"/>
              <a:ext cx="4794"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ct val="80000"/>
                </a:lnSpc>
              </a:pPr>
              <a:r>
                <a:rPr lang="en-US" altLang="zh-CN" sz="2600" dirty="0">
                  <a:solidFill>
                    <a:srgbClr val="000000"/>
                  </a:solidFill>
                </a:rPr>
                <a:t>4)  </a:t>
              </a:r>
              <a:r>
                <a:rPr lang="zh-CN" altLang="en-US" sz="2600" dirty="0">
                  <a:solidFill>
                    <a:srgbClr val="000000"/>
                  </a:solidFill>
                </a:rPr>
                <a:t>随机变量</a:t>
              </a:r>
              <a:r>
                <a:rPr lang="zh-CN" altLang="en-US" sz="2600" dirty="0">
                  <a:solidFill>
                    <a:srgbClr val="990033"/>
                  </a:solidFill>
                </a:rPr>
                <a:t> </a:t>
              </a:r>
              <a:r>
                <a:rPr lang="en-US" altLang="zh-CN" sz="2600" i="1" dirty="0">
                  <a:solidFill>
                    <a:srgbClr val="990033"/>
                  </a:solidFill>
                </a:rPr>
                <a:t>h</a:t>
              </a:r>
              <a:r>
                <a:rPr lang="en-US" altLang="zh-CN" sz="2600" dirty="0">
                  <a:solidFill>
                    <a:srgbClr val="990033"/>
                  </a:solidFill>
                </a:rPr>
                <a:t>(</a:t>
              </a:r>
              <a:r>
                <a:rPr lang="en-US" altLang="zh-CN" sz="2600" i="1" dirty="0">
                  <a:solidFill>
                    <a:srgbClr val="990033"/>
                  </a:solidFill>
                </a:rPr>
                <a:t>X</a:t>
              </a:r>
              <a:r>
                <a:rPr lang="en-US" altLang="zh-CN" sz="2600" baseline="-25000" dirty="0">
                  <a:solidFill>
                    <a:srgbClr val="990033"/>
                  </a:solidFill>
                </a:rPr>
                <a:t>1</a:t>
              </a:r>
              <a:r>
                <a:rPr lang="en-US" altLang="zh-CN" sz="2600" dirty="0">
                  <a:solidFill>
                    <a:srgbClr val="990033"/>
                  </a:solidFill>
                </a:rPr>
                <a:t> ,</a:t>
              </a:r>
              <a:r>
                <a:rPr lang="en-US" altLang="zh-CN" sz="2600" i="1" dirty="0">
                  <a:solidFill>
                    <a:srgbClr val="990033"/>
                  </a:solidFill>
                </a:rPr>
                <a:t>X</a:t>
              </a:r>
              <a:r>
                <a:rPr lang="en-US" altLang="zh-CN" sz="2600" baseline="-25000" dirty="0">
                  <a:solidFill>
                    <a:srgbClr val="990033"/>
                  </a:solidFill>
                </a:rPr>
                <a:t>2</a:t>
              </a:r>
              <a:r>
                <a:rPr lang="en-US" altLang="zh-CN" sz="2600" dirty="0">
                  <a:solidFill>
                    <a:srgbClr val="990033"/>
                  </a:solidFill>
                </a:rPr>
                <a:t>,…,</a:t>
              </a:r>
              <a:r>
                <a:rPr lang="en-US" altLang="zh-CN" sz="2600" i="1" dirty="0" err="1">
                  <a:solidFill>
                    <a:srgbClr val="990033"/>
                  </a:solidFill>
                </a:rPr>
                <a:t>X</a:t>
              </a:r>
              <a:r>
                <a:rPr lang="en-US" altLang="zh-CN" sz="2600" i="1" baseline="-25000" dirty="0" err="1">
                  <a:solidFill>
                    <a:srgbClr val="990033"/>
                  </a:solidFill>
                </a:rPr>
                <a:t>m</a:t>
              </a:r>
              <a:r>
                <a:rPr lang="en-US" altLang="zh-CN" sz="2600" baseline="-25000" dirty="0">
                  <a:solidFill>
                    <a:srgbClr val="990033"/>
                  </a:solidFill>
                </a:rPr>
                <a:t> </a:t>
              </a:r>
              <a:r>
                <a:rPr lang="en-US" altLang="zh-CN" sz="2600" dirty="0">
                  <a:solidFill>
                    <a:srgbClr val="990033"/>
                  </a:solidFill>
                </a:rPr>
                <a:t>) </a:t>
              </a:r>
              <a:r>
                <a:rPr lang="zh-CN" altLang="en-US" sz="2600" dirty="0">
                  <a:solidFill>
                    <a:srgbClr val="000000"/>
                  </a:solidFill>
                </a:rPr>
                <a:t>与</a:t>
              </a:r>
              <a:r>
                <a:rPr lang="zh-CN" altLang="en-US" sz="2600" dirty="0">
                  <a:solidFill>
                    <a:srgbClr val="990033"/>
                  </a:solidFill>
                </a:rPr>
                <a:t> </a:t>
              </a:r>
              <a:r>
                <a:rPr lang="en-US" altLang="zh-CN" sz="2600" i="1" dirty="0">
                  <a:solidFill>
                    <a:srgbClr val="990033"/>
                  </a:solidFill>
                </a:rPr>
                <a:t>g</a:t>
              </a:r>
              <a:r>
                <a:rPr lang="en-US" altLang="zh-CN" sz="2600" dirty="0">
                  <a:solidFill>
                    <a:srgbClr val="990033"/>
                  </a:solidFill>
                </a:rPr>
                <a:t>(</a:t>
              </a:r>
              <a:r>
                <a:rPr lang="en-US" altLang="zh-CN" sz="2600" i="1" dirty="0">
                  <a:solidFill>
                    <a:srgbClr val="990033"/>
                  </a:solidFill>
                </a:rPr>
                <a:t>X</a:t>
              </a:r>
              <a:r>
                <a:rPr lang="en-US" altLang="zh-CN" sz="2600" i="1" baseline="-25000" dirty="0">
                  <a:solidFill>
                    <a:srgbClr val="990033"/>
                  </a:solidFill>
                </a:rPr>
                <a:t>m</a:t>
              </a:r>
              <a:r>
                <a:rPr lang="en-US" altLang="zh-CN" sz="2600" baseline="-25000" dirty="0">
                  <a:solidFill>
                    <a:srgbClr val="990033"/>
                  </a:solidFill>
                </a:rPr>
                <a:t>+1</a:t>
              </a:r>
              <a:r>
                <a:rPr lang="en-US" altLang="zh-CN" sz="2600" dirty="0">
                  <a:solidFill>
                    <a:srgbClr val="990033"/>
                  </a:solidFill>
                </a:rPr>
                <a:t> ,</a:t>
              </a:r>
              <a:r>
                <a:rPr lang="en-US" altLang="zh-CN" sz="2600" i="1" dirty="0">
                  <a:solidFill>
                    <a:srgbClr val="990033"/>
                  </a:solidFill>
                </a:rPr>
                <a:t>X</a:t>
              </a:r>
              <a:r>
                <a:rPr lang="en-US" altLang="zh-CN" sz="2600" i="1" baseline="-25000" dirty="0">
                  <a:solidFill>
                    <a:srgbClr val="990033"/>
                  </a:solidFill>
                </a:rPr>
                <a:t>m</a:t>
              </a:r>
              <a:r>
                <a:rPr lang="en-US" altLang="zh-CN" sz="2600" baseline="-25000" dirty="0">
                  <a:solidFill>
                    <a:srgbClr val="990033"/>
                  </a:solidFill>
                </a:rPr>
                <a:t>+2 </a:t>
              </a:r>
              <a:r>
                <a:rPr lang="en-US" altLang="zh-CN" sz="2600" dirty="0">
                  <a:solidFill>
                    <a:srgbClr val="990033"/>
                  </a:solidFill>
                </a:rPr>
                <a:t>,…,</a:t>
              </a:r>
              <a:r>
                <a:rPr lang="en-US" altLang="zh-CN" sz="2600" i="1" dirty="0" err="1">
                  <a:solidFill>
                    <a:srgbClr val="990033"/>
                  </a:solidFill>
                </a:rPr>
                <a:t>X</a:t>
              </a:r>
              <a:r>
                <a:rPr lang="en-US" altLang="zh-CN" sz="2600" i="1" baseline="-25000" dirty="0" err="1">
                  <a:solidFill>
                    <a:srgbClr val="990033"/>
                  </a:solidFill>
                </a:rPr>
                <a:t>n</a:t>
              </a:r>
              <a:r>
                <a:rPr lang="en-US" altLang="zh-CN" sz="2600" baseline="-25000" dirty="0">
                  <a:solidFill>
                    <a:srgbClr val="990033"/>
                  </a:solidFill>
                </a:rPr>
                <a:t> </a:t>
              </a:r>
              <a:r>
                <a:rPr lang="en-US" altLang="zh-CN" sz="2600" dirty="0">
                  <a:solidFill>
                    <a:srgbClr val="990033"/>
                  </a:solidFill>
                </a:rPr>
                <a:t>) </a:t>
              </a:r>
              <a:endParaRPr lang="en-US" altLang="zh-CN" sz="2600" dirty="0"/>
            </a:p>
          </p:txBody>
        </p:sp>
        <p:sp>
          <p:nvSpPr>
            <p:cNvPr id="12300" name="Rectangle 12"/>
            <p:cNvSpPr>
              <a:spLocks noChangeArrowheads="1"/>
            </p:cNvSpPr>
            <p:nvPr/>
          </p:nvSpPr>
          <p:spPr bwMode="auto">
            <a:xfrm>
              <a:off x="2419" y="1707"/>
              <a:ext cx="154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600" dirty="0">
                  <a:solidFill>
                    <a:srgbClr val="000000"/>
                  </a:solidFill>
                </a:rPr>
                <a:t>也</a:t>
              </a:r>
              <a:r>
                <a:rPr lang="zh-CN" altLang="en-US" sz="2600" dirty="0"/>
                <a:t> </a:t>
              </a:r>
              <a:r>
                <a:rPr lang="zh-CN" altLang="en-US" sz="2600" u="sng" dirty="0">
                  <a:solidFill>
                    <a:srgbClr val="990033"/>
                  </a:solidFill>
                </a:rPr>
                <a:t>相 互独立</a:t>
              </a:r>
              <a:r>
                <a:rPr lang="en-US" altLang="zh-CN" sz="2600" dirty="0">
                  <a:solidFill>
                    <a:srgbClr val="990033"/>
                  </a:solidFill>
                </a:rPr>
                <a:t>.</a:t>
              </a:r>
            </a:p>
          </p:txBody>
        </p:sp>
        <p:sp>
          <p:nvSpPr>
            <p:cNvPr id="12301" name="Rectangle 13"/>
            <p:cNvSpPr>
              <a:spLocks noChangeArrowheads="1"/>
            </p:cNvSpPr>
            <p:nvPr/>
          </p:nvSpPr>
          <p:spPr bwMode="auto">
            <a:xfrm>
              <a:off x="559" y="2206"/>
              <a:ext cx="154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600" dirty="0">
                  <a:solidFill>
                    <a:srgbClr val="000000"/>
                  </a:solidFill>
                </a:rPr>
                <a:t>也</a:t>
              </a:r>
              <a:r>
                <a:rPr lang="zh-CN" altLang="en-US" sz="2600" dirty="0"/>
                <a:t> </a:t>
              </a:r>
              <a:r>
                <a:rPr lang="zh-CN" altLang="en-US" sz="2600" u="sng" dirty="0">
                  <a:solidFill>
                    <a:srgbClr val="990033"/>
                  </a:solidFill>
                </a:rPr>
                <a:t>相 互独立</a:t>
              </a:r>
              <a:r>
                <a:rPr lang="en-US" altLang="zh-CN" sz="2600" dirty="0">
                  <a:solidFill>
                    <a:srgbClr val="990033"/>
                  </a:solidFill>
                </a:rPr>
                <a:t>.</a:t>
              </a:r>
            </a:p>
          </p:txBody>
        </p:sp>
      </p:grpSp>
      <p:sp>
        <p:nvSpPr>
          <p:cNvPr id="53" name="Text Box 6"/>
          <p:cNvSpPr txBox="1">
            <a:spLocks noChangeArrowheads="1"/>
          </p:cNvSpPr>
          <p:nvPr/>
        </p:nvSpPr>
        <p:spPr bwMode="auto">
          <a:xfrm>
            <a:off x="323529" y="620688"/>
            <a:ext cx="8568951" cy="834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ts val="3000"/>
              </a:lnSpc>
              <a:spcBef>
                <a:spcPct val="0"/>
              </a:spcBef>
            </a:pPr>
            <a:r>
              <a:rPr lang="zh-CN" altLang="en-US" sz="2400" dirty="0">
                <a:solidFill>
                  <a:srgbClr val="000000"/>
                </a:solidFill>
              </a:rPr>
              <a:t>设</a:t>
            </a:r>
            <a:r>
              <a:rPr lang="zh-CN" altLang="en-US" sz="2400" i="1" dirty="0">
                <a:solidFill>
                  <a:srgbClr val="000000"/>
                </a:solidFill>
              </a:rPr>
              <a:t> </a:t>
            </a:r>
            <a:r>
              <a:rPr lang="en-US" altLang="zh-CN" sz="2400" i="1" dirty="0">
                <a:solidFill>
                  <a:srgbClr val="000000"/>
                </a:solidFill>
              </a:rPr>
              <a:t>n </a:t>
            </a:r>
            <a:r>
              <a:rPr lang="zh-CN" altLang="en-US" sz="2400" dirty="0">
                <a:solidFill>
                  <a:srgbClr val="000000"/>
                </a:solidFill>
              </a:rPr>
              <a:t>维随机变量</a:t>
            </a:r>
            <a:r>
              <a:rPr lang="en-US" altLang="zh-CN" sz="2400" dirty="0">
                <a:solidFill>
                  <a:srgbClr val="000000"/>
                </a:solidFill>
              </a:rPr>
              <a:t>(</a:t>
            </a:r>
            <a:r>
              <a:rPr lang="en-US" altLang="zh-CN" sz="2400" i="1" dirty="0">
                <a:solidFill>
                  <a:srgbClr val="000000"/>
                </a:solidFill>
              </a:rPr>
              <a:t>X</a:t>
            </a:r>
            <a:r>
              <a:rPr lang="en-US" altLang="zh-CN" sz="2400" baseline="-25000" dirty="0">
                <a:solidFill>
                  <a:srgbClr val="000000"/>
                </a:solidFill>
              </a:rPr>
              <a:t>1</a:t>
            </a:r>
            <a:r>
              <a:rPr lang="en-US" altLang="zh-CN" sz="2400" dirty="0">
                <a:solidFill>
                  <a:srgbClr val="000000"/>
                </a:solidFill>
              </a:rPr>
              <a:t>, </a:t>
            </a:r>
            <a:r>
              <a:rPr lang="en-US" altLang="zh-CN" sz="2400" i="1" dirty="0">
                <a:solidFill>
                  <a:srgbClr val="000000"/>
                </a:solidFill>
              </a:rPr>
              <a:t>X</a:t>
            </a:r>
            <a:r>
              <a:rPr lang="en-US" altLang="zh-CN" sz="2400" baseline="-25000" dirty="0">
                <a:solidFill>
                  <a:srgbClr val="000000"/>
                </a:solidFill>
              </a:rPr>
              <a:t>2</a:t>
            </a:r>
            <a:r>
              <a:rPr lang="en-US" altLang="zh-CN" sz="2400" dirty="0">
                <a:solidFill>
                  <a:srgbClr val="000000"/>
                </a:solidFill>
              </a:rPr>
              <a:t>, …, </a:t>
            </a:r>
            <a:r>
              <a:rPr lang="en-US" altLang="zh-CN" sz="2400" i="1" dirty="0" err="1">
                <a:solidFill>
                  <a:srgbClr val="000000"/>
                </a:solidFill>
              </a:rPr>
              <a:t>X</a:t>
            </a:r>
            <a:r>
              <a:rPr lang="en-US" altLang="zh-CN" sz="2400" i="1" baseline="-25000" dirty="0" err="1">
                <a:solidFill>
                  <a:srgbClr val="000000"/>
                </a:solidFill>
              </a:rPr>
              <a:t>n</a:t>
            </a:r>
            <a:r>
              <a:rPr lang="en-US" altLang="zh-CN" sz="2400" dirty="0">
                <a:solidFill>
                  <a:srgbClr val="000000"/>
                </a:solidFill>
              </a:rPr>
              <a:t>)</a:t>
            </a:r>
            <a:r>
              <a:rPr lang="zh-CN" altLang="en-US" sz="2400" dirty="0">
                <a:solidFill>
                  <a:srgbClr val="000000"/>
                </a:solidFill>
              </a:rPr>
              <a:t>的</a:t>
            </a:r>
            <a:r>
              <a:rPr lang="zh-CN" altLang="en-US" sz="2400" u="sng" dirty="0">
                <a:solidFill>
                  <a:srgbClr val="000000"/>
                </a:solidFill>
              </a:rPr>
              <a:t>联合分布函数</a:t>
            </a:r>
            <a:r>
              <a:rPr lang="zh-CN" altLang="en-US" sz="2400" dirty="0">
                <a:solidFill>
                  <a:srgbClr val="000000"/>
                </a:solidFill>
              </a:rPr>
              <a:t>为 </a:t>
            </a:r>
            <a:r>
              <a:rPr lang="en-US" altLang="zh-CN" sz="2400" i="1" dirty="0">
                <a:solidFill>
                  <a:srgbClr val="000000"/>
                </a:solidFill>
              </a:rPr>
              <a:t>F</a:t>
            </a:r>
            <a:r>
              <a:rPr lang="en-US" altLang="zh-CN" sz="2400" dirty="0">
                <a:solidFill>
                  <a:srgbClr val="000000"/>
                </a:solidFill>
              </a:rPr>
              <a:t>(</a:t>
            </a:r>
            <a:r>
              <a:rPr lang="en-US" altLang="zh-CN" sz="2400" i="1" dirty="0">
                <a:solidFill>
                  <a:srgbClr val="000000"/>
                </a:solidFill>
              </a:rPr>
              <a:t>x</a:t>
            </a:r>
            <a:r>
              <a:rPr lang="en-US" altLang="zh-CN" sz="2400" baseline="-25000" dirty="0">
                <a:solidFill>
                  <a:srgbClr val="000000"/>
                </a:solidFill>
              </a:rPr>
              <a:t>1</a:t>
            </a:r>
            <a:r>
              <a:rPr lang="en-US" altLang="zh-CN" sz="2400" dirty="0">
                <a:solidFill>
                  <a:srgbClr val="000000"/>
                </a:solidFill>
              </a:rPr>
              <a:t> , </a:t>
            </a:r>
            <a:r>
              <a:rPr lang="en-US" altLang="zh-CN" sz="2400" i="1" dirty="0">
                <a:solidFill>
                  <a:srgbClr val="000000"/>
                </a:solidFill>
              </a:rPr>
              <a:t>x</a:t>
            </a:r>
            <a:r>
              <a:rPr lang="en-US" altLang="zh-CN" sz="2400" baseline="-25000" dirty="0">
                <a:solidFill>
                  <a:srgbClr val="000000"/>
                </a:solidFill>
              </a:rPr>
              <a:t>2</a:t>
            </a:r>
            <a:r>
              <a:rPr lang="en-US" altLang="zh-CN" sz="2400" dirty="0">
                <a:solidFill>
                  <a:srgbClr val="000000"/>
                </a:solidFill>
              </a:rPr>
              <a:t> ,…, </a:t>
            </a:r>
            <a:r>
              <a:rPr lang="en-US" altLang="zh-CN" sz="2400" i="1" dirty="0" err="1">
                <a:solidFill>
                  <a:srgbClr val="000000"/>
                </a:solidFill>
              </a:rPr>
              <a:t>x</a:t>
            </a:r>
            <a:r>
              <a:rPr lang="en-US" altLang="zh-CN" sz="2400" i="1" baseline="-25000" dirty="0" err="1">
                <a:solidFill>
                  <a:srgbClr val="000000"/>
                </a:solidFill>
              </a:rPr>
              <a:t>n</a:t>
            </a:r>
            <a:r>
              <a:rPr lang="en-US" altLang="zh-CN" sz="2400" baseline="-25000" dirty="0">
                <a:solidFill>
                  <a:srgbClr val="000000"/>
                </a:solidFill>
              </a:rPr>
              <a:t> </a:t>
            </a:r>
            <a:r>
              <a:rPr lang="en-US" altLang="zh-CN" sz="2400" dirty="0">
                <a:solidFill>
                  <a:srgbClr val="000000"/>
                </a:solidFill>
              </a:rPr>
              <a:t>), </a:t>
            </a:r>
            <a:r>
              <a:rPr lang="zh-CN" altLang="en-US" sz="2400" dirty="0">
                <a:solidFill>
                  <a:srgbClr val="000000"/>
                </a:solidFill>
              </a:rPr>
              <a:t>若对任意实数</a:t>
            </a:r>
            <a:r>
              <a:rPr lang="en-US" altLang="zh-CN" sz="2400" i="1" dirty="0">
                <a:solidFill>
                  <a:srgbClr val="000000"/>
                </a:solidFill>
              </a:rPr>
              <a:t>x</a:t>
            </a:r>
            <a:r>
              <a:rPr lang="en-US" altLang="zh-CN" sz="2400" baseline="-25000" dirty="0">
                <a:solidFill>
                  <a:srgbClr val="000000"/>
                </a:solidFill>
              </a:rPr>
              <a:t>1</a:t>
            </a:r>
            <a:r>
              <a:rPr lang="en-US" altLang="zh-CN" sz="2400" dirty="0">
                <a:solidFill>
                  <a:srgbClr val="000000"/>
                </a:solidFill>
              </a:rPr>
              <a:t>, </a:t>
            </a:r>
            <a:r>
              <a:rPr lang="en-US" altLang="zh-CN" sz="2400" i="1" dirty="0">
                <a:solidFill>
                  <a:srgbClr val="000000"/>
                </a:solidFill>
              </a:rPr>
              <a:t>x</a:t>
            </a:r>
            <a:r>
              <a:rPr lang="en-US" altLang="zh-CN" sz="2400" baseline="-25000" dirty="0">
                <a:solidFill>
                  <a:srgbClr val="000000"/>
                </a:solidFill>
              </a:rPr>
              <a:t>2</a:t>
            </a:r>
            <a:r>
              <a:rPr lang="en-US" altLang="zh-CN" sz="2400" dirty="0">
                <a:solidFill>
                  <a:srgbClr val="000000"/>
                </a:solidFill>
              </a:rPr>
              <a:t>, …, </a:t>
            </a:r>
            <a:r>
              <a:rPr lang="en-US" altLang="zh-CN" sz="2400" i="1" dirty="0" err="1">
                <a:solidFill>
                  <a:srgbClr val="000000"/>
                </a:solidFill>
              </a:rPr>
              <a:t>x</a:t>
            </a:r>
            <a:r>
              <a:rPr lang="en-US" altLang="zh-CN" sz="2400" i="1" baseline="-25000" dirty="0" err="1">
                <a:solidFill>
                  <a:srgbClr val="000000"/>
                </a:solidFill>
              </a:rPr>
              <a:t>n</a:t>
            </a:r>
            <a:r>
              <a:rPr lang="zh-CN" altLang="en-US" sz="2400" dirty="0">
                <a:solidFill>
                  <a:srgbClr val="000000"/>
                </a:solidFill>
              </a:rPr>
              <a:t>均有</a:t>
            </a:r>
            <a:endParaRPr lang="zh-CN" altLang="en-US" sz="2400" baseline="-25000" dirty="0">
              <a:solidFill>
                <a:srgbClr val="000000"/>
              </a:solidFill>
            </a:endParaRPr>
          </a:p>
        </p:txBody>
      </p:sp>
      <p:grpSp>
        <p:nvGrpSpPr>
          <p:cNvPr id="78" name="Group 57"/>
          <p:cNvGrpSpPr>
            <a:grpSpLocks/>
          </p:cNvGrpSpPr>
          <p:nvPr/>
        </p:nvGrpSpPr>
        <p:grpSpPr bwMode="auto">
          <a:xfrm>
            <a:off x="5038353" y="1012403"/>
            <a:ext cx="3494087" cy="760413"/>
            <a:chOff x="567" y="1719"/>
            <a:chExt cx="2201" cy="479"/>
          </a:xfrm>
        </p:grpSpPr>
        <p:sp>
          <p:nvSpPr>
            <p:cNvPr id="79" name="Rectangle 20"/>
            <p:cNvSpPr>
              <a:spLocks noChangeArrowheads="1"/>
            </p:cNvSpPr>
            <p:nvPr/>
          </p:nvSpPr>
          <p:spPr bwMode="auto">
            <a:xfrm>
              <a:off x="1945" y="2064"/>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solidFill>
                    <a:srgbClr val="990033"/>
                  </a:solidFill>
                </a:rPr>
                <a:t>i</a:t>
              </a:r>
              <a:endParaRPr lang="en-US" altLang="zh-CN">
                <a:solidFill>
                  <a:srgbClr val="990033"/>
                </a:solidFill>
              </a:endParaRPr>
            </a:p>
          </p:txBody>
        </p:sp>
        <p:sp>
          <p:nvSpPr>
            <p:cNvPr id="80" name="Rectangle 34"/>
            <p:cNvSpPr>
              <a:spLocks noChangeArrowheads="1"/>
            </p:cNvSpPr>
            <p:nvPr/>
          </p:nvSpPr>
          <p:spPr bwMode="auto">
            <a:xfrm>
              <a:off x="2058" y="2064"/>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990033"/>
                  </a:solidFill>
                  <a:latin typeface="Symbol" pitchFamily="18" charset="2"/>
                </a:rPr>
                <a:t>=</a:t>
              </a:r>
              <a:endParaRPr lang="en-US" altLang="zh-CN">
                <a:solidFill>
                  <a:srgbClr val="990033"/>
                </a:solidFill>
              </a:endParaRPr>
            </a:p>
          </p:txBody>
        </p:sp>
        <p:sp>
          <p:nvSpPr>
            <p:cNvPr id="81" name="Rectangle 36"/>
            <p:cNvSpPr>
              <a:spLocks noChangeArrowheads="1"/>
            </p:cNvSpPr>
            <p:nvPr/>
          </p:nvSpPr>
          <p:spPr bwMode="auto">
            <a:xfrm>
              <a:off x="2208" y="2054"/>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990033"/>
                  </a:solidFill>
                </a:rPr>
                <a:t>1</a:t>
              </a:r>
              <a:endParaRPr lang="en-US" altLang="zh-CN">
                <a:solidFill>
                  <a:srgbClr val="990033"/>
                </a:solidFill>
              </a:endParaRPr>
            </a:p>
          </p:txBody>
        </p:sp>
        <p:sp>
          <p:nvSpPr>
            <p:cNvPr id="82" name="Rectangle 8"/>
            <p:cNvSpPr>
              <a:spLocks noChangeArrowheads="1"/>
            </p:cNvSpPr>
            <p:nvPr/>
          </p:nvSpPr>
          <p:spPr bwMode="auto">
            <a:xfrm>
              <a:off x="722" y="1753"/>
              <a:ext cx="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a:solidFill>
                    <a:srgbClr val="990033"/>
                  </a:solidFill>
                  <a:latin typeface="Symbol" pitchFamily="18" charset="2"/>
                </a:rPr>
                <a:t>(</a:t>
              </a:r>
              <a:endParaRPr lang="en-US" altLang="zh-CN">
                <a:solidFill>
                  <a:srgbClr val="990033"/>
                </a:solidFill>
              </a:endParaRPr>
            </a:p>
          </p:txBody>
        </p:sp>
        <p:sp>
          <p:nvSpPr>
            <p:cNvPr id="83" name="Rectangle 9"/>
            <p:cNvSpPr>
              <a:spLocks noChangeArrowheads="1"/>
            </p:cNvSpPr>
            <p:nvPr/>
          </p:nvSpPr>
          <p:spPr bwMode="auto">
            <a:xfrm>
              <a:off x="1723" y="1753"/>
              <a:ext cx="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a:solidFill>
                    <a:srgbClr val="990033"/>
                  </a:solidFill>
                  <a:latin typeface="Symbol" pitchFamily="18" charset="2"/>
                </a:rPr>
                <a:t>)</a:t>
              </a:r>
              <a:endParaRPr lang="en-US" altLang="zh-CN">
                <a:solidFill>
                  <a:srgbClr val="990033"/>
                </a:solidFill>
              </a:endParaRPr>
            </a:p>
          </p:txBody>
        </p:sp>
        <p:sp>
          <p:nvSpPr>
            <p:cNvPr id="84" name="Rectangle 10"/>
            <p:cNvSpPr>
              <a:spLocks noChangeArrowheads="1"/>
            </p:cNvSpPr>
            <p:nvPr/>
          </p:nvSpPr>
          <p:spPr bwMode="auto">
            <a:xfrm>
              <a:off x="2431" y="1753"/>
              <a:ext cx="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dirty="0">
                  <a:solidFill>
                    <a:srgbClr val="990033"/>
                  </a:solidFill>
                  <a:latin typeface="Symbol" pitchFamily="18" charset="2"/>
                </a:rPr>
                <a:t>(</a:t>
              </a:r>
              <a:endParaRPr lang="en-US" altLang="zh-CN" dirty="0">
                <a:solidFill>
                  <a:srgbClr val="990033"/>
                </a:solidFill>
              </a:endParaRPr>
            </a:p>
          </p:txBody>
        </p:sp>
        <p:sp>
          <p:nvSpPr>
            <p:cNvPr id="85" name="Rectangle 11"/>
            <p:cNvSpPr>
              <a:spLocks noChangeArrowheads="1"/>
            </p:cNvSpPr>
            <p:nvPr/>
          </p:nvSpPr>
          <p:spPr bwMode="auto">
            <a:xfrm>
              <a:off x="2682" y="1753"/>
              <a:ext cx="8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a:solidFill>
                    <a:srgbClr val="990033"/>
                  </a:solidFill>
                  <a:latin typeface="Symbol" pitchFamily="18" charset="2"/>
                </a:rPr>
                <a:t>)</a:t>
              </a:r>
              <a:endParaRPr lang="en-US" altLang="zh-CN">
                <a:solidFill>
                  <a:srgbClr val="990033"/>
                </a:solidFill>
              </a:endParaRPr>
            </a:p>
          </p:txBody>
        </p:sp>
        <p:sp>
          <p:nvSpPr>
            <p:cNvPr id="86" name="Rectangle 19"/>
            <p:cNvSpPr>
              <a:spLocks noChangeArrowheads="1"/>
            </p:cNvSpPr>
            <p:nvPr/>
          </p:nvSpPr>
          <p:spPr bwMode="auto">
            <a:xfrm>
              <a:off x="2064" y="1719"/>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solidFill>
                    <a:srgbClr val="990033"/>
                  </a:solidFill>
                </a:rPr>
                <a:t>n</a:t>
              </a:r>
              <a:endParaRPr lang="en-US" altLang="zh-CN">
                <a:solidFill>
                  <a:srgbClr val="990033"/>
                </a:solidFill>
              </a:endParaRPr>
            </a:p>
          </p:txBody>
        </p:sp>
        <p:sp>
          <p:nvSpPr>
            <p:cNvPr id="87" name="Rectangle 21"/>
            <p:cNvSpPr>
              <a:spLocks noChangeArrowheads="1"/>
            </p:cNvSpPr>
            <p:nvPr/>
          </p:nvSpPr>
          <p:spPr bwMode="auto">
            <a:xfrm>
              <a:off x="2613" y="1960"/>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solidFill>
                    <a:srgbClr val="990033"/>
                  </a:solidFill>
                </a:rPr>
                <a:t>i</a:t>
              </a:r>
              <a:endParaRPr lang="en-US" altLang="zh-CN">
                <a:solidFill>
                  <a:srgbClr val="990033"/>
                </a:solidFill>
              </a:endParaRPr>
            </a:p>
          </p:txBody>
        </p:sp>
        <p:sp>
          <p:nvSpPr>
            <p:cNvPr id="88" name="Rectangle 22"/>
            <p:cNvSpPr>
              <a:spLocks noChangeArrowheads="1"/>
            </p:cNvSpPr>
            <p:nvPr/>
          </p:nvSpPr>
          <p:spPr bwMode="auto">
            <a:xfrm>
              <a:off x="2370" y="1960"/>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solidFill>
                    <a:srgbClr val="990033"/>
                  </a:solidFill>
                </a:rPr>
                <a:t>i</a:t>
              </a:r>
              <a:endParaRPr lang="en-US" altLang="zh-CN">
                <a:solidFill>
                  <a:srgbClr val="990033"/>
                </a:solidFill>
              </a:endParaRPr>
            </a:p>
          </p:txBody>
        </p:sp>
        <p:sp>
          <p:nvSpPr>
            <p:cNvPr id="89" name="Rectangle 23"/>
            <p:cNvSpPr>
              <a:spLocks noChangeArrowheads="1"/>
            </p:cNvSpPr>
            <p:nvPr/>
          </p:nvSpPr>
          <p:spPr bwMode="auto">
            <a:xfrm>
              <a:off x="1629" y="1960"/>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i="1">
                  <a:solidFill>
                    <a:srgbClr val="990033"/>
                  </a:solidFill>
                </a:rPr>
                <a:t>n</a:t>
              </a:r>
              <a:endParaRPr lang="en-US" altLang="zh-CN">
                <a:solidFill>
                  <a:srgbClr val="990033"/>
                </a:solidFill>
              </a:endParaRPr>
            </a:p>
          </p:txBody>
        </p:sp>
        <p:sp>
          <p:nvSpPr>
            <p:cNvPr id="90" name="Rectangle 27"/>
            <p:cNvSpPr>
              <a:spLocks noChangeArrowheads="1"/>
            </p:cNvSpPr>
            <p:nvPr/>
          </p:nvSpPr>
          <p:spPr bwMode="auto">
            <a:xfrm>
              <a:off x="2509" y="1846"/>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990033"/>
                  </a:solidFill>
                </a:rPr>
                <a:t>x</a:t>
              </a:r>
              <a:endParaRPr lang="en-US" altLang="zh-CN">
                <a:solidFill>
                  <a:srgbClr val="990033"/>
                </a:solidFill>
              </a:endParaRPr>
            </a:p>
          </p:txBody>
        </p:sp>
        <p:sp>
          <p:nvSpPr>
            <p:cNvPr id="91" name="Rectangle 28"/>
            <p:cNvSpPr>
              <a:spLocks noChangeArrowheads="1"/>
            </p:cNvSpPr>
            <p:nvPr/>
          </p:nvSpPr>
          <p:spPr bwMode="auto">
            <a:xfrm>
              <a:off x="2247" y="1846"/>
              <a:ext cx="12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990033"/>
                  </a:solidFill>
                </a:rPr>
                <a:t>F</a:t>
              </a:r>
              <a:endParaRPr lang="en-US" altLang="zh-CN">
                <a:solidFill>
                  <a:srgbClr val="990033"/>
                </a:solidFill>
              </a:endParaRPr>
            </a:p>
          </p:txBody>
        </p:sp>
        <p:sp>
          <p:nvSpPr>
            <p:cNvPr id="92" name="Rectangle 29"/>
            <p:cNvSpPr>
              <a:spLocks noChangeArrowheads="1"/>
            </p:cNvSpPr>
            <p:nvPr/>
          </p:nvSpPr>
          <p:spPr bwMode="auto">
            <a:xfrm>
              <a:off x="1526" y="1846"/>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990033"/>
                  </a:solidFill>
                </a:rPr>
                <a:t>x</a:t>
              </a:r>
              <a:endParaRPr lang="en-US" altLang="zh-CN">
                <a:solidFill>
                  <a:srgbClr val="990033"/>
                </a:solidFill>
              </a:endParaRPr>
            </a:p>
          </p:txBody>
        </p:sp>
        <p:sp>
          <p:nvSpPr>
            <p:cNvPr id="93" name="Rectangle 30"/>
            <p:cNvSpPr>
              <a:spLocks noChangeArrowheads="1"/>
            </p:cNvSpPr>
            <p:nvPr/>
          </p:nvSpPr>
          <p:spPr bwMode="auto">
            <a:xfrm>
              <a:off x="1060" y="1846"/>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990033"/>
                  </a:solidFill>
                </a:rPr>
                <a:t>x</a:t>
              </a:r>
              <a:endParaRPr lang="en-US" altLang="zh-CN">
                <a:solidFill>
                  <a:srgbClr val="990033"/>
                </a:solidFill>
              </a:endParaRPr>
            </a:p>
          </p:txBody>
        </p:sp>
        <p:sp>
          <p:nvSpPr>
            <p:cNvPr id="94" name="Rectangle 31"/>
            <p:cNvSpPr>
              <a:spLocks noChangeArrowheads="1"/>
            </p:cNvSpPr>
            <p:nvPr/>
          </p:nvSpPr>
          <p:spPr bwMode="auto">
            <a:xfrm>
              <a:off x="801" y="1846"/>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990033"/>
                  </a:solidFill>
                </a:rPr>
                <a:t>x</a:t>
              </a:r>
              <a:endParaRPr lang="en-US" altLang="zh-CN">
                <a:solidFill>
                  <a:srgbClr val="990033"/>
                </a:solidFill>
              </a:endParaRPr>
            </a:p>
          </p:txBody>
        </p:sp>
        <p:sp>
          <p:nvSpPr>
            <p:cNvPr id="95" name="Rectangle 32"/>
            <p:cNvSpPr>
              <a:spLocks noChangeArrowheads="1"/>
            </p:cNvSpPr>
            <p:nvPr/>
          </p:nvSpPr>
          <p:spPr bwMode="auto">
            <a:xfrm>
              <a:off x="567" y="1797"/>
              <a:ext cx="20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i="1">
                  <a:solidFill>
                    <a:srgbClr val="990033"/>
                  </a:solidFill>
                </a:rPr>
                <a:t>F</a:t>
              </a:r>
              <a:r>
                <a:rPr lang="en-US" altLang="zh-CN" i="1"/>
                <a:t> </a:t>
              </a:r>
              <a:endParaRPr lang="en-US" altLang="zh-CN"/>
            </a:p>
          </p:txBody>
        </p:sp>
        <p:sp>
          <p:nvSpPr>
            <p:cNvPr id="96" name="Rectangle 33"/>
            <p:cNvSpPr>
              <a:spLocks noChangeArrowheads="1"/>
            </p:cNvSpPr>
            <p:nvPr/>
          </p:nvSpPr>
          <p:spPr bwMode="auto">
            <a:xfrm>
              <a:off x="1973" y="1773"/>
              <a:ext cx="231"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500">
                  <a:solidFill>
                    <a:srgbClr val="990033"/>
                  </a:solidFill>
                  <a:latin typeface="Symbol" pitchFamily="18" charset="2"/>
                  <a:sym typeface="Symbol" pitchFamily="18" charset="2"/>
                </a:rPr>
                <a:t></a:t>
              </a:r>
              <a:endParaRPr lang="en-US" altLang="zh-CN">
                <a:solidFill>
                  <a:srgbClr val="990033"/>
                </a:solidFill>
              </a:endParaRPr>
            </a:p>
          </p:txBody>
        </p:sp>
        <p:sp>
          <p:nvSpPr>
            <p:cNvPr id="97" name="Rectangle 35"/>
            <p:cNvSpPr>
              <a:spLocks noChangeArrowheads="1"/>
            </p:cNvSpPr>
            <p:nvPr/>
          </p:nvSpPr>
          <p:spPr bwMode="auto">
            <a:xfrm>
              <a:off x="1817" y="1825"/>
              <a:ext cx="10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a:solidFill>
                    <a:srgbClr val="990033"/>
                  </a:solidFill>
                  <a:latin typeface="Symbol" pitchFamily="18" charset="2"/>
                </a:rPr>
                <a:t>=</a:t>
              </a:r>
              <a:endParaRPr lang="en-US" altLang="zh-CN">
                <a:solidFill>
                  <a:srgbClr val="990033"/>
                </a:solidFill>
              </a:endParaRPr>
            </a:p>
          </p:txBody>
        </p:sp>
        <p:sp>
          <p:nvSpPr>
            <p:cNvPr id="98" name="Rectangle 37"/>
            <p:cNvSpPr>
              <a:spLocks noChangeArrowheads="1"/>
            </p:cNvSpPr>
            <p:nvPr/>
          </p:nvSpPr>
          <p:spPr bwMode="auto">
            <a:xfrm>
              <a:off x="1164" y="1959"/>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990033"/>
                  </a:solidFill>
                </a:rPr>
                <a:t>2</a:t>
              </a:r>
              <a:endParaRPr lang="en-US" altLang="zh-CN">
                <a:solidFill>
                  <a:srgbClr val="990033"/>
                </a:solidFill>
              </a:endParaRPr>
            </a:p>
          </p:txBody>
        </p:sp>
        <p:sp>
          <p:nvSpPr>
            <p:cNvPr id="99" name="Rectangle 38"/>
            <p:cNvSpPr>
              <a:spLocks noChangeArrowheads="1"/>
            </p:cNvSpPr>
            <p:nvPr/>
          </p:nvSpPr>
          <p:spPr bwMode="auto">
            <a:xfrm>
              <a:off x="897" y="1959"/>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990033"/>
                  </a:solidFill>
                </a:rPr>
                <a:t>1</a:t>
              </a:r>
              <a:endParaRPr lang="en-US" altLang="zh-CN">
                <a:solidFill>
                  <a:srgbClr val="990033"/>
                </a:solidFill>
              </a:endParaRPr>
            </a:p>
          </p:txBody>
        </p:sp>
        <p:sp>
          <p:nvSpPr>
            <p:cNvPr id="100" name="Rectangle 39"/>
            <p:cNvSpPr>
              <a:spLocks noChangeArrowheads="1"/>
            </p:cNvSpPr>
            <p:nvPr/>
          </p:nvSpPr>
          <p:spPr bwMode="auto">
            <a:xfrm>
              <a:off x="1243" y="1846"/>
              <a:ext cx="23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a:solidFill>
                    <a:srgbClr val="990033"/>
                  </a:solidFill>
                </a:rPr>
                <a:t>,...,</a:t>
              </a:r>
              <a:endParaRPr lang="en-US" altLang="zh-CN">
                <a:solidFill>
                  <a:srgbClr val="990033"/>
                </a:solidFill>
              </a:endParaRPr>
            </a:p>
          </p:txBody>
        </p:sp>
        <p:sp>
          <p:nvSpPr>
            <p:cNvPr id="101" name="Rectangle 40"/>
            <p:cNvSpPr>
              <a:spLocks noChangeArrowheads="1"/>
            </p:cNvSpPr>
            <p:nvPr/>
          </p:nvSpPr>
          <p:spPr bwMode="auto">
            <a:xfrm>
              <a:off x="972" y="1846"/>
              <a:ext cx="4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dirty="0">
                  <a:solidFill>
                    <a:srgbClr val="990033"/>
                  </a:solidFill>
                </a:rPr>
                <a:t>,</a:t>
              </a:r>
              <a:endParaRPr lang="en-US" altLang="zh-CN" dirty="0">
                <a:solidFill>
                  <a:srgbClr val="990033"/>
                </a:solidFill>
              </a:endParaRPr>
            </a:p>
          </p:txBody>
        </p:sp>
      </p:grpSp>
      <p:sp>
        <p:nvSpPr>
          <p:cNvPr id="102" name="Text Box 59"/>
          <p:cNvSpPr txBox="1">
            <a:spLocks noChangeArrowheads="1"/>
          </p:cNvSpPr>
          <p:nvPr/>
        </p:nvSpPr>
        <p:spPr bwMode="auto">
          <a:xfrm>
            <a:off x="539552" y="1754426"/>
            <a:ext cx="7964388" cy="810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itchFamily="18" charset="0"/>
                <a:ea typeface="宋体" charset="-122"/>
              </a:defRPr>
            </a:lvl1pPr>
            <a:lvl2pPr marL="742950" indent="-285750" eaLnBrk="0" hangingPunct="0">
              <a:defRPr kumimoji="1" sz="2800" b="1">
                <a:solidFill>
                  <a:schemeClr val="tx1"/>
                </a:solidFill>
                <a:latin typeface="Times New Roman" pitchFamily="18" charset="0"/>
                <a:ea typeface="宋体" charset="-122"/>
              </a:defRPr>
            </a:lvl2pPr>
            <a:lvl3pPr marL="1143000" indent="-228600" eaLnBrk="0" hangingPunct="0">
              <a:defRPr kumimoji="1" sz="2800" b="1">
                <a:solidFill>
                  <a:schemeClr val="tx1"/>
                </a:solidFill>
                <a:latin typeface="Times New Roman" pitchFamily="18" charset="0"/>
                <a:ea typeface="宋体" charset="-122"/>
              </a:defRPr>
            </a:lvl3pPr>
            <a:lvl4pPr marL="1600200" indent="-228600" eaLnBrk="0" hangingPunct="0">
              <a:defRPr kumimoji="1" sz="2800" b="1">
                <a:solidFill>
                  <a:schemeClr val="tx1"/>
                </a:solidFill>
                <a:latin typeface="Times New Roman" pitchFamily="18" charset="0"/>
                <a:ea typeface="宋体" charset="-122"/>
              </a:defRPr>
            </a:lvl4pPr>
            <a:lvl5pPr marL="2057400" indent="-228600" eaLnBrk="0" hangingPunct="0">
              <a:defRPr kumimoji="1" sz="2800" b="1">
                <a:solidFill>
                  <a:schemeClr val="tx1"/>
                </a:solidFill>
                <a:latin typeface="Times New Roman" pitchFamily="18" charset="0"/>
                <a:ea typeface="宋体" charset="-122"/>
              </a:defRPr>
            </a:lvl5pPr>
            <a:lvl6pPr marL="2514600" indent="-228600" eaLnBrk="0" fontAlgn="base" hangingPunct="0">
              <a:spcBef>
                <a:spcPct val="50000"/>
              </a:spcBef>
              <a:spcAft>
                <a:spcPct val="0"/>
              </a:spcAft>
              <a:defRPr kumimoji="1" sz="2800" b="1">
                <a:solidFill>
                  <a:schemeClr val="tx1"/>
                </a:solidFill>
                <a:latin typeface="Times New Roman" pitchFamily="18" charset="0"/>
                <a:ea typeface="宋体" charset="-122"/>
              </a:defRPr>
            </a:lvl6pPr>
            <a:lvl7pPr marL="2971800" indent="-228600" eaLnBrk="0" fontAlgn="base" hangingPunct="0">
              <a:spcBef>
                <a:spcPct val="50000"/>
              </a:spcBef>
              <a:spcAft>
                <a:spcPct val="0"/>
              </a:spcAft>
              <a:defRPr kumimoji="1" sz="2800" b="1">
                <a:solidFill>
                  <a:schemeClr val="tx1"/>
                </a:solidFill>
                <a:latin typeface="Times New Roman" pitchFamily="18" charset="0"/>
                <a:ea typeface="宋体" charset="-122"/>
              </a:defRPr>
            </a:lvl7pPr>
            <a:lvl8pPr marL="3429000" indent="-228600" eaLnBrk="0" fontAlgn="base" hangingPunct="0">
              <a:spcBef>
                <a:spcPct val="50000"/>
              </a:spcBef>
              <a:spcAft>
                <a:spcPct val="0"/>
              </a:spcAft>
              <a:defRPr kumimoji="1" sz="2800" b="1">
                <a:solidFill>
                  <a:schemeClr val="tx1"/>
                </a:solidFill>
                <a:latin typeface="Times New Roman" pitchFamily="18" charset="0"/>
                <a:ea typeface="宋体" charset="-122"/>
              </a:defRPr>
            </a:lvl8pPr>
            <a:lvl9pPr marL="3886200" indent="-228600" eaLnBrk="0" fontAlgn="base" hangingPunct="0">
              <a:spcBef>
                <a:spcPct val="50000"/>
              </a:spcBef>
              <a:spcAft>
                <a:spcPct val="0"/>
              </a:spcAft>
              <a:defRPr kumimoji="1" sz="2800" b="1">
                <a:solidFill>
                  <a:schemeClr val="tx1"/>
                </a:solidFill>
                <a:latin typeface="Times New Roman" pitchFamily="18" charset="0"/>
                <a:ea typeface="宋体" charset="-122"/>
              </a:defRPr>
            </a:lvl9pPr>
          </a:lstStyle>
          <a:p>
            <a:pPr eaLnBrk="1" hangingPunct="1">
              <a:lnSpc>
                <a:spcPts val="2800"/>
              </a:lnSpc>
              <a:spcBef>
                <a:spcPct val="0"/>
              </a:spcBef>
            </a:pPr>
            <a:r>
              <a:rPr lang="zh-CN" altLang="en-US" sz="2400" dirty="0">
                <a:solidFill>
                  <a:srgbClr val="000000"/>
                </a:solidFill>
              </a:rPr>
              <a:t>思考</a:t>
            </a:r>
            <a:r>
              <a:rPr lang="en-US" altLang="zh-CN" sz="2400" dirty="0">
                <a:solidFill>
                  <a:srgbClr val="000000"/>
                </a:solidFill>
              </a:rPr>
              <a:t>: </a:t>
            </a:r>
            <a:r>
              <a:rPr lang="en-US" altLang="zh-CN" sz="2400" i="1" dirty="0">
                <a:solidFill>
                  <a:srgbClr val="000000"/>
                </a:solidFill>
              </a:rPr>
              <a:t>n</a:t>
            </a:r>
            <a:r>
              <a:rPr lang="zh-CN" altLang="en-US" sz="2400" dirty="0">
                <a:solidFill>
                  <a:srgbClr val="000000"/>
                </a:solidFill>
              </a:rPr>
              <a:t>个事件独立条件与多维随机变量的独立条件等价？都是满足</a:t>
            </a:r>
            <a:r>
              <a:rPr lang="en-US" altLang="zh-CN" sz="2400" u="sng" dirty="0">
                <a:solidFill>
                  <a:srgbClr val="C00000"/>
                </a:solidFill>
              </a:rPr>
              <a:t>2</a:t>
            </a:r>
            <a:r>
              <a:rPr lang="en-US" altLang="zh-CN" sz="2400" i="1" u="sng" baseline="30000" dirty="0">
                <a:solidFill>
                  <a:srgbClr val="C00000"/>
                </a:solidFill>
              </a:rPr>
              <a:t>n</a:t>
            </a:r>
            <a:r>
              <a:rPr lang="en-US" altLang="zh-CN" sz="2400" u="sng" dirty="0">
                <a:solidFill>
                  <a:srgbClr val="C00000"/>
                </a:solidFill>
              </a:rPr>
              <a:t>-</a:t>
            </a:r>
            <a:r>
              <a:rPr lang="en-US" altLang="zh-CN" sz="2400" i="1" u="sng" dirty="0">
                <a:solidFill>
                  <a:srgbClr val="C00000"/>
                </a:solidFill>
              </a:rPr>
              <a:t>n</a:t>
            </a:r>
            <a:r>
              <a:rPr lang="en-US" altLang="zh-CN" sz="2400" u="sng" dirty="0">
                <a:solidFill>
                  <a:srgbClr val="C00000"/>
                </a:solidFill>
              </a:rPr>
              <a:t>-1</a:t>
            </a:r>
            <a:r>
              <a:rPr lang="zh-CN" altLang="en-US" sz="2400" dirty="0">
                <a:solidFill>
                  <a:srgbClr val="000000"/>
                </a:solidFill>
              </a:rPr>
              <a:t>等式</a:t>
            </a:r>
            <a:r>
              <a:rPr lang="en-US" altLang="zh-CN" sz="2400" dirty="0">
                <a:solidFill>
                  <a:srgbClr val="000000"/>
                </a:solidFill>
              </a:rPr>
              <a:t>.</a:t>
            </a:r>
            <a:endParaRPr lang="zh-CN" altLang="en-US" sz="2400" baseline="-25000" dirty="0">
              <a:solidFill>
                <a:srgbClr val="000000"/>
              </a:solidFill>
            </a:endParaRPr>
          </a:p>
        </p:txBody>
      </p:sp>
    </p:spTree>
    <p:extLst>
      <p:ext uri="{BB962C8B-B14F-4D97-AF65-F5344CB8AC3E}">
        <p14:creationId xmlns:p14="http://schemas.microsoft.com/office/powerpoint/2010/main" val="246091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ppt_w</p:attrName>
                                        </p:attrNameLst>
                                      </p:cBhvr>
                                      <p:tavLst>
                                        <p:tav tm="0">
                                          <p:val>
                                            <p:fltVal val="0"/>
                                          </p:val>
                                        </p:tav>
                                        <p:tav tm="100000">
                                          <p:val>
                                            <p:strVal val="#ppt_w"/>
                                          </p:val>
                                        </p:tav>
                                      </p:tavLst>
                                    </p:anim>
                                    <p:anim calcmode="lin" valueType="num">
                                      <p:cBhvr>
                                        <p:cTn id="8" dur="500" fill="hold"/>
                                        <p:tgtEl>
                                          <p:spTgt spid="184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5" name="Text Box 2"/>
          <p:cNvSpPr txBox="1">
            <a:spLocks noChangeArrowheads="1"/>
          </p:cNvSpPr>
          <p:nvPr/>
        </p:nvSpPr>
        <p:spPr bwMode="auto">
          <a:xfrm>
            <a:off x="395288" y="549275"/>
            <a:ext cx="84582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solidFill>
                  <a:srgbClr val="003366"/>
                </a:solidFill>
              </a:rPr>
              <a:t>               </a:t>
            </a:r>
            <a:r>
              <a:rPr lang="zh-CN" altLang="en-US" sz="2800" b="1">
                <a:solidFill>
                  <a:srgbClr val="000000"/>
                </a:solidFill>
              </a:rPr>
              <a:t>设 (</a:t>
            </a:r>
            <a:r>
              <a:rPr lang="en-US" altLang="zh-CN" sz="2800" b="1" i="1">
                <a:solidFill>
                  <a:srgbClr val="000000"/>
                </a:solidFill>
              </a:rPr>
              <a:t>X,Y</a:t>
            </a:r>
            <a:r>
              <a:rPr lang="en-US" altLang="zh-CN" sz="2800" b="1">
                <a:solidFill>
                  <a:srgbClr val="000000"/>
                </a:solidFill>
              </a:rPr>
              <a:t>)</a:t>
            </a:r>
            <a:r>
              <a:rPr lang="zh-CN" altLang="en-US" sz="2800" b="1">
                <a:solidFill>
                  <a:srgbClr val="000000"/>
                </a:solidFill>
              </a:rPr>
              <a:t>的联合分布函数为:                                         </a:t>
            </a:r>
            <a:r>
              <a:rPr lang="en-US" altLang="zh-CN" sz="2800" b="1" i="1">
                <a:solidFill>
                  <a:srgbClr val="000000"/>
                </a:solidFill>
              </a:rPr>
              <a:t>F</a:t>
            </a:r>
            <a:r>
              <a:rPr lang="en-US" altLang="zh-CN" sz="2800" b="1">
                <a:solidFill>
                  <a:srgbClr val="000000"/>
                </a:solidFill>
              </a:rPr>
              <a:t>(</a:t>
            </a:r>
            <a:r>
              <a:rPr lang="en-US" altLang="zh-CN" sz="2800" b="1" i="1">
                <a:solidFill>
                  <a:srgbClr val="000000"/>
                </a:solidFill>
              </a:rPr>
              <a:t>x,y</a:t>
            </a:r>
            <a:r>
              <a:rPr lang="en-US" altLang="zh-CN" sz="2800" b="1">
                <a:solidFill>
                  <a:srgbClr val="000000"/>
                </a:solidFill>
              </a:rPr>
              <a:t>)=</a:t>
            </a:r>
            <a:r>
              <a:rPr lang="en-US" altLang="zh-CN" sz="2800" b="1" i="1">
                <a:solidFill>
                  <a:srgbClr val="000000"/>
                </a:solidFill>
              </a:rPr>
              <a:t>G</a:t>
            </a:r>
            <a:r>
              <a:rPr lang="en-US" altLang="zh-CN" sz="2800" b="1">
                <a:solidFill>
                  <a:srgbClr val="000000"/>
                </a:solidFill>
              </a:rPr>
              <a:t>(</a:t>
            </a:r>
            <a:r>
              <a:rPr lang="en-US" altLang="zh-CN" sz="2800" b="1" i="1">
                <a:solidFill>
                  <a:srgbClr val="000000"/>
                </a:solidFill>
              </a:rPr>
              <a:t>x</a:t>
            </a:r>
            <a:r>
              <a:rPr lang="en-US" altLang="zh-CN" sz="2800" b="1">
                <a:solidFill>
                  <a:srgbClr val="000000"/>
                </a:solidFill>
              </a:rPr>
              <a:t>)[</a:t>
            </a:r>
            <a:r>
              <a:rPr lang="en-US" altLang="zh-CN" sz="2800" b="1" i="1">
                <a:solidFill>
                  <a:srgbClr val="000000"/>
                </a:solidFill>
              </a:rPr>
              <a:t>H</a:t>
            </a:r>
            <a:r>
              <a:rPr lang="en-US" altLang="zh-CN" sz="2800" b="1">
                <a:solidFill>
                  <a:srgbClr val="000000"/>
                </a:solidFill>
              </a:rPr>
              <a:t>(</a:t>
            </a:r>
            <a:r>
              <a:rPr lang="en-US" altLang="zh-CN" sz="2800" b="1" i="1">
                <a:solidFill>
                  <a:srgbClr val="000000"/>
                </a:solidFill>
              </a:rPr>
              <a:t>y</a:t>
            </a:r>
            <a:r>
              <a:rPr lang="en-US" altLang="zh-CN" sz="2800" b="1">
                <a:solidFill>
                  <a:srgbClr val="000000"/>
                </a:solidFill>
              </a:rPr>
              <a:t>)-</a:t>
            </a:r>
            <a:r>
              <a:rPr lang="en-US" altLang="zh-CN" sz="2800" b="1" i="1">
                <a:solidFill>
                  <a:srgbClr val="000000"/>
                </a:solidFill>
              </a:rPr>
              <a:t>H</a:t>
            </a:r>
            <a:r>
              <a:rPr lang="en-US" altLang="zh-CN" sz="2800" b="1">
                <a:solidFill>
                  <a:srgbClr val="000000"/>
                </a:solidFill>
              </a:rPr>
              <a:t>(-</a:t>
            </a:r>
            <a:r>
              <a:rPr lang="en-US" altLang="zh-CN" sz="2800" b="1" i="1">
                <a:solidFill>
                  <a:srgbClr val="000000"/>
                </a:solidFill>
                <a:sym typeface="Symbol" pitchFamily="18" charset="2"/>
              </a:rPr>
              <a:t></a:t>
            </a:r>
            <a:r>
              <a:rPr lang="en-US" altLang="zh-CN" sz="2800" b="1">
                <a:solidFill>
                  <a:srgbClr val="000000"/>
                </a:solidFill>
                <a:sym typeface="Symbol" pitchFamily="18" charset="2"/>
              </a:rPr>
              <a:t>)], </a:t>
            </a:r>
            <a:r>
              <a:rPr lang="zh-CN" altLang="en-US" sz="2800" b="1">
                <a:solidFill>
                  <a:srgbClr val="000000"/>
                </a:solidFill>
                <a:sym typeface="Symbol" pitchFamily="18" charset="2"/>
              </a:rPr>
              <a:t>且</a:t>
            </a:r>
            <a:r>
              <a:rPr lang="en-US" altLang="zh-CN" sz="2800" b="1" i="1">
                <a:solidFill>
                  <a:srgbClr val="000000"/>
                </a:solidFill>
                <a:sym typeface="Symbol" pitchFamily="18" charset="2"/>
              </a:rPr>
              <a:t>G</a:t>
            </a:r>
            <a:r>
              <a:rPr lang="en-US" altLang="zh-CN" sz="2800" b="1">
                <a:solidFill>
                  <a:srgbClr val="000000"/>
                </a:solidFill>
                <a:sym typeface="Symbol" pitchFamily="18" charset="2"/>
              </a:rPr>
              <a:t>(+),</a:t>
            </a:r>
            <a:r>
              <a:rPr lang="en-US" altLang="zh-CN" sz="2800" b="1" i="1">
                <a:solidFill>
                  <a:srgbClr val="000000"/>
                </a:solidFill>
                <a:sym typeface="Symbol" pitchFamily="18" charset="2"/>
              </a:rPr>
              <a:t>H</a:t>
            </a:r>
            <a:r>
              <a:rPr lang="en-US" altLang="zh-CN" sz="2800" b="1">
                <a:solidFill>
                  <a:srgbClr val="000000"/>
                </a:solidFill>
                <a:sym typeface="Symbol" pitchFamily="18" charset="2"/>
              </a:rPr>
              <a:t>(-),</a:t>
            </a:r>
            <a:r>
              <a:rPr lang="en-US" altLang="zh-CN" sz="2800" b="1" i="1">
                <a:solidFill>
                  <a:srgbClr val="000000"/>
                </a:solidFill>
                <a:sym typeface="Symbol" pitchFamily="18" charset="2"/>
              </a:rPr>
              <a:t>H</a:t>
            </a:r>
            <a:r>
              <a:rPr lang="en-US" altLang="zh-CN" sz="2800" b="1">
                <a:solidFill>
                  <a:srgbClr val="000000"/>
                </a:solidFill>
                <a:sym typeface="Symbol" pitchFamily="18" charset="2"/>
              </a:rPr>
              <a:t>(+)</a:t>
            </a:r>
            <a:r>
              <a:rPr lang="zh-CN" altLang="en-US" sz="2800" b="1">
                <a:solidFill>
                  <a:srgbClr val="000000"/>
                </a:solidFill>
                <a:sym typeface="Symbol" pitchFamily="18" charset="2"/>
              </a:rPr>
              <a:t>都存在,试证明</a:t>
            </a:r>
            <a:r>
              <a:rPr lang="en-US" altLang="zh-CN" sz="2800" b="1" i="1">
                <a:solidFill>
                  <a:srgbClr val="000000"/>
                </a:solidFill>
                <a:sym typeface="Symbol" pitchFamily="18" charset="2"/>
              </a:rPr>
              <a:t>X,Y</a:t>
            </a:r>
            <a:r>
              <a:rPr lang="zh-CN" altLang="en-US" sz="2800" b="1">
                <a:solidFill>
                  <a:srgbClr val="000000"/>
                </a:solidFill>
                <a:sym typeface="Symbol" pitchFamily="18" charset="2"/>
              </a:rPr>
              <a:t>相互独立.</a:t>
            </a:r>
          </a:p>
        </p:txBody>
      </p:sp>
      <p:sp>
        <p:nvSpPr>
          <p:cNvPr id="6156" name="Text Box 3"/>
          <p:cNvSpPr txBox="1">
            <a:spLocks noChangeArrowheads="1"/>
          </p:cNvSpPr>
          <p:nvPr/>
        </p:nvSpPr>
        <p:spPr bwMode="auto">
          <a:xfrm>
            <a:off x="404813" y="1844675"/>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solidFill>
                  <a:srgbClr val="660033"/>
                </a:solidFill>
              </a:rPr>
              <a:t>分析:</a:t>
            </a:r>
          </a:p>
        </p:txBody>
      </p:sp>
      <p:sp>
        <p:nvSpPr>
          <p:cNvPr id="20484" name="Text Box 4"/>
          <p:cNvSpPr txBox="1">
            <a:spLocks noChangeArrowheads="1"/>
          </p:cNvSpPr>
          <p:nvPr/>
        </p:nvSpPr>
        <p:spPr bwMode="auto">
          <a:xfrm>
            <a:off x="1327150" y="1844675"/>
            <a:ext cx="576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solidFill>
                  <a:srgbClr val="000000"/>
                </a:solidFill>
              </a:rPr>
              <a:t>实际上只需验证</a:t>
            </a:r>
            <a:r>
              <a:rPr lang="en-US" altLang="zh-CN" sz="2800" b="1" i="1">
                <a:solidFill>
                  <a:srgbClr val="000000"/>
                </a:solidFill>
              </a:rPr>
              <a:t>F</a:t>
            </a:r>
            <a:r>
              <a:rPr lang="en-US" altLang="zh-CN" sz="2800" b="1">
                <a:solidFill>
                  <a:srgbClr val="000000"/>
                </a:solidFill>
              </a:rPr>
              <a:t>(</a:t>
            </a:r>
            <a:r>
              <a:rPr lang="en-US" altLang="zh-CN" sz="2800" b="1" i="1">
                <a:solidFill>
                  <a:srgbClr val="000000"/>
                </a:solidFill>
              </a:rPr>
              <a:t>x,y</a:t>
            </a:r>
            <a:r>
              <a:rPr lang="en-US" altLang="zh-CN" sz="2800" b="1">
                <a:solidFill>
                  <a:srgbClr val="000000"/>
                </a:solidFill>
              </a:rPr>
              <a:t>)=</a:t>
            </a:r>
            <a:r>
              <a:rPr lang="en-US" altLang="zh-CN" sz="2800" b="1" i="1">
                <a:solidFill>
                  <a:srgbClr val="000000"/>
                </a:solidFill>
              </a:rPr>
              <a:t>F</a:t>
            </a:r>
            <a:r>
              <a:rPr lang="en-US" altLang="zh-CN" sz="2800" b="1" i="1" baseline="-25000">
                <a:solidFill>
                  <a:srgbClr val="000000"/>
                </a:solidFill>
              </a:rPr>
              <a:t>X</a:t>
            </a:r>
            <a:r>
              <a:rPr lang="en-US" altLang="zh-CN" sz="2800" b="1">
                <a:solidFill>
                  <a:srgbClr val="000000"/>
                </a:solidFill>
              </a:rPr>
              <a:t>(</a:t>
            </a:r>
            <a:r>
              <a:rPr lang="en-US" altLang="zh-CN" sz="2800" b="1" i="1">
                <a:solidFill>
                  <a:srgbClr val="000000"/>
                </a:solidFill>
              </a:rPr>
              <a:t>x</a:t>
            </a:r>
            <a:r>
              <a:rPr lang="en-US" altLang="zh-CN" sz="2800" b="1">
                <a:solidFill>
                  <a:srgbClr val="000000"/>
                </a:solidFill>
              </a:rPr>
              <a:t>) </a:t>
            </a:r>
            <a:r>
              <a:rPr lang="en-US" altLang="zh-CN" sz="2800" b="1" i="1">
                <a:solidFill>
                  <a:srgbClr val="000000"/>
                </a:solidFill>
              </a:rPr>
              <a:t>F</a:t>
            </a:r>
            <a:r>
              <a:rPr lang="en-US" altLang="zh-CN" sz="2800" b="1" i="1" baseline="-25000">
                <a:solidFill>
                  <a:srgbClr val="000000"/>
                </a:solidFill>
              </a:rPr>
              <a:t>Y</a:t>
            </a:r>
            <a:r>
              <a:rPr lang="en-US" altLang="zh-CN" sz="2800" b="1">
                <a:solidFill>
                  <a:srgbClr val="000000"/>
                </a:solidFill>
              </a:rPr>
              <a:t>(</a:t>
            </a:r>
            <a:r>
              <a:rPr lang="en-US" altLang="zh-CN" sz="2800" b="1" i="1">
                <a:solidFill>
                  <a:srgbClr val="000000"/>
                </a:solidFill>
              </a:rPr>
              <a:t>y</a:t>
            </a:r>
            <a:r>
              <a:rPr lang="en-US" altLang="zh-CN" sz="2800" b="1">
                <a:solidFill>
                  <a:srgbClr val="000000"/>
                </a:solidFill>
              </a:rPr>
              <a:t>)  </a:t>
            </a:r>
          </a:p>
        </p:txBody>
      </p:sp>
      <p:sp>
        <p:nvSpPr>
          <p:cNvPr id="20485" name="Text Box 5"/>
          <p:cNvSpPr txBox="1">
            <a:spLocks noChangeArrowheads="1"/>
          </p:cNvSpPr>
          <p:nvPr/>
        </p:nvSpPr>
        <p:spPr bwMode="auto">
          <a:xfrm>
            <a:off x="1335088" y="2290763"/>
            <a:ext cx="7124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solidFill>
                  <a:srgbClr val="000000"/>
                </a:solidFill>
              </a:rPr>
              <a:t>在证明过程中,需注意利用分布函数的性质.</a:t>
            </a:r>
          </a:p>
        </p:txBody>
      </p:sp>
      <p:sp>
        <p:nvSpPr>
          <p:cNvPr id="20486" name="Text Box 6"/>
          <p:cNvSpPr txBox="1">
            <a:spLocks noChangeArrowheads="1"/>
          </p:cNvSpPr>
          <p:nvPr/>
        </p:nvSpPr>
        <p:spPr bwMode="auto">
          <a:xfrm>
            <a:off x="366713" y="2703513"/>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solidFill>
                  <a:srgbClr val="660033"/>
                </a:solidFill>
              </a:rPr>
              <a:t>证明:</a:t>
            </a:r>
          </a:p>
        </p:txBody>
      </p:sp>
      <p:graphicFrame>
        <p:nvGraphicFramePr>
          <p:cNvPr id="20487" name="Object 7"/>
          <p:cNvGraphicFramePr>
            <a:graphicFrameLocks noChangeAspect="1"/>
          </p:cNvGraphicFramePr>
          <p:nvPr/>
        </p:nvGraphicFramePr>
        <p:xfrm>
          <a:off x="1433513" y="2765425"/>
          <a:ext cx="6413500" cy="500063"/>
        </p:xfrm>
        <a:graphic>
          <a:graphicData uri="http://schemas.openxmlformats.org/presentationml/2006/ole">
            <mc:AlternateContent xmlns:mc="http://schemas.openxmlformats.org/markup-compatibility/2006">
              <mc:Choice xmlns:v="urn:schemas-microsoft-com:vml" Requires="v">
                <p:oleObj name="Equation" r:id="rId2" imgW="2768400" imgH="215640" progId="Equation.3">
                  <p:embed/>
                </p:oleObj>
              </mc:Choice>
              <mc:Fallback>
                <p:oleObj name="Equation" r:id="rId2" imgW="2768400" imgH="2156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513" y="2765425"/>
                        <a:ext cx="6413500"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8" name="Object 8"/>
          <p:cNvGraphicFramePr>
            <a:graphicFrameLocks noChangeAspect="1"/>
          </p:cNvGraphicFramePr>
          <p:nvPr/>
        </p:nvGraphicFramePr>
        <p:xfrm>
          <a:off x="1419225" y="3298825"/>
          <a:ext cx="6443663" cy="500063"/>
        </p:xfrm>
        <a:graphic>
          <a:graphicData uri="http://schemas.openxmlformats.org/presentationml/2006/ole">
            <mc:AlternateContent xmlns:mc="http://schemas.openxmlformats.org/markup-compatibility/2006">
              <mc:Choice xmlns:v="urn:schemas-microsoft-com:vml" Requires="v">
                <p:oleObj name="Equation" r:id="rId4" imgW="2781000" imgH="215640" progId="Equation.3">
                  <p:embed/>
                </p:oleObj>
              </mc:Choice>
              <mc:Fallback>
                <p:oleObj name="Equation" r:id="rId4" imgW="278100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9225" y="3298825"/>
                        <a:ext cx="6443663"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9" name="Object 9"/>
          <p:cNvGraphicFramePr>
            <a:graphicFrameLocks noChangeAspect="1"/>
          </p:cNvGraphicFramePr>
          <p:nvPr/>
        </p:nvGraphicFramePr>
        <p:xfrm>
          <a:off x="738188" y="3851275"/>
          <a:ext cx="8239125" cy="498475"/>
        </p:xfrm>
        <a:graphic>
          <a:graphicData uri="http://schemas.openxmlformats.org/presentationml/2006/ole">
            <mc:AlternateContent xmlns:mc="http://schemas.openxmlformats.org/markup-compatibility/2006">
              <mc:Choice xmlns:v="urn:schemas-microsoft-com:vml" Requires="v">
                <p:oleObj name="Equation" r:id="rId6" imgW="3886200" imgH="215640" progId="Equation.3">
                  <p:embed/>
                </p:oleObj>
              </mc:Choice>
              <mc:Fallback>
                <p:oleObj name="Equation" r:id="rId6" imgW="388620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188" y="3851275"/>
                        <a:ext cx="823912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90" name="Line 10"/>
          <p:cNvSpPr>
            <a:spLocks noChangeShapeType="1"/>
          </p:cNvSpPr>
          <p:nvPr/>
        </p:nvSpPr>
        <p:spPr bwMode="auto">
          <a:xfrm>
            <a:off x="3414713" y="4365625"/>
            <a:ext cx="3352800" cy="0"/>
          </a:xfrm>
          <a:prstGeom prst="line">
            <a:avLst/>
          </a:prstGeom>
          <a:noFill/>
          <a:ln w="38100">
            <a:solidFill>
              <a:srgbClr val="66003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0491" name="Object 11"/>
          <p:cNvGraphicFramePr>
            <a:graphicFrameLocks noChangeAspect="1"/>
          </p:cNvGraphicFramePr>
          <p:nvPr/>
        </p:nvGraphicFramePr>
        <p:xfrm>
          <a:off x="835025" y="5357813"/>
          <a:ext cx="6030913" cy="500062"/>
        </p:xfrm>
        <a:graphic>
          <a:graphicData uri="http://schemas.openxmlformats.org/presentationml/2006/ole">
            <mc:AlternateContent xmlns:mc="http://schemas.openxmlformats.org/markup-compatibility/2006">
              <mc:Choice xmlns:v="urn:schemas-microsoft-com:vml" Requires="v">
                <p:oleObj name="Equation" r:id="rId8" imgW="2603160" imgH="215640" progId="Equation.3">
                  <p:embed/>
                </p:oleObj>
              </mc:Choice>
              <mc:Fallback>
                <p:oleObj name="Equation" r:id="rId8" imgW="2603160" imgH="215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5025" y="5357813"/>
                        <a:ext cx="6030913"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2" name="Object 12"/>
          <p:cNvGraphicFramePr>
            <a:graphicFrameLocks noChangeAspect="1"/>
          </p:cNvGraphicFramePr>
          <p:nvPr/>
        </p:nvGraphicFramePr>
        <p:xfrm>
          <a:off x="6883400" y="5362575"/>
          <a:ext cx="1471613" cy="500063"/>
        </p:xfrm>
        <a:graphic>
          <a:graphicData uri="http://schemas.openxmlformats.org/presentationml/2006/ole">
            <mc:AlternateContent xmlns:mc="http://schemas.openxmlformats.org/markup-compatibility/2006">
              <mc:Choice xmlns:v="urn:schemas-microsoft-com:vml" Requires="v">
                <p:oleObj name="Equation" r:id="rId10" imgW="634680" imgH="215640" progId="Equation.3">
                  <p:embed/>
                </p:oleObj>
              </mc:Choice>
              <mc:Fallback>
                <p:oleObj name="Equation" r:id="rId10" imgW="63468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3400" y="5362575"/>
                        <a:ext cx="1471613"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3" name="Object 13"/>
          <p:cNvGraphicFramePr>
            <a:graphicFrameLocks noChangeAspect="1"/>
          </p:cNvGraphicFramePr>
          <p:nvPr/>
        </p:nvGraphicFramePr>
        <p:xfrm>
          <a:off x="1122363" y="4349750"/>
          <a:ext cx="2316162" cy="498475"/>
        </p:xfrm>
        <a:graphic>
          <a:graphicData uri="http://schemas.openxmlformats.org/presentationml/2006/ole">
            <mc:AlternateContent xmlns:mc="http://schemas.openxmlformats.org/markup-compatibility/2006">
              <mc:Choice xmlns:v="urn:schemas-microsoft-com:vml" Requires="v">
                <p:oleObj name="Equation" r:id="rId12" imgW="1091880" imgH="215640" progId="Equation.3">
                  <p:embed/>
                </p:oleObj>
              </mc:Choice>
              <mc:Fallback>
                <p:oleObj name="Equation" r:id="rId12" imgW="1091880" imgH="2156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2363" y="4349750"/>
                        <a:ext cx="2316162"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4" name="Object 14"/>
          <p:cNvGraphicFramePr>
            <a:graphicFrameLocks noChangeAspect="1"/>
          </p:cNvGraphicFramePr>
          <p:nvPr/>
        </p:nvGraphicFramePr>
        <p:xfrm>
          <a:off x="1122363" y="4859338"/>
          <a:ext cx="4632325" cy="498475"/>
        </p:xfrm>
        <a:graphic>
          <a:graphicData uri="http://schemas.openxmlformats.org/presentationml/2006/ole">
            <mc:AlternateContent xmlns:mc="http://schemas.openxmlformats.org/markup-compatibility/2006">
              <mc:Choice xmlns:v="urn:schemas-microsoft-com:vml" Requires="v">
                <p:oleObj name="Equation" r:id="rId14" imgW="2184120" imgH="215640" progId="Equation.3">
                  <p:embed/>
                </p:oleObj>
              </mc:Choice>
              <mc:Fallback>
                <p:oleObj name="Equation" r:id="rId14" imgW="2184120" imgH="2156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2363" y="4859338"/>
                        <a:ext cx="463232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95" name="Rectangle 15"/>
          <p:cNvSpPr>
            <a:spLocks noChangeArrowheads="1"/>
          </p:cNvSpPr>
          <p:nvPr/>
        </p:nvSpPr>
        <p:spPr bwMode="auto">
          <a:xfrm>
            <a:off x="4716463" y="5862638"/>
            <a:ext cx="327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i="1">
                <a:solidFill>
                  <a:srgbClr val="660033"/>
                </a:solidFill>
                <a:sym typeface="Symbol" pitchFamily="18" charset="2"/>
              </a:rPr>
              <a:t>X,Y</a:t>
            </a:r>
            <a:r>
              <a:rPr lang="zh-CN" altLang="en-US" sz="2800" b="1">
                <a:solidFill>
                  <a:srgbClr val="660033"/>
                </a:solidFill>
                <a:sym typeface="Symbol" pitchFamily="18" charset="2"/>
              </a:rPr>
              <a:t>相互独立.</a:t>
            </a:r>
          </a:p>
        </p:txBody>
      </p:sp>
      <p:graphicFrame>
        <p:nvGraphicFramePr>
          <p:cNvPr id="20496" name="Object 16"/>
          <p:cNvGraphicFramePr>
            <a:graphicFrameLocks noChangeAspect="1"/>
          </p:cNvGraphicFramePr>
          <p:nvPr/>
        </p:nvGraphicFramePr>
        <p:xfrm>
          <a:off x="900113" y="5876925"/>
          <a:ext cx="1971675" cy="523875"/>
        </p:xfrm>
        <a:graphic>
          <a:graphicData uri="http://schemas.openxmlformats.org/presentationml/2006/ole">
            <mc:AlternateContent xmlns:mc="http://schemas.openxmlformats.org/markup-compatibility/2006">
              <mc:Choice xmlns:v="urn:schemas-microsoft-com:vml" Requires="v">
                <p:oleObj name="Equation" r:id="rId16" imgW="850680" imgH="253800" progId="Equation.DSMT4">
                  <p:embed/>
                </p:oleObj>
              </mc:Choice>
              <mc:Fallback>
                <p:oleObj name="Equation" r:id="rId16" imgW="850680" imgH="2538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0113" y="5876925"/>
                        <a:ext cx="19716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2" name="Text Box 17"/>
          <p:cNvSpPr txBox="1">
            <a:spLocks noChangeArrowheads="1"/>
          </p:cNvSpPr>
          <p:nvPr/>
        </p:nvSpPr>
        <p:spPr bwMode="auto">
          <a:xfrm>
            <a:off x="323528" y="605631"/>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dirty="0">
                <a:sym typeface="Symbol" pitchFamily="18" charset="2"/>
              </a:rPr>
              <a:t>例:3.2.</a:t>
            </a:r>
            <a:r>
              <a:rPr lang="en-US" altLang="zh-CN" sz="2800" dirty="0">
                <a:sym typeface="Symbol" pitchFamily="18" charset="2"/>
              </a:rPr>
              <a:t>1</a:t>
            </a:r>
            <a:r>
              <a:rPr lang="en-US" altLang="zh-CN" sz="2800" b="1" dirty="0">
                <a:sym typeface="Symbol" pitchFamily="18" charset="2"/>
              </a:rPr>
              <a:t>:</a:t>
            </a:r>
          </a:p>
        </p:txBody>
      </p:sp>
      <p:graphicFrame>
        <p:nvGraphicFramePr>
          <p:cNvPr id="20499" name="Object 19"/>
          <p:cNvGraphicFramePr>
            <a:graphicFrameLocks noChangeAspect="1"/>
          </p:cNvGraphicFramePr>
          <p:nvPr/>
        </p:nvGraphicFramePr>
        <p:xfrm>
          <a:off x="6786563" y="1931988"/>
          <a:ext cx="1971675" cy="523875"/>
        </p:xfrm>
        <a:graphic>
          <a:graphicData uri="http://schemas.openxmlformats.org/presentationml/2006/ole">
            <mc:AlternateContent xmlns:mc="http://schemas.openxmlformats.org/markup-compatibility/2006">
              <mc:Choice xmlns:v="urn:schemas-microsoft-com:vml" Requires="v">
                <p:oleObj name="Equation" r:id="rId18" imgW="850680" imgH="253800" progId="Equation.DSMT4">
                  <p:embed/>
                </p:oleObj>
              </mc:Choice>
              <mc:Fallback>
                <p:oleObj name="Equation" r:id="rId18" imgW="850680" imgH="2538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86563" y="1931988"/>
                        <a:ext cx="19716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500" name="Picture 20" descr="u=4071768608,2259633986&amp;fm=0&amp;gp=0"/>
          <p:cNvPicPr>
            <a:picLocks noChangeAspect="1" noChangeArrowheads="1" noCrop="1"/>
          </p:cNvPicPr>
          <p:nvPr/>
        </p:nvPicPr>
        <p:blipFill>
          <a:blip r:embed="rId20">
            <a:extLst>
              <a:ext uri="{28A0092B-C50C-407E-A947-70E740481C1C}">
                <a14:useLocalDpi xmlns:a14="http://schemas.microsoft.com/office/drawing/2010/main" val="0"/>
              </a:ext>
            </a:extLst>
          </a:blip>
          <a:srcRect/>
          <a:stretch>
            <a:fillRect/>
          </a:stretch>
        </p:blipFill>
        <p:spPr bwMode="auto">
          <a:xfrm>
            <a:off x="8610600" y="5876925"/>
            <a:ext cx="4254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30040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wipe(left)">
                                      <p:cBhvr>
                                        <p:cTn id="7" dur="500"/>
                                        <p:tgtEl>
                                          <p:spTgt spid="204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288" fill="hold" nodeType="clickEffect">
                                  <p:stCondLst>
                                    <p:cond delay="0"/>
                                  </p:stCondLst>
                                  <p:childTnLst>
                                    <p:set>
                                      <p:cBhvr>
                                        <p:cTn id="11" dur="1" fill="hold">
                                          <p:stCondLst>
                                            <p:cond delay="0"/>
                                          </p:stCondLst>
                                        </p:cTn>
                                        <p:tgtEl>
                                          <p:spTgt spid="20499"/>
                                        </p:tgtEl>
                                        <p:attrNameLst>
                                          <p:attrName>style.visibility</p:attrName>
                                        </p:attrNameLst>
                                      </p:cBhvr>
                                      <p:to>
                                        <p:strVal val="visible"/>
                                      </p:to>
                                    </p:set>
                                    <p:anim calcmode="lin" valueType="num">
                                      <p:cBhvr>
                                        <p:cTn id="12" dur="500" fill="hold"/>
                                        <p:tgtEl>
                                          <p:spTgt spid="20499"/>
                                        </p:tgtEl>
                                        <p:attrNameLst>
                                          <p:attrName>ppt_w</p:attrName>
                                        </p:attrNameLst>
                                      </p:cBhvr>
                                      <p:tavLst>
                                        <p:tav tm="0">
                                          <p:val>
                                            <p:strVal val="4/3*#ppt_w"/>
                                          </p:val>
                                        </p:tav>
                                        <p:tav tm="100000">
                                          <p:val>
                                            <p:strVal val="#ppt_w"/>
                                          </p:val>
                                        </p:tav>
                                      </p:tavLst>
                                    </p:anim>
                                    <p:anim calcmode="lin" valueType="num">
                                      <p:cBhvr>
                                        <p:cTn id="13" dur="500" fill="hold"/>
                                        <p:tgtEl>
                                          <p:spTgt spid="20499"/>
                                        </p:tgtEl>
                                        <p:attrNameLst>
                                          <p:attrName>ppt_h</p:attrName>
                                        </p:attrNameLst>
                                      </p:cBhvr>
                                      <p:tavLst>
                                        <p:tav tm="0">
                                          <p:val>
                                            <p:strVal val="4/3*#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iterate type="wd">
                                    <p:tmPct val="100000"/>
                                  </p:iterate>
                                  <p:childTnLst>
                                    <p:set>
                                      <p:cBhvr>
                                        <p:cTn id="17" dur="1" fill="hold">
                                          <p:stCondLst>
                                            <p:cond delay="0"/>
                                          </p:stCondLst>
                                        </p:cTn>
                                        <p:tgtEl>
                                          <p:spTgt spid="20486"/>
                                        </p:tgtEl>
                                        <p:attrNameLst>
                                          <p:attrName>style.visibility</p:attrName>
                                        </p:attrNameLst>
                                      </p:cBhvr>
                                      <p:to>
                                        <p:strVal val="visible"/>
                                      </p:to>
                                    </p:set>
                                    <p:animEffect transition="in" filter="wipe(left)">
                                      <p:cBhvr>
                                        <p:cTn id="18" dur="300"/>
                                        <p:tgtEl>
                                          <p:spTgt spid="2048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0487"/>
                                        </p:tgtEl>
                                        <p:attrNameLst>
                                          <p:attrName>style.visibility</p:attrName>
                                        </p:attrNameLst>
                                      </p:cBhvr>
                                      <p:to>
                                        <p:strVal val="visible"/>
                                      </p:to>
                                    </p:set>
                                    <p:animEffect transition="in" filter="blinds(horizontal)">
                                      <p:cBhvr>
                                        <p:cTn id="23" dur="500"/>
                                        <p:tgtEl>
                                          <p:spTgt spid="2048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20488"/>
                                        </p:tgtEl>
                                        <p:attrNameLst>
                                          <p:attrName>style.visibility</p:attrName>
                                        </p:attrNameLst>
                                      </p:cBhvr>
                                      <p:to>
                                        <p:strVal val="visible"/>
                                      </p:to>
                                    </p:set>
                                    <p:animEffect transition="in" filter="blinds(horizontal)">
                                      <p:cBhvr>
                                        <p:cTn id="28" dur="500"/>
                                        <p:tgtEl>
                                          <p:spTgt spid="2048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20489"/>
                                        </p:tgtEl>
                                        <p:attrNameLst>
                                          <p:attrName>style.visibility</p:attrName>
                                        </p:attrNameLst>
                                      </p:cBhvr>
                                      <p:to>
                                        <p:strVal val="visible"/>
                                      </p:to>
                                    </p:set>
                                    <p:animEffect transition="in" filter="blinds(horizontal)">
                                      <p:cBhvr>
                                        <p:cTn id="33" dur="500"/>
                                        <p:tgtEl>
                                          <p:spTgt spid="2048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490"/>
                                        </p:tgtEl>
                                        <p:attrNameLst>
                                          <p:attrName>style.visibility</p:attrName>
                                        </p:attrNameLst>
                                      </p:cBhvr>
                                      <p:to>
                                        <p:strVal val="visible"/>
                                      </p:to>
                                    </p:set>
                                    <p:animEffect transition="in" filter="wipe(left)">
                                      <p:cBhvr>
                                        <p:cTn id="38" dur="500"/>
                                        <p:tgtEl>
                                          <p:spTgt spid="2049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iterate type="wd">
                                    <p:tmPct val="100000"/>
                                  </p:iterate>
                                  <p:childTnLst>
                                    <p:set>
                                      <p:cBhvr>
                                        <p:cTn id="42" dur="1" fill="hold">
                                          <p:stCondLst>
                                            <p:cond delay="0"/>
                                          </p:stCondLst>
                                        </p:cTn>
                                        <p:tgtEl>
                                          <p:spTgt spid="20485"/>
                                        </p:tgtEl>
                                        <p:attrNameLst>
                                          <p:attrName>style.visibility</p:attrName>
                                        </p:attrNameLst>
                                      </p:cBhvr>
                                      <p:to>
                                        <p:strVal val="visible"/>
                                      </p:to>
                                    </p:set>
                                    <p:animEffect transition="in" filter="wipe(left)">
                                      <p:cBhvr>
                                        <p:cTn id="43" dur="300"/>
                                        <p:tgtEl>
                                          <p:spTgt spid="2048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20493"/>
                                        </p:tgtEl>
                                        <p:attrNameLst>
                                          <p:attrName>style.visibility</p:attrName>
                                        </p:attrNameLst>
                                      </p:cBhvr>
                                      <p:to>
                                        <p:strVal val="visible"/>
                                      </p:to>
                                    </p:set>
                                    <p:animEffect transition="in" filter="blinds(horizontal)">
                                      <p:cBhvr>
                                        <p:cTn id="48" dur="500"/>
                                        <p:tgtEl>
                                          <p:spTgt spid="2049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20494"/>
                                        </p:tgtEl>
                                        <p:attrNameLst>
                                          <p:attrName>style.visibility</p:attrName>
                                        </p:attrNameLst>
                                      </p:cBhvr>
                                      <p:to>
                                        <p:strVal val="visible"/>
                                      </p:to>
                                    </p:set>
                                    <p:animEffect transition="in" filter="blinds(horizontal)">
                                      <p:cBhvr>
                                        <p:cTn id="53" dur="500"/>
                                        <p:tgtEl>
                                          <p:spTgt spid="2049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nodeType="clickEffect">
                                  <p:stCondLst>
                                    <p:cond delay="0"/>
                                  </p:stCondLst>
                                  <p:childTnLst>
                                    <p:set>
                                      <p:cBhvr>
                                        <p:cTn id="57" dur="1" fill="hold">
                                          <p:stCondLst>
                                            <p:cond delay="0"/>
                                          </p:stCondLst>
                                        </p:cTn>
                                        <p:tgtEl>
                                          <p:spTgt spid="20491"/>
                                        </p:tgtEl>
                                        <p:attrNameLst>
                                          <p:attrName>style.visibility</p:attrName>
                                        </p:attrNameLst>
                                      </p:cBhvr>
                                      <p:to>
                                        <p:strVal val="visible"/>
                                      </p:to>
                                    </p:set>
                                    <p:animEffect transition="in" filter="blinds(horizontal)">
                                      <p:cBhvr>
                                        <p:cTn id="58" dur="500"/>
                                        <p:tgtEl>
                                          <p:spTgt spid="20491"/>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nodeType="clickEffect">
                                  <p:stCondLst>
                                    <p:cond delay="0"/>
                                  </p:stCondLst>
                                  <p:childTnLst>
                                    <p:set>
                                      <p:cBhvr>
                                        <p:cTn id="62" dur="1" fill="hold">
                                          <p:stCondLst>
                                            <p:cond delay="0"/>
                                          </p:stCondLst>
                                        </p:cTn>
                                        <p:tgtEl>
                                          <p:spTgt spid="20492"/>
                                        </p:tgtEl>
                                        <p:attrNameLst>
                                          <p:attrName>style.visibility</p:attrName>
                                        </p:attrNameLst>
                                      </p:cBhvr>
                                      <p:to>
                                        <p:strVal val="visible"/>
                                      </p:to>
                                    </p:set>
                                    <p:animEffect transition="in" filter="blinds(horizontal)">
                                      <p:cBhvr>
                                        <p:cTn id="63" dur="500"/>
                                        <p:tgtEl>
                                          <p:spTgt spid="20492"/>
                                        </p:tgtEl>
                                      </p:cBhvr>
                                    </p:animEffect>
                                  </p:childTnLst>
                                </p:cTn>
                              </p:par>
                            </p:childTnLst>
                          </p:cTn>
                        </p:par>
                        <p:par>
                          <p:cTn id="64" fill="hold" nodeType="afterGroup">
                            <p:stCondLst>
                              <p:cond delay="500"/>
                            </p:stCondLst>
                            <p:childTnLst>
                              <p:par>
                                <p:cTn id="65" presetID="23" presetClass="entr" presetSubtype="288" fill="hold" nodeType="afterEffect">
                                  <p:stCondLst>
                                    <p:cond delay="1000"/>
                                  </p:stCondLst>
                                  <p:childTnLst>
                                    <p:set>
                                      <p:cBhvr>
                                        <p:cTn id="66" dur="1" fill="hold">
                                          <p:stCondLst>
                                            <p:cond delay="0"/>
                                          </p:stCondLst>
                                        </p:cTn>
                                        <p:tgtEl>
                                          <p:spTgt spid="20496"/>
                                        </p:tgtEl>
                                        <p:attrNameLst>
                                          <p:attrName>style.visibility</p:attrName>
                                        </p:attrNameLst>
                                      </p:cBhvr>
                                      <p:to>
                                        <p:strVal val="visible"/>
                                      </p:to>
                                    </p:set>
                                    <p:anim calcmode="lin" valueType="num">
                                      <p:cBhvr>
                                        <p:cTn id="67" dur="500" fill="hold"/>
                                        <p:tgtEl>
                                          <p:spTgt spid="20496"/>
                                        </p:tgtEl>
                                        <p:attrNameLst>
                                          <p:attrName>ppt_w</p:attrName>
                                        </p:attrNameLst>
                                      </p:cBhvr>
                                      <p:tavLst>
                                        <p:tav tm="0">
                                          <p:val>
                                            <p:strVal val="4/3*#ppt_w"/>
                                          </p:val>
                                        </p:tav>
                                        <p:tav tm="100000">
                                          <p:val>
                                            <p:strVal val="#ppt_w"/>
                                          </p:val>
                                        </p:tav>
                                      </p:tavLst>
                                    </p:anim>
                                    <p:anim calcmode="lin" valueType="num">
                                      <p:cBhvr>
                                        <p:cTn id="68" dur="500" fill="hold"/>
                                        <p:tgtEl>
                                          <p:spTgt spid="20496"/>
                                        </p:tgtEl>
                                        <p:attrNameLst>
                                          <p:attrName>ppt_h</p:attrName>
                                        </p:attrNameLst>
                                      </p:cBhvr>
                                      <p:tavLst>
                                        <p:tav tm="0">
                                          <p:val>
                                            <p:strVal val="4/3*#ppt_h"/>
                                          </p:val>
                                        </p:tav>
                                        <p:tav tm="100000">
                                          <p:val>
                                            <p:strVal val="#ppt_h"/>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7" presetClass="entr" presetSubtype="4" fill="hold" grpId="0" nodeType="clickEffect">
                                  <p:stCondLst>
                                    <p:cond delay="0"/>
                                  </p:stCondLst>
                                  <p:childTnLst>
                                    <p:set>
                                      <p:cBhvr>
                                        <p:cTn id="72" dur="1" fill="hold">
                                          <p:stCondLst>
                                            <p:cond delay="0"/>
                                          </p:stCondLst>
                                        </p:cTn>
                                        <p:tgtEl>
                                          <p:spTgt spid="20495"/>
                                        </p:tgtEl>
                                        <p:attrNameLst>
                                          <p:attrName>style.visibility</p:attrName>
                                        </p:attrNameLst>
                                      </p:cBhvr>
                                      <p:to>
                                        <p:strVal val="visible"/>
                                      </p:to>
                                    </p:set>
                                    <p:anim calcmode="lin" valueType="num">
                                      <p:cBhvr additive="base">
                                        <p:cTn id="73" dur="500" fill="hold"/>
                                        <p:tgtEl>
                                          <p:spTgt spid="20495"/>
                                        </p:tgtEl>
                                        <p:attrNameLst>
                                          <p:attrName>ppt_x</p:attrName>
                                        </p:attrNameLst>
                                      </p:cBhvr>
                                      <p:tavLst>
                                        <p:tav tm="0">
                                          <p:val>
                                            <p:strVal val="#ppt_x"/>
                                          </p:val>
                                        </p:tav>
                                        <p:tav tm="100000">
                                          <p:val>
                                            <p:strVal val="#ppt_x"/>
                                          </p:val>
                                        </p:tav>
                                      </p:tavLst>
                                    </p:anim>
                                    <p:anim calcmode="lin" valueType="num">
                                      <p:cBhvr additive="base">
                                        <p:cTn id="74" dur="500" fill="hold"/>
                                        <p:tgtEl>
                                          <p:spTgt spid="20495"/>
                                        </p:tgtEl>
                                        <p:attrNameLst>
                                          <p:attrName>ppt_y</p:attrName>
                                        </p:attrNameLst>
                                      </p:cBhvr>
                                      <p:tavLst>
                                        <p:tav tm="0">
                                          <p:val>
                                            <p:strVal val="1+#ppt_h/2"/>
                                          </p:val>
                                        </p:tav>
                                        <p:tav tm="100000">
                                          <p:val>
                                            <p:strVal val="#ppt_y"/>
                                          </p:val>
                                        </p:tav>
                                      </p:tavLst>
                                    </p:anim>
                                  </p:childTnLst>
                                </p:cTn>
                              </p:par>
                            </p:childTnLst>
                          </p:cTn>
                        </p:par>
                        <p:par>
                          <p:cTn id="75" fill="hold" nodeType="afterGroup">
                            <p:stCondLst>
                              <p:cond delay="500"/>
                            </p:stCondLst>
                            <p:childTnLst>
                              <p:par>
                                <p:cTn id="76" presetID="1" presetClass="entr" presetSubtype="0" fill="hold" nodeType="afterEffect">
                                  <p:stCondLst>
                                    <p:cond delay="0"/>
                                  </p:stCondLst>
                                  <p:childTnLst>
                                    <p:set>
                                      <p:cBhvr>
                                        <p:cTn id="77" dur="1" fill="hold">
                                          <p:stCondLst>
                                            <p:cond delay="0"/>
                                          </p:stCondLst>
                                        </p:cTn>
                                        <p:tgtEl>
                                          <p:spTgt spid="20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P spid="20485" grpId="0" autoUpdateAnimBg="0"/>
      <p:bldP spid="20486" grpId="0" autoUpdateAnimBg="0"/>
      <p:bldP spid="20490" grpId="0" animBg="1"/>
      <p:bldP spid="20495"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Text Box 4"/>
          <p:cNvSpPr txBox="1">
            <a:spLocks noChangeArrowheads="1"/>
          </p:cNvSpPr>
          <p:nvPr/>
        </p:nvSpPr>
        <p:spPr bwMode="auto">
          <a:xfrm>
            <a:off x="1763713" y="1042988"/>
            <a:ext cx="67691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lnSpc>
                <a:spcPct val="120000"/>
              </a:lnSpc>
            </a:pPr>
            <a:r>
              <a:rPr lang="zh-CN" altLang="en-US" sz="2800" b="1"/>
              <a:t>练习</a:t>
            </a:r>
            <a:r>
              <a:rPr lang="en-US" altLang="zh-CN" sz="2800" b="1"/>
              <a:t>: </a:t>
            </a:r>
            <a:r>
              <a:rPr lang="zh-CN" altLang="en-US" sz="2800" b="1"/>
              <a:t>设随机变量</a:t>
            </a:r>
            <a:r>
              <a:rPr lang="en-US" altLang="zh-CN" sz="2800" b="1" i="1"/>
              <a:t>X </a:t>
            </a:r>
            <a:r>
              <a:rPr lang="zh-CN" altLang="en-US" sz="2800" b="1"/>
              <a:t>与</a:t>
            </a:r>
            <a:r>
              <a:rPr lang="en-US" altLang="zh-CN" sz="2800" b="1" i="1"/>
              <a:t>Y </a:t>
            </a:r>
            <a:r>
              <a:rPr lang="zh-CN" altLang="en-US" sz="2800" b="1"/>
              <a:t>相互独立</a:t>
            </a:r>
            <a:r>
              <a:rPr lang="en-US" altLang="zh-CN" sz="2800" b="1"/>
              <a:t>, </a:t>
            </a:r>
            <a:r>
              <a:rPr lang="zh-CN" altLang="en-US" sz="2800" b="1"/>
              <a:t>填出空</a:t>
            </a:r>
          </a:p>
          <a:p>
            <a:pPr eaLnBrk="1" hangingPunct="1">
              <a:lnSpc>
                <a:spcPct val="120000"/>
              </a:lnSpc>
            </a:pPr>
            <a:r>
              <a:rPr lang="zh-CN" altLang="en-US" sz="2800" b="1"/>
              <a:t>          白处的数值.</a:t>
            </a:r>
          </a:p>
        </p:txBody>
      </p:sp>
      <p:grpSp>
        <p:nvGrpSpPr>
          <p:cNvPr id="2" name="Group 46"/>
          <p:cNvGrpSpPr>
            <a:grpSpLocks/>
          </p:cNvGrpSpPr>
          <p:nvPr/>
        </p:nvGrpSpPr>
        <p:grpSpPr bwMode="auto">
          <a:xfrm>
            <a:off x="1881188" y="2492375"/>
            <a:ext cx="5715000" cy="2354263"/>
            <a:chOff x="864" y="711"/>
            <a:chExt cx="3600" cy="1483"/>
          </a:xfrm>
        </p:grpSpPr>
        <p:sp>
          <p:nvSpPr>
            <p:cNvPr id="5136" name="Rectangle 26"/>
            <p:cNvSpPr>
              <a:spLocks noChangeArrowheads="1"/>
            </p:cNvSpPr>
            <p:nvPr/>
          </p:nvSpPr>
          <p:spPr bwMode="auto">
            <a:xfrm>
              <a:off x="3744" y="1817"/>
              <a:ext cx="72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a:t>   1</a:t>
              </a:r>
            </a:p>
          </p:txBody>
        </p:sp>
        <p:sp>
          <p:nvSpPr>
            <p:cNvPr id="5137" name="Rectangle 25"/>
            <p:cNvSpPr>
              <a:spLocks noChangeArrowheads="1"/>
            </p:cNvSpPr>
            <p:nvPr/>
          </p:nvSpPr>
          <p:spPr bwMode="auto">
            <a:xfrm>
              <a:off x="3024" y="1817"/>
              <a:ext cx="72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8" name="Rectangle 24"/>
            <p:cNvSpPr>
              <a:spLocks noChangeArrowheads="1"/>
            </p:cNvSpPr>
            <p:nvPr/>
          </p:nvSpPr>
          <p:spPr bwMode="auto">
            <a:xfrm>
              <a:off x="2304" y="1817"/>
              <a:ext cx="72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9" name="Rectangle 23"/>
            <p:cNvSpPr>
              <a:spLocks noChangeArrowheads="1"/>
            </p:cNvSpPr>
            <p:nvPr/>
          </p:nvSpPr>
          <p:spPr bwMode="auto">
            <a:xfrm>
              <a:off x="1584" y="1817"/>
              <a:ext cx="72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a:t>1/6</a:t>
              </a:r>
            </a:p>
          </p:txBody>
        </p:sp>
        <p:sp>
          <p:nvSpPr>
            <p:cNvPr id="5140" name="Rectangle 22"/>
            <p:cNvSpPr>
              <a:spLocks noChangeArrowheads="1"/>
            </p:cNvSpPr>
            <p:nvPr/>
          </p:nvSpPr>
          <p:spPr bwMode="auto">
            <a:xfrm>
              <a:off x="864" y="1817"/>
              <a:ext cx="72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41" name="Rectangle 21"/>
            <p:cNvSpPr>
              <a:spLocks noChangeArrowheads="1"/>
            </p:cNvSpPr>
            <p:nvPr/>
          </p:nvSpPr>
          <p:spPr bwMode="auto">
            <a:xfrm>
              <a:off x="3744" y="1452"/>
              <a:ext cx="72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42" name="Rectangle 20"/>
            <p:cNvSpPr>
              <a:spLocks noChangeArrowheads="1"/>
            </p:cNvSpPr>
            <p:nvPr/>
          </p:nvSpPr>
          <p:spPr bwMode="auto">
            <a:xfrm>
              <a:off x="3024" y="1452"/>
              <a:ext cx="72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43" name="Rectangle 19"/>
            <p:cNvSpPr>
              <a:spLocks noChangeArrowheads="1"/>
            </p:cNvSpPr>
            <p:nvPr/>
          </p:nvSpPr>
          <p:spPr bwMode="auto">
            <a:xfrm>
              <a:off x="2304" y="1452"/>
              <a:ext cx="72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44" name="Rectangle 18"/>
            <p:cNvSpPr>
              <a:spLocks noChangeArrowheads="1"/>
            </p:cNvSpPr>
            <p:nvPr/>
          </p:nvSpPr>
          <p:spPr bwMode="auto">
            <a:xfrm>
              <a:off x="1584" y="1452"/>
              <a:ext cx="72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a:t>1/8</a:t>
              </a:r>
            </a:p>
          </p:txBody>
        </p:sp>
        <p:sp>
          <p:nvSpPr>
            <p:cNvPr id="5145" name="Rectangle 17"/>
            <p:cNvSpPr>
              <a:spLocks noChangeArrowheads="1"/>
            </p:cNvSpPr>
            <p:nvPr/>
          </p:nvSpPr>
          <p:spPr bwMode="auto">
            <a:xfrm>
              <a:off x="864" y="1452"/>
              <a:ext cx="72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i="1"/>
                <a:t>x</a:t>
              </a:r>
              <a:r>
                <a:rPr lang="en-US" altLang="zh-CN" b="1" baseline="-25000"/>
                <a:t>2</a:t>
              </a:r>
              <a:endParaRPr lang="en-US" altLang="zh-CN" b="1" i="1"/>
            </a:p>
          </p:txBody>
        </p:sp>
        <p:sp>
          <p:nvSpPr>
            <p:cNvPr id="5146" name="Rectangle 16"/>
            <p:cNvSpPr>
              <a:spLocks noChangeArrowheads="1"/>
            </p:cNvSpPr>
            <p:nvPr/>
          </p:nvSpPr>
          <p:spPr bwMode="auto">
            <a:xfrm>
              <a:off x="3744" y="1086"/>
              <a:ext cx="72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47" name="Rectangle 15"/>
            <p:cNvSpPr>
              <a:spLocks noChangeArrowheads="1"/>
            </p:cNvSpPr>
            <p:nvPr/>
          </p:nvSpPr>
          <p:spPr bwMode="auto">
            <a:xfrm>
              <a:off x="3024" y="1086"/>
              <a:ext cx="72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48" name="Rectangle 14"/>
            <p:cNvSpPr>
              <a:spLocks noChangeArrowheads="1"/>
            </p:cNvSpPr>
            <p:nvPr/>
          </p:nvSpPr>
          <p:spPr bwMode="auto">
            <a:xfrm>
              <a:off x="2304" y="1086"/>
              <a:ext cx="72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a:t> 1/8</a:t>
              </a:r>
            </a:p>
          </p:txBody>
        </p:sp>
        <p:sp>
          <p:nvSpPr>
            <p:cNvPr id="5149" name="Rectangle 13"/>
            <p:cNvSpPr>
              <a:spLocks noChangeArrowheads="1"/>
            </p:cNvSpPr>
            <p:nvPr/>
          </p:nvSpPr>
          <p:spPr bwMode="auto">
            <a:xfrm>
              <a:off x="1584" y="1086"/>
              <a:ext cx="72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0" name="Rectangle 12"/>
            <p:cNvSpPr>
              <a:spLocks noChangeArrowheads="1"/>
            </p:cNvSpPr>
            <p:nvPr/>
          </p:nvSpPr>
          <p:spPr bwMode="auto">
            <a:xfrm>
              <a:off x="864" y="1086"/>
              <a:ext cx="72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i="1"/>
                <a:t>x</a:t>
              </a:r>
              <a:r>
                <a:rPr lang="en-US" altLang="zh-CN" b="1" baseline="-25000"/>
                <a:t>1</a:t>
              </a:r>
              <a:endParaRPr lang="en-US" altLang="zh-CN" b="1" i="1"/>
            </a:p>
          </p:txBody>
        </p:sp>
        <p:sp>
          <p:nvSpPr>
            <p:cNvPr id="5151" name="Rectangle 11"/>
            <p:cNvSpPr>
              <a:spLocks noChangeArrowheads="1"/>
            </p:cNvSpPr>
            <p:nvPr/>
          </p:nvSpPr>
          <p:spPr bwMode="auto">
            <a:xfrm>
              <a:off x="3744" y="720"/>
              <a:ext cx="72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endParaRPr lang="en-US" altLang="zh-CN"/>
            </a:p>
          </p:txBody>
        </p:sp>
        <p:sp>
          <p:nvSpPr>
            <p:cNvPr id="5152" name="Rectangle 10"/>
            <p:cNvSpPr>
              <a:spLocks noChangeArrowheads="1"/>
            </p:cNvSpPr>
            <p:nvPr/>
          </p:nvSpPr>
          <p:spPr bwMode="auto">
            <a:xfrm>
              <a:off x="3024" y="720"/>
              <a:ext cx="72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i="1"/>
                <a:t>y</a:t>
              </a:r>
              <a:r>
                <a:rPr lang="en-US" altLang="zh-CN" b="1" baseline="-25000"/>
                <a:t>3</a:t>
              </a:r>
              <a:endParaRPr lang="en-US" altLang="zh-CN" b="1" i="1"/>
            </a:p>
          </p:txBody>
        </p:sp>
        <p:sp>
          <p:nvSpPr>
            <p:cNvPr id="5153" name="Rectangle 9"/>
            <p:cNvSpPr>
              <a:spLocks noChangeArrowheads="1"/>
            </p:cNvSpPr>
            <p:nvPr/>
          </p:nvSpPr>
          <p:spPr bwMode="auto">
            <a:xfrm>
              <a:off x="2304" y="720"/>
              <a:ext cx="72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i="1"/>
                <a:t>y</a:t>
              </a:r>
              <a:r>
                <a:rPr lang="en-US" altLang="zh-CN" b="1" baseline="-25000"/>
                <a:t>2</a:t>
              </a:r>
              <a:endParaRPr lang="en-US" altLang="zh-CN" b="1" i="1"/>
            </a:p>
          </p:txBody>
        </p:sp>
        <p:sp>
          <p:nvSpPr>
            <p:cNvPr id="5154" name="Rectangle 8"/>
            <p:cNvSpPr>
              <a:spLocks noChangeArrowheads="1"/>
            </p:cNvSpPr>
            <p:nvPr/>
          </p:nvSpPr>
          <p:spPr bwMode="auto">
            <a:xfrm>
              <a:off x="1584" y="720"/>
              <a:ext cx="72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i="1"/>
                <a:t>y</a:t>
              </a:r>
              <a:r>
                <a:rPr lang="en-US" altLang="zh-CN" b="1" baseline="-25000"/>
                <a:t>1</a:t>
              </a:r>
              <a:endParaRPr lang="en-US" altLang="zh-CN" b="1" i="1"/>
            </a:p>
          </p:txBody>
        </p:sp>
        <p:sp>
          <p:nvSpPr>
            <p:cNvPr id="5155" name="Rectangle 7"/>
            <p:cNvSpPr>
              <a:spLocks noChangeArrowheads="1"/>
            </p:cNvSpPr>
            <p:nvPr/>
          </p:nvSpPr>
          <p:spPr bwMode="auto">
            <a:xfrm>
              <a:off x="864" y="720"/>
              <a:ext cx="72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i="1"/>
                <a:t>X     Y</a:t>
              </a:r>
            </a:p>
          </p:txBody>
        </p:sp>
        <p:sp>
          <p:nvSpPr>
            <p:cNvPr id="5156" name="Line 27"/>
            <p:cNvSpPr>
              <a:spLocks noChangeShapeType="1"/>
            </p:cNvSpPr>
            <p:nvPr/>
          </p:nvSpPr>
          <p:spPr bwMode="auto">
            <a:xfrm>
              <a:off x="864" y="720"/>
              <a:ext cx="36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57" name="Line 28"/>
            <p:cNvSpPr>
              <a:spLocks noChangeShapeType="1"/>
            </p:cNvSpPr>
            <p:nvPr/>
          </p:nvSpPr>
          <p:spPr bwMode="auto">
            <a:xfrm>
              <a:off x="864" y="1086"/>
              <a:ext cx="3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58" name="Line 29"/>
            <p:cNvSpPr>
              <a:spLocks noChangeShapeType="1"/>
            </p:cNvSpPr>
            <p:nvPr/>
          </p:nvSpPr>
          <p:spPr bwMode="auto">
            <a:xfrm>
              <a:off x="864" y="1452"/>
              <a:ext cx="3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59" name="Line 30"/>
            <p:cNvSpPr>
              <a:spLocks noChangeShapeType="1"/>
            </p:cNvSpPr>
            <p:nvPr/>
          </p:nvSpPr>
          <p:spPr bwMode="auto">
            <a:xfrm>
              <a:off x="864" y="1817"/>
              <a:ext cx="3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60" name="Line 31"/>
            <p:cNvSpPr>
              <a:spLocks noChangeShapeType="1"/>
            </p:cNvSpPr>
            <p:nvPr/>
          </p:nvSpPr>
          <p:spPr bwMode="auto">
            <a:xfrm>
              <a:off x="864" y="2183"/>
              <a:ext cx="36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61" name="Line 32"/>
            <p:cNvSpPr>
              <a:spLocks noChangeShapeType="1"/>
            </p:cNvSpPr>
            <p:nvPr/>
          </p:nvSpPr>
          <p:spPr bwMode="auto">
            <a:xfrm>
              <a:off x="864" y="720"/>
              <a:ext cx="0" cy="1463"/>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62" name="Line 33"/>
            <p:cNvSpPr>
              <a:spLocks noChangeShapeType="1"/>
            </p:cNvSpPr>
            <p:nvPr/>
          </p:nvSpPr>
          <p:spPr bwMode="auto">
            <a:xfrm>
              <a:off x="1584" y="720"/>
              <a:ext cx="0" cy="14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63" name="Line 34"/>
            <p:cNvSpPr>
              <a:spLocks noChangeShapeType="1"/>
            </p:cNvSpPr>
            <p:nvPr/>
          </p:nvSpPr>
          <p:spPr bwMode="auto">
            <a:xfrm>
              <a:off x="2304" y="720"/>
              <a:ext cx="0" cy="14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64" name="Line 35"/>
            <p:cNvSpPr>
              <a:spLocks noChangeShapeType="1"/>
            </p:cNvSpPr>
            <p:nvPr/>
          </p:nvSpPr>
          <p:spPr bwMode="auto">
            <a:xfrm>
              <a:off x="3024" y="720"/>
              <a:ext cx="0" cy="14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65" name="Line 36"/>
            <p:cNvSpPr>
              <a:spLocks noChangeShapeType="1"/>
            </p:cNvSpPr>
            <p:nvPr/>
          </p:nvSpPr>
          <p:spPr bwMode="auto">
            <a:xfrm>
              <a:off x="3744" y="720"/>
              <a:ext cx="0" cy="14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66" name="Line 37"/>
            <p:cNvSpPr>
              <a:spLocks noChangeShapeType="1"/>
            </p:cNvSpPr>
            <p:nvPr/>
          </p:nvSpPr>
          <p:spPr bwMode="auto">
            <a:xfrm>
              <a:off x="4464" y="720"/>
              <a:ext cx="0" cy="1463"/>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67" name="Line 39"/>
            <p:cNvSpPr>
              <a:spLocks noChangeShapeType="1"/>
            </p:cNvSpPr>
            <p:nvPr/>
          </p:nvSpPr>
          <p:spPr bwMode="auto">
            <a:xfrm>
              <a:off x="864" y="711"/>
              <a:ext cx="72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5122" name="Object 42"/>
            <p:cNvGraphicFramePr>
              <a:graphicFrameLocks noChangeAspect="1"/>
            </p:cNvGraphicFramePr>
            <p:nvPr/>
          </p:nvGraphicFramePr>
          <p:xfrm>
            <a:off x="3792" y="720"/>
            <a:ext cx="528" cy="360"/>
          </p:xfrm>
          <a:graphic>
            <a:graphicData uri="http://schemas.openxmlformats.org/presentationml/2006/ole">
              <mc:AlternateContent xmlns:mc="http://schemas.openxmlformats.org/markup-compatibility/2006">
                <mc:Choice xmlns:v="urn:schemas-microsoft-com:vml" Requires="v">
                  <p:oleObj name="Equation" r:id="rId2" imgW="203040" imgH="228600" progId="Equation.3">
                    <p:embed/>
                  </p:oleObj>
                </mc:Choice>
                <mc:Fallback>
                  <p:oleObj name="Equation" r:id="rId2" imgW="203040" imgH="228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 y="720"/>
                          <a:ext cx="528"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3" name="Object 43"/>
            <p:cNvGraphicFramePr>
              <a:graphicFrameLocks noChangeAspect="1"/>
            </p:cNvGraphicFramePr>
            <p:nvPr/>
          </p:nvGraphicFramePr>
          <p:xfrm>
            <a:off x="896" y="1814"/>
            <a:ext cx="561" cy="380"/>
          </p:xfrm>
          <a:graphic>
            <a:graphicData uri="http://schemas.openxmlformats.org/presentationml/2006/ole">
              <mc:AlternateContent xmlns:mc="http://schemas.openxmlformats.org/markup-compatibility/2006">
                <mc:Choice xmlns:v="urn:schemas-microsoft-com:vml" Requires="v">
                  <p:oleObj name="Equation" r:id="rId4" imgW="215640" imgH="241200" progId="Equation.3">
                    <p:embed/>
                  </p:oleObj>
                </mc:Choice>
                <mc:Fallback>
                  <p:oleObj name="Equation" r:id="rId4" imgW="21564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 y="1814"/>
                          <a:ext cx="561"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312" name="Text Box 48"/>
          <p:cNvSpPr txBox="1">
            <a:spLocks noChangeArrowheads="1"/>
          </p:cNvSpPr>
          <p:nvPr/>
        </p:nvSpPr>
        <p:spPr bwMode="auto">
          <a:xfrm>
            <a:off x="6453188" y="3725863"/>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solidFill>
                  <a:srgbClr val="990033"/>
                </a:solidFill>
              </a:rPr>
              <a:t>3/4</a:t>
            </a:r>
          </a:p>
        </p:txBody>
      </p:sp>
      <p:sp>
        <p:nvSpPr>
          <p:cNvPr id="11313" name="Text Box 49"/>
          <p:cNvSpPr txBox="1">
            <a:spLocks noChangeArrowheads="1"/>
          </p:cNvSpPr>
          <p:nvPr/>
        </p:nvSpPr>
        <p:spPr bwMode="auto">
          <a:xfrm>
            <a:off x="6453188" y="3192463"/>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solidFill>
                  <a:srgbClr val="990033"/>
                </a:solidFill>
              </a:rPr>
              <a:t>1/4</a:t>
            </a:r>
          </a:p>
        </p:txBody>
      </p:sp>
      <p:sp>
        <p:nvSpPr>
          <p:cNvPr id="11314" name="Text Box 50"/>
          <p:cNvSpPr txBox="1">
            <a:spLocks noChangeArrowheads="1"/>
          </p:cNvSpPr>
          <p:nvPr/>
        </p:nvSpPr>
        <p:spPr bwMode="auto">
          <a:xfrm>
            <a:off x="4167188" y="4259263"/>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t> </a:t>
            </a:r>
            <a:r>
              <a:rPr lang="zh-CN" altLang="en-US" sz="2800" b="1">
                <a:solidFill>
                  <a:srgbClr val="990033"/>
                </a:solidFill>
              </a:rPr>
              <a:t>1/2</a:t>
            </a:r>
          </a:p>
        </p:txBody>
      </p:sp>
      <p:sp>
        <p:nvSpPr>
          <p:cNvPr id="11316" name="Text Box 52"/>
          <p:cNvSpPr txBox="1">
            <a:spLocks noChangeArrowheads="1"/>
          </p:cNvSpPr>
          <p:nvPr/>
        </p:nvSpPr>
        <p:spPr bwMode="auto">
          <a:xfrm>
            <a:off x="3024188" y="3116263"/>
            <a:ext cx="99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solidFill>
                  <a:srgbClr val="990033"/>
                </a:solidFill>
              </a:rPr>
              <a:t>1/24</a:t>
            </a:r>
          </a:p>
        </p:txBody>
      </p:sp>
      <p:sp>
        <p:nvSpPr>
          <p:cNvPr id="11317" name="Text Box 53"/>
          <p:cNvSpPr txBox="1">
            <a:spLocks noChangeArrowheads="1"/>
          </p:cNvSpPr>
          <p:nvPr/>
        </p:nvSpPr>
        <p:spPr bwMode="auto">
          <a:xfrm>
            <a:off x="4167188" y="3725863"/>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t> </a:t>
            </a:r>
            <a:r>
              <a:rPr lang="zh-CN" altLang="en-US" sz="2800" b="1">
                <a:solidFill>
                  <a:srgbClr val="990033"/>
                </a:solidFill>
              </a:rPr>
              <a:t>3/8</a:t>
            </a:r>
          </a:p>
        </p:txBody>
      </p:sp>
      <p:sp>
        <p:nvSpPr>
          <p:cNvPr id="5131" name="Text Box 54"/>
          <p:cNvSpPr txBox="1">
            <a:spLocks noChangeArrowheads="1"/>
          </p:cNvSpPr>
          <p:nvPr/>
        </p:nvSpPr>
        <p:spPr bwMode="auto">
          <a:xfrm>
            <a:off x="374650" y="1109663"/>
            <a:ext cx="1676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dirty="0">
                <a:sym typeface="Symbol" pitchFamily="18" charset="2"/>
              </a:rPr>
              <a:t>例:3.2.</a:t>
            </a:r>
            <a:r>
              <a:rPr lang="en-US" altLang="zh-CN" sz="2800" dirty="0">
                <a:sym typeface="Symbol" pitchFamily="18" charset="2"/>
              </a:rPr>
              <a:t>2</a:t>
            </a:r>
            <a:endParaRPr lang="en-US" altLang="zh-CN" sz="2800" b="1" dirty="0">
              <a:sym typeface="Symbol" pitchFamily="18" charset="2"/>
            </a:endParaRPr>
          </a:p>
        </p:txBody>
      </p:sp>
      <p:sp>
        <p:nvSpPr>
          <p:cNvPr id="11319" name="Text Box 55"/>
          <p:cNvSpPr txBox="1">
            <a:spLocks noChangeArrowheads="1"/>
          </p:cNvSpPr>
          <p:nvPr/>
        </p:nvSpPr>
        <p:spPr bwMode="auto">
          <a:xfrm>
            <a:off x="5337175" y="3141663"/>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t> </a:t>
            </a:r>
            <a:r>
              <a:rPr lang="en-US" altLang="zh-CN" sz="2800" b="1">
                <a:solidFill>
                  <a:srgbClr val="990033"/>
                </a:solidFill>
              </a:rPr>
              <a:t>1/12</a:t>
            </a:r>
          </a:p>
        </p:txBody>
      </p:sp>
      <p:sp>
        <p:nvSpPr>
          <p:cNvPr id="11320" name="Text Box 56"/>
          <p:cNvSpPr txBox="1">
            <a:spLocks noChangeArrowheads="1"/>
          </p:cNvSpPr>
          <p:nvPr/>
        </p:nvSpPr>
        <p:spPr bwMode="auto">
          <a:xfrm>
            <a:off x="5337175" y="3716338"/>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t> </a:t>
            </a:r>
            <a:r>
              <a:rPr lang="en-US" altLang="zh-CN" sz="2800" b="1">
                <a:solidFill>
                  <a:srgbClr val="990033"/>
                </a:solidFill>
              </a:rPr>
              <a:t>1/4</a:t>
            </a:r>
          </a:p>
        </p:txBody>
      </p:sp>
      <p:sp>
        <p:nvSpPr>
          <p:cNvPr id="11321" name="Text Box 57"/>
          <p:cNvSpPr txBox="1">
            <a:spLocks noChangeArrowheads="1"/>
          </p:cNvSpPr>
          <p:nvPr/>
        </p:nvSpPr>
        <p:spPr bwMode="auto">
          <a:xfrm>
            <a:off x="5418138" y="42926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t> </a:t>
            </a:r>
            <a:r>
              <a:rPr lang="en-US" altLang="zh-CN" sz="2800" b="1">
                <a:solidFill>
                  <a:srgbClr val="990033"/>
                </a:solidFill>
              </a:rPr>
              <a:t>1/3</a:t>
            </a:r>
          </a:p>
        </p:txBody>
      </p:sp>
      <p:pic>
        <p:nvPicPr>
          <p:cNvPr id="11322" name="Picture 58" descr="u=4071768608,2259633986&amp;fm=0&amp;gp=0"/>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604250" y="5883275"/>
            <a:ext cx="4254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6259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strips(downRight)">
                                      <p:cBhvr>
                                        <p:cTn id="7" dur="500"/>
                                        <p:tgtEl>
                                          <p:spTgt spid="112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9" presetClass="entr" presetSubtype="10" fill="hold" grpId="0" nodeType="clickEffect">
                                  <p:stCondLst>
                                    <p:cond delay="0"/>
                                  </p:stCondLst>
                                  <p:childTnLst>
                                    <p:set>
                                      <p:cBhvr>
                                        <p:cTn id="16" dur="1" fill="hold">
                                          <p:stCondLst>
                                            <p:cond delay="0"/>
                                          </p:stCondLst>
                                        </p:cTn>
                                        <p:tgtEl>
                                          <p:spTgt spid="11316"/>
                                        </p:tgtEl>
                                        <p:attrNameLst>
                                          <p:attrName>style.visibility</p:attrName>
                                        </p:attrNameLst>
                                      </p:cBhvr>
                                      <p:to>
                                        <p:strVal val="visible"/>
                                      </p:to>
                                    </p:set>
                                    <p:anim calcmode="lin" valueType="num">
                                      <p:cBhvr>
                                        <p:cTn id="17" dur="5000" fill="hold"/>
                                        <p:tgtEl>
                                          <p:spTgt spid="11316"/>
                                        </p:tgtEl>
                                        <p:attrNameLst>
                                          <p:attrName>ppt_w</p:attrName>
                                        </p:attrNameLst>
                                      </p:cBhvr>
                                      <p:tavLst>
                                        <p:tav tm="0" fmla="#ppt_w*sin(2.5*pi*$)">
                                          <p:val>
                                            <p:fltVal val="0"/>
                                          </p:val>
                                        </p:tav>
                                        <p:tav tm="100000">
                                          <p:val>
                                            <p:fltVal val="1"/>
                                          </p:val>
                                        </p:tav>
                                      </p:tavLst>
                                    </p:anim>
                                    <p:anim calcmode="lin" valueType="num">
                                      <p:cBhvr>
                                        <p:cTn id="18" dur="5000" fill="hold"/>
                                        <p:tgtEl>
                                          <p:spTgt spid="11316"/>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9" presetClass="entr" presetSubtype="10" fill="hold" grpId="0" nodeType="clickEffect">
                                  <p:stCondLst>
                                    <p:cond delay="0"/>
                                  </p:stCondLst>
                                  <p:childTnLst>
                                    <p:set>
                                      <p:cBhvr>
                                        <p:cTn id="22" dur="1" fill="hold">
                                          <p:stCondLst>
                                            <p:cond delay="0"/>
                                          </p:stCondLst>
                                        </p:cTn>
                                        <p:tgtEl>
                                          <p:spTgt spid="11313"/>
                                        </p:tgtEl>
                                        <p:attrNameLst>
                                          <p:attrName>style.visibility</p:attrName>
                                        </p:attrNameLst>
                                      </p:cBhvr>
                                      <p:to>
                                        <p:strVal val="visible"/>
                                      </p:to>
                                    </p:set>
                                    <p:anim calcmode="lin" valueType="num">
                                      <p:cBhvr>
                                        <p:cTn id="23" dur="5000" fill="hold"/>
                                        <p:tgtEl>
                                          <p:spTgt spid="11313"/>
                                        </p:tgtEl>
                                        <p:attrNameLst>
                                          <p:attrName>ppt_w</p:attrName>
                                        </p:attrNameLst>
                                      </p:cBhvr>
                                      <p:tavLst>
                                        <p:tav tm="0" fmla="#ppt_w*sin(2.5*pi*$)">
                                          <p:val>
                                            <p:fltVal val="0"/>
                                          </p:val>
                                        </p:tav>
                                        <p:tav tm="100000">
                                          <p:val>
                                            <p:fltVal val="1"/>
                                          </p:val>
                                        </p:tav>
                                      </p:tavLst>
                                    </p:anim>
                                    <p:anim calcmode="lin" valueType="num">
                                      <p:cBhvr>
                                        <p:cTn id="24" dur="5000" fill="hold"/>
                                        <p:tgtEl>
                                          <p:spTgt spid="11313"/>
                                        </p:tgtEl>
                                        <p:attrNameLst>
                                          <p:attrName>ppt_h</p:attrName>
                                        </p:attrNameLst>
                                      </p:cBhvr>
                                      <p:tavLst>
                                        <p:tav tm="0">
                                          <p:val>
                                            <p:strVal val="#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9" presetClass="entr" presetSubtype="10" fill="hold" grpId="0" nodeType="clickEffect">
                                  <p:stCondLst>
                                    <p:cond delay="0"/>
                                  </p:stCondLst>
                                  <p:childTnLst>
                                    <p:set>
                                      <p:cBhvr>
                                        <p:cTn id="28" dur="1" fill="hold">
                                          <p:stCondLst>
                                            <p:cond delay="0"/>
                                          </p:stCondLst>
                                        </p:cTn>
                                        <p:tgtEl>
                                          <p:spTgt spid="11312"/>
                                        </p:tgtEl>
                                        <p:attrNameLst>
                                          <p:attrName>style.visibility</p:attrName>
                                        </p:attrNameLst>
                                      </p:cBhvr>
                                      <p:to>
                                        <p:strVal val="visible"/>
                                      </p:to>
                                    </p:set>
                                    <p:anim calcmode="lin" valueType="num">
                                      <p:cBhvr>
                                        <p:cTn id="29" dur="5000" fill="hold"/>
                                        <p:tgtEl>
                                          <p:spTgt spid="11312"/>
                                        </p:tgtEl>
                                        <p:attrNameLst>
                                          <p:attrName>ppt_w</p:attrName>
                                        </p:attrNameLst>
                                      </p:cBhvr>
                                      <p:tavLst>
                                        <p:tav tm="0" fmla="#ppt_w*sin(2.5*pi*$)">
                                          <p:val>
                                            <p:fltVal val="0"/>
                                          </p:val>
                                        </p:tav>
                                        <p:tav tm="100000">
                                          <p:val>
                                            <p:fltVal val="1"/>
                                          </p:val>
                                        </p:tav>
                                      </p:tavLst>
                                    </p:anim>
                                    <p:anim calcmode="lin" valueType="num">
                                      <p:cBhvr>
                                        <p:cTn id="30" dur="5000" fill="hold"/>
                                        <p:tgtEl>
                                          <p:spTgt spid="11312"/>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9" presetClass="entr" presetSubtype="10" fill="hold" grpId="0" nodeType="clickEffect">
                                  <p:stCondLst>
                                    <p:cond delay="0"/>
                                  </p:stCondLst>
                                  <p:childTnLst>
                                    <p:set>
                                      <p:cBhvr>
                                        <p:cTn id="34" dur="1" fill="hold">
                                          <p:stCondLst>
                                            <p:cond delay="0"/>
                                          </p:stCondLst>
                                        </p:cTn>
                                        <p:tgtEl>
                                          <p:spTgt spid="11314"/>
                                        </p:tgtEl>
                                        <p:attrNameLst>
                                          <p:attrName>style.visibility</p:attrName>
                                        </p:attrNameLst>
                                      </p:cBhvr>
                                      <p:to>
                                        <p:strVal val="visible"/>
                                      </p:to>
                                    </p:set>
                                    <p:anim calcmode="lin" valueType="num">
                                      <p:cBhvr>
                                        <p:cTn id="35" dur="5000" fill="hold"/>
                                        <p:tgtEl>
                                          <p:spTgt spid="11314"/>
                                        </p:tgtEl>
                                        <p:attrNameLst>
                                          <p:attrName>ppt_w</p:attrName>
                                        </p:attrNameLst>
                                      </p:cBhvr>
                                      <p:tavLst>
                                        <p:tav tm="0" fmla="#ppt_w*sin(2.5*pi*$)">
                                          <p:val>
                                            <p:fltVal val="0"/>
                                          </p:val>
                                        </p:tav>
                                        <p:tav tm="100000">
                                          <p:val>
                                            <p:fltVal val="1"/>
                                          </p:val>
                                        </p:tav>
                                      </p:tavLst>
                                    </p:anim>
                                    <p:anim calcmode="lin" valueType="num">
                                      <p:cBhvr>
                                        <p:cTn id="36" dur="5000" fill="hold"/>
                                        <p:tgtEl>
                                          <p:spTgt spid="11314"/>
                                        </p:tgtEl>
                                        <p:attrNameLst>
                                          <p:attrName>ppt_h</p:attrName>
                                        </p:attrNameLst>
                                      </p:cBhvr>
                                      <p:tavLst>
                                        <p:tav tm="0">
                                          <p:val>
                                            <p:strVal val="#ppt_h"/>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9" presetClass="entr" presetSubtype="10" fill="hold" grpId="0" nodeType="clickEffect">
                                  <p:stCondLst>
                                    <p:cond delay="0"/>
                                  </p:stCondLst>
                                  <p:childTnLst>
                                    <p:set>
                                      <p:cBhvr>
                                        <p:cTn id="40" dur="1" fill="hold">
                                          <p:stCondLst>
                                            <p:cond delay="0"/>
                                          </p:stCondLst>
                                        </p:cTn>
                                        <p:tgtEl>
                                          <p:spTgt spid="11317"/>
                                        </p:tgtEl>
                                        <p:attrNameLst>
                                          <p:attrName>style.visibility</p:attrName>
                                        </p:attrNameLst>
                                      </p:cBhvr>
                                      <p:to>
                                        <p:strVal val="visible"/>
                                      </p:to>
                                    </p:set>
                                    <p:anim calcmode="lin" valueType="num">
                                      <p:cBhvr>
                                        <p:cTn id="41" dur="5000" fill="hold"/>
                                        <p:tgtEl>
                                          <p:spTgt spid="11317"/>
                                        </p:tgtEl>
                                        <p:attrNameLst>
                                          <p:attrName>ppt_w</p:attrName>
                                        </p:attrNameLst>
                                      </p:cBhvr>
                                      <p:tavLst>
                                        <p:tav tm="0" fmla="#ppt_w*sin(2.5*pi*$)">
                                          <p:val>
                                            <p:fltVal val="0"/>
                                          </p:val>
                                        </p:tav>
                                        <p:tav tm="100000">
                                          <p:val>
                                            <p:fltVal val="1"/>
                                          </p:val>
                                        </p:tav>
                                      </p:tavLst>
                                    </p:anim>
                                    <p:anim calcmode="lin" valueType="num">
                                      <p:cBhvr>
                                        <p:cTn id="42" dur="5000" fill="hold"/>
                                        <p:tgtEl>
                                          <p:spTgt spid="11317"/>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9" presetClass="entr" presetSubtype="10" fill="hold" grpId="0" nodeType="clickEffect">
                                  <p:stCondLst>
                                    <p:cond delay="0"/>
                                  </p:stCondLst>
                                  <p:childTnLst>
                                    <p:set>
                                      <p:cBhvr>
                                        <p:cTn id="46" dur="1" fill="hold">
                                          <p:stCondLst>
                                            <p:cond delay="0"/>
                                          </p:stCondLst>
                                        </p:cTn>
                                        <p:tgtEl>
                                          <p:spTgt spid="11319"/>
                                        </p:tgtEl>
                                        <p:attrNameLst>
                                          <p:attrName>style.visibility</p:attrName>
                                        </p:attrNameLst>
                                      </p:cBhvr>
                                      <p:to>
                                        <p:strVal val="visible"/>
                                      </p:to>
                                    </p:set>
                                    <p:anim calcmode="lin" valueType="num">
                                      <p:cBhvr>
                                        <p:cTn id="47" dur="5000" fill="hold"/>
                                        <p:tgtEl>
                                          <p:spTgt spid="11319"/>
                                        </p:tgtEl>
                                        <p:attrNameLst>
                                          <p:attrName>ppt_w</p:attrName>
                                        </p:attrNameLst>
                                      </p:cBhvr>
                                      <p:tavLst>
                                        <p:tav tm="0" fmla="#ppt_w*sin(2.5*pi*$)">
                                          <p:val>
                                            <p:fltVal val="0"/>
                                          </p:val>
                                        </p:tav>
                                        <p:tav tm="100000">
                                          <p:val>
                                            <p:fltVal val="1"/>
                                          </p:val>
                                        </p:tav>
                                      </p:tavLst>
                                    </p:anim>
                                    <p:anim calcmode="lin" valueType="num">
                                      <p:cBhvr>
                                        <p:cTn id="48" dur="5000" fill="hold"/>
                                        <p:tgtEl>
                                          <p:spTgt spid="11319"/>
                                        </p:tgtEl>
                                        <p:attrNameLst>
                                          <p:attrName>ppt_h</p:attrName>
                                        </p:attrNameLst>
                                      </p:cBhvr>
                                      <p:tavLst>
                                        <p:tav tm="0">
                                          <p:val>
                                            <p:strVal val="#ppt_h"/>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9" presetClass="entr" presetSubtype="10" fill="hold" grpId="0" nodeType="clickEffect">
                                  <p:stCondLst>
                                    <p:cond delay="0"/>
                                  </p:stCondLst>
                                  <p:childTnLst>
                                    <p:set>
                                      <p:cBhvr>
                                        <p:cTn id="52" dur="1" fill="hold">
                                          <p:stCondLst>
                                            <p:cond delay="0"/>
                                          </p:stCondLst>
                                        </p:cTn>
                                        <p:tgtEl>
                                          <p:spTgt spid="11320"/>
                                        </p:tgtEl>
                                        <p:attrNameLst>
                                          <p:attrName>style.visibility</p:attrName>
                                        </p:attrNameLst>
                                      </p:cBhvr>
                                      <p:to>
                                        <p:strVal val="visible"/>
                                      </p:to>
                                    </p:set>
                                    <p:anim calcmode="lin" valueType="num">
                                      <p:cBhvr>
                                        <p:cTn id="53" dur="5000" fill="hold"/>
                                        <p:tgtEl>
                                          <p:spTgt spid="11320"/>
                                        </p:tgtEl>
                                        <p:attrNameLst>
                                          <p:attrName>ppt_w</p:attrName>
                                        </p:attrNameLst>
                                      </p:cBhvr>
                                      <p:tavLst>
                                        <p:tav tm="0" fmla="#ppt_w*sin(2.5*pi*$)">
                                          <p:val>
                                            <p:fltVal val="0"/>
                                          </p:val>
                                        </p:tav>
                                        <p:tav tm="100000">
                                          <p:val>
                                            <p:fltVal val="1"/>
                                          </p:val>
                                        </p:tav>
                                      </p:tavLst>
                                    </p:anim>
                                    <p:anim calcmode="lin" valueType="num">
                                      <p:cBhvr>
                                        <p:cTn id="54" dur="5000" fill="hold"/>
                                        <p:tgtEl>
                                          <p:spTgt spid="11320"/>
                                        </p:tgtEl>
                                        <p:attrNameLst>
                                          <p:attrName>ppt_h</p:attrName>
                                        </p:attrNameLst>
                                      </p:cBhvr>
                                      <p:tavLst>
                                        <p:tav tm="0">
                                          <p:val>
                                            <p:strVal val="#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9" presetClass="entr" presetSubtype="10" fill="hold" grpId="0" nodeType="clickEffect">
                                  <p:stCondLst>
                                    <p:cond delay="0"/>
                                  </p:stCondLst>
                                  <p:childTnLst>
                                    <p:set>
                                      <p:cBhvr>
                                        <p:cTn id="58" dur="1" fill="hold">
                                          <p:stCondLst>
                                            <p:cond delay="0"/>
                                          </p:stCondLst>
                                        </p:cTn>
                                        <p:tgtEl>
                                          <p:spTgt spid="11321"/>
                                        </p:tgtEl>
                                        <p:attrNameLst>
                                          <p:attrName>style.visibility</p:attrName>
                                        </p:attrNameLst>
                                      </p:cBhvr>
                                      <p:to>
                                        <p:strVal val="visible"/>
                                      </p:to>
                                    </p:set>
                                    <p:anim calcmode="lin" valueType="num">
                                      <p:cBhvr>
                                        <p:cTn id="59" dur="5000" fill="hold"/>
                                        <p:tgtEl>
                                          <p:spTgt spid="11321"/>
                                        </p:tgtEl>
                                        <p:attrNameLst>
                                          <p:attrName>ppt_w</p:attrName>
                                        </p:attrNameLst>
                                      </p:cBhvr>
                                      <p:tavLst>
                                        <p:tav tm="0" fmla="#ppt_w*sin(2.5*pi*$)">
                                          <p:val>
                                            <p:fltVal val="0"/>
                                          </p:val>
                                        </p:tav>
                                        <p:tav tm="100000">
                                          <p:val>
                                            <p:fltVal val="1"/>
                                          </p:val>
                                        </p:tav>
                                      </p:tavLst>
                                    </p:anim>
                                    <p:anim calcmode="lin" valueType="num">
                                      <p:cBhvr>
                                        <p:cTn id="60" dur="5000" fill="hold"/>
                                        <p:tgtEl>
                                          <p:spTgt spid="11321"/>
                                        </p:tgtEl>
                                        <p:attrNameLst>
                                          <p:attrName>ppt_h</p:attrName>
                                        </p:attrNameLst>
                                      </p:cBhvr>
                                      <p:tavLst>
                                        <p:tav tm="0">
                                          <p:val>
                                            <p:strVal val="#ppt_h"/>
                                          </p:val>
                                        </p:tav>
                                        <p:tav tm="100000">
                                          <p:val>
                                            <p:strVal val="#ppt_h"/>
                                          </p:val>
                                        </p:tav>
                                      </p:tavLst>
                                    </p:anim>
                                  </p:childTnLst>
                                </p:cTn>
                              </p:par>
                            </p:childTnLst>
                          </p:cTn>
                        </p:par>
                        <p:par>
                          <p:cTn id="61" fill="hold" nodeType="afterGroup">
                            <p:stCondLst>
                              <p:cond delay="5000"/>
                            </p:stCondLst>
                            <p:childTnLst>
                              <p:par>
                                <p:cTn id="62" presetID="1" presetClass="entr" presetSubtype="0" fill="hold" nodeType="afterEffect">
                                  <p:stCondLst>
                                    <p:cond delay="0"/>
                                  </p:stCondLst>
                                  <p:childTnLst>
                                    <p:set>
                                      <p:cBhvr>
                                        <p:cTn id="63" dur="1" fill="hold">
                                          <p:stCondLst>
                                            <p:cond delay="0"/>
                                          </p:stCondLst>
                                        </p:cTn>
                                        <p:tgtEl>
                                          <p:spTgt spid="11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autoUpdateAnimBg="0"/>
      <p:bldP spid="11312" grpId="0" autoUpdateAnimBg="0"/>
      <p:bldP spid="11313" grpId="0" autoUpdateAnimBg="0"/>
      <p:bldP spid="11314" grpId="0" autoUpdateAnimBg="0"/>
      <p:bldP spid="11316" grpId="0" autoUpdateAnimBg="0"/>
      <p:bldP spid="11317" grpId="0" autoUpdateAnimBg="0"/>
      <p:bldP spid="11319" grpId="0" autoUpdateAnimBg="0"/>
      <p:bldP spid="11320" grpId="0" autoUpdateAnimBg="0"/>
      <p:bldP spid="11321"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 name="Text Box 4"/>
          <p:cNvSpPr txBox="1">
            <a:spLocks noChangeArrowheads="1"/>
          </p:cNvSpPr>
          <p:nvPr/>
        </p:nvSpPr>
        <p:spPr bwMode="auto">
          <a:xfrm>
            <a:off x="179388" y="549275"/>
            <a:ext cx="845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dirty="0"/>
              <a:t>例3.2.</a:t>
            </a:r>
            <a:r>
              <a:rPr lang="en-US" altLang="zh-CN" sz="2800" dirty="0"/>
              <a:t>3</a:t>
            </a:r>
            <a:r>
              <a:rPr lang="zh-CN" altLang="en-US" sz="2800" b="1" dirty="0"/>
              <a:t> ：已知二维随机变量( </a:t>
            </a:r>
            <a:r>
              <a:rPr lang="en-US" altLang="zh-CN" sz="2800" b="1" i="1" dirty="0"/>
              <a:t>X</a:t>
            </a:r>
            <a:r>
              <a:rPr lang="en-US" altLang="zh-CN" sz="2800" b="1" dirty="0"/>
              <a:t> , </a:t>
            </a:r>
            <a:r>
              <a:rPr lang="en-US" altLang="zh-CN" sz="2800" b="1" i="1" dirty="0"/>
              <a:t>Y</a:t>
            </a:r>
            <a:r>
              <a:rPr lang="en-US" altLang="zh-CN" sz="2800" b="1" dirty="0"/>
              <a:t> )</a:t>
            </a:r>
            <a:r>
              <a:rPr lang="zh-CN" altLang="en-US" sz="2800" b="1" dirty="0"/>
              <a:t>的概率密度为：</a:t>
            </a:r>
            <a:endParaRPr lang="zh-CN" altLang="en-US" sz="2800" b="1" i="1" dirty="0"/>
          </a:p>
        </p:txBody>
      </p:sp>
      <p:graphicFrame>
        <p:nvGraphicFramePr>
          <p:cNvPr id="3074" name="Object 5"/>
          <p:cNvGraphicFramePr>
            <a:graphicFrameLocks noChangeAspect="1"/>
          </p:cNvGraphicFramePr>
          <p:nvPr/>
        </p:nvGraphicFramePr>
        <p:xfrm>
          <a:off x="792163" y="981075"/>
          <a:ext cx="5580062" cy="1071563"/>
        </p:xfrm>
        <a:graphic>
          <a:graphicData uri="http://schemas.openxmlformats.org/presentationml/2006/ole">
            <mc:AlternateContent xmlns:mc="http://schemas.openxmlformats.org/markup-compatibility/2006">
              <mc:Choice xmlns:v="urn:schemas-microsoft-com:vml" Requires="v">
                <p:oleObj name="Equation" r:id="rId2" imgW="2108160" imgH="469800" progId="Equation.3">
                  <p:embed/>
                </p:oleObj>
              </mc:Choice>
              <mc:Fallback>
                <p:oleObj name="Equation" r:id="rId2" imgW="2108160" imgH="4698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63" y="981075"/>
                        <a:ext cx="5580062" cy="1071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0" name="Text Box 6"/>
          <p:cNvSpPr txBox="1">
            <a:spLocks noChangeArrowheads="1"/>
          </p:cNvSpPr>
          <p:nvPr/>
        </p:nvSpPr>
        <p:spPr bwMode="auto">
          <a:xfrm>
            <a:off x="6446838" y="1079500"/>
            <a:ext cx="23637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dirty="0"/>
              <a:t>问 </a:t>
            </a:r>
            <a:r>
              <a:rPr lang="en-US" altLang="zh-CN" sz="2800" b="1" i="1" dirty="0"/>
              <a:t>X</a:t>
            </a:r>
            <a:r>
              <a:rPr lang="en-US" altLang="zh-CN" sz="2800" b="1" dirty="0"/>
              <a:t> , </a:t>
            </a:r>
            <a:r>
              <a:rPr lang="en-US" altLang="zh-CN" sz="2800" b="1" i="1" dirty="0"/>
              <a:t>Y</a:t>
            </a:r>
            <a:r>
              <a:rPr lang="en-US" altLang="zh-CN" sz="2800" b="1" dirty="0"/>
              <a:t> </a:t>
            </a:r>
            <a:r>
              <a:rPr lang="zh-CN" altLang="en-US" sz="2800" b="1" dirty="0"/>
              <a:t>是否相互独立？</a:t>
            </a:r>
            <a:endParaRPr lang="zh-CN" altLang="en-US" sz="2800" b="1" i="1" dirty="0"/>
          </a:p>
        </p:txBody>
      </p:sp>
      <p:sp>
        <p:nvSpPr>
          <p:cNvPr id="1047" name="Text Box 23"/>
          <p:cNvSpPr txBox="1">
            <a:spLocks noChangeArrowheads="1"/>
          </p:cNvSpPr>
          <p:nvPr/>
        </p:nvSpPr>
        <p:spPr bwMode="auto">
          <a:xfrm>
            <a:off x="395288" y="2060575"/>
            <a:ext cx="9667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t>解：</a:t>
            </a:r>
          </a:p>
        </p:txBody>
      </p:sp>
      <p:graphicFrame>
        <p:nvGraphicFramePr>
          <p:cNvPr id="1048" name="Object 24"/>
          <p:cNvGraphicFramePr>
            <a:graphicFrameLocks noChangeAspect="1"/>
          </p:cNvGraphicFramePr>
          <p:nvPr>
            <p:extLst>
              <p:ext uri="{D42A27DB-BD31-4B8C-83A1-F6EECF244321}">
                <p14:modId xmlns:p14="http://schemas.microsoft.com/office/powerpoint/2010/main" val="561845158"/>
              </p:ext>
            </p:extLst>
          </p:nvPr>
        </p:nvGraphicFramePr>
        <p:xfrm>
          <a:off x="1187264" y="1919023"/>
          <a:ext cx="2736478" cy="721253"/>
        </p:xfrm>
        <a:graphic>
          <a:graphicData uri="http://schemas.openxmlformats.org/presentationml/2006/ole">
            <mc:AlternateContent xmlns:mc="http://schemas.openxmlformats.org/markup-compatibility/2006">
              <mc:Choice xmlns:v="urn:schemas-microsoft-com:vml" Requires="v">
                <p:oleObj name="Equation" r:id="rId4" imgW="1549080" imgH="368280" progId="Equation.DSMT4">
                  <p:embed/>
                </p:oleObj>
              </mc:Choice>
              <mc:Fallback>
                <p:oleObj name="Equation" r:id="rId4" imgW="1549080" imgH="3682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264" y="1919023"/>
                        <a:ext cx="2736478" cy="721253"/>
                      </a:xfrm>
                      <a:prstGeom prst="rect">
                        <a:avLst/>
                      </a:prstGeom>
                      <a:noFill/>
                      <a:ln>
                        <a:noFill/>
                      </a:ln>
                      <a:effectLst/>
                    </p:spPr>
                  </p:pic>
                </p:oleObj>
              </mc:Fallback>
            </mc:AlternateContent>
          </a:graphicData>
        </a:graphic>
      </p:graphicFrame>
      <p:graphicFrame>
        <p:nvGraphicFramePr>
          <p:cNvPr id="1049" name="Object 25"/>
          <p:cNvGraphicFramePr>
            <a:graphicFrameLocks noChangeAspect="1"/>
          </p:cNvGraphicFramePr>
          <p:nvPr>
            <p:extLst>
              <p:ext uri="{D42A27DB-BD31-4B8C-83A1-F6EECF244321}">
                <p14:modId xmlns:p14="http://schemas.microsoft.com/office/powerpoint/2010/main" val="2200454080"/>
              </p:ext>
            </p:extLst>
          </p:nvPr>
        </p:nvGraphicFramePr>
        <p:xfrm>
          <a:off x="4608392" y="2402098"/>
          <a:ext cx="2928143" cy="1035945"/>
        </p:xfrm>
        <a:graphic>
          <a:graphicData uri="http://schemas.openxmlformats.org/presentationml/2006/ole">
            <mc:AlternateContent xmlns:mc="http://schemas.openxmlformats.org/markup-compatibility/2006">
              <mc:Choice xmlns:v="urn:schemas-microsoft-com:vml" Requires="v">
                <p:oleObj name="公式" r:id="rId6" imgW="1473120" imgH="469800" progId="Equation.3">
                  <p:embed/>
                </p:oleObj>
              </mc:Choice>
              <mc:Fallback>
                <p:oleObj name="公式" r:id="rId6" imgW="1473120" imgH="469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8392" y="2402098"/>
                        <a:ext cx="2928143" cy="1035945"/>
                      </a:xfrm>
                      <a:prstGeom prst="rect">
                        <a:avLst/>
                      </a:prstGeom>
                      <a:noFill/>
                      <a:ln>
                        <a:noFill/>
                      </a:ln>
                      <a:effectLst/>
                    </p:spPr>
                  </p:pic>
                </p:oleObj>
              </mc:Fallback>
            </mc:AlternateContent>
          </a:graphicData>
        </a:graphic>
      </p:graphicFrame>
      <p:graphicFrame>
        <p:nvGraphicFramePr>
          <p:cNvPr id="1050" name="Object 26"/>
          <p:cNvGraphicFramePr>
            <a:graphicFrameLocks noChangeAspect="1"/>
          </p:cNvGraphicFramePr>
          <p:nvPr>
            <p:extLst>
              <p:ext uri="{D42A27DB-BD31-4B8C-83A1-F6EECF244321}">
                <p14:modId xmlns:p14="http://schemas.microsoft.com/office/powerpoint/2010/main" val="3322290533"/>
              </p:ext>
            </p:extLst>
          </p:nvPr>
        </p:nvGraphicFramePr>
        <p:xfrm>
          <a:off x="179388" y="3700957"/>
          <a:ext cx="4228642" cy="1070796"/>
        </p:xfrm>
        <a:graphic>
          <a:graphicData uri="http://schemas.openxmlformats.org/presentationml/2006/ole">
            <mc:AlternateContent xmlns:mc="http://schemas.openxmlformats.org/markup-compatibility/2006">
              <mc:Choice xmlns:v="urn:schemas-microsoft-com:vml" Requires="v">
                <p:oleObj name="Equation" r:id="rId8" imgW="3035160" imgH="609480" progId="Equation.DSMT4">
                  <p:embed/>
                </p:oleObj>
              </mc:Choice>
              <mc:Fallback>
                <p:oleObj name="Equation" r:id="rId8" imgW="3035160" imgH="609480" progId="Equation.DSMT4">
                  <p:embed/>
                  <p:pic>
                    <p:nvPicPr>
                      <p:cNvPr id="0" name=""/>
                      <p:cNvPicPr>
                        <a:picLocks noChangeAspect="1" noChangeArrowheads="1"/>
                      </p:cNvPicPr>
                      <p:nvPr/>
                    </p:nvPicPr>
                    <p:blipFill>
                      <a:blip r:embed="rId9"/>
                      <a:srcRect/>
                      <a:stretch>
                        <a:fillRect/>
                      </a:stretch>
                    </p:blipFill>
                    <p:spPr bwMode="auto">
                      <a:xfrm>
                        <a:off x="179388" y="3700957"/>
                        <a:ext cx="4228642" cy="1070796"/>
                      </a:xfrm>
                      <a:prstGeom prst="rect">
                        <a:avLst/>
                      </a:prstGeom>
                      <a:noFill/>
                      <a:ln>
                        <a:noFill/>
                      </a:ln>
                      <a:effectLst/>
                    </p:spPr>
                  </p:pic>
                </p:oleObj>
              </mc:Fallback>
            </mc:AlternateContent>
          </a:graphicData>
        </a:graphic>
      </p:graphicFrame>
      <p:sp>
        <p:nvSpPr>
          <p:cNvPr id="1036" name="Freeform 12"/>
          <p:cNvSpPr>
            <a:spLocks/>
          </p:cNvSpPr>
          <p:nvPr/>
        </p:nvSpPr>
        <p:spPr bwMode="auto">
          <a:xfrm>
            <a:off x="7081838" y="4686300"/>
            <a:ext cx="1190625" cy="1236663"/>
          </a:xfrm>
          <a:custGeom>
            <a:avLst/>
            <a:gdLst>
              <a:gd name="T0" fmla="*/ 0 w 1008"/>
              <a:gd name="T1" fmla="*/ 1517198039 h 1008"/>
              <a:gd name="T2" fmla="*/ 1406337443 w 1008"/>
              <a:gd name="T3" fmla="*/ 0 h 1008"/>
              <a:gd name="T4" fmla="*/ 1406337443 w 1008"/>
              <a:gd name="T5" fmla="*/ 1517198039 h 1008"/>
              <a:gd name="T6" fmla="*/ 0 w 1008"/>
              <a:gd name="T7" fmla="*/ 1517198039 h 1008"/>
              <a:gd name="T8" fmla="*/ 0 60000 65536"/>
              <a:gd name="T9" fmla="*/ 0 60000 65536"/>
              <a:gd name="T10" fmla="*/ 0 60000 65536"/>
              <a:gd name="T11" fmla="*/ 0 60000 65536"/>
              <a:gd name="T12" fmla="*/ 0 w 1008"/>
              <a:gd name="T13" fmla="*/ 0 h 1008"/>
              <a:gd name="T14" fmla="*/ 1008 w 1008"/>
              <a:gd name="T15" fmla="*/ 1008 h 1008"/>
            </a:gdLst>
            <a:ahLst/>
            <a:cxnLst>
              <a:cxn ang="T8">
                <a:pos x="T0" y="T1"/>
              </a:cxn>
              <a:cxn ang="T9">
                <a:pos x="T2" y="T3"/>
              </a:cxn>
              <a:cxn ang="T10">
                <a:pos x="T4" y="T5"/>
              </a:cxn>
              <a:cxn ang="T11">
                <a:pos x="T6" y="T7"/>
              </a:cxn>
            </a:cxnLst>
            <a:rect l="T12" t="T13" r="T14" b="T15"/>
            <a:pathLst>
              <a:path w="1008" h="1008">
                <a:moveTo>
                  <a:pt x="0" y="1008"/>
                </a:moveTo>
                <a:lnTo>
                  <a:pt x="1008" y="0"/>
                </a:lnTo>
                <a:lnTo>
                  <a:pt x="1008" y="1008"/>
                </a:lnTo>
                <a:lnTo>
                  <a:pt x="0" y="1008"/>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1037" name="Line 13"/>
          <p:cNvSpPr>
            <a:spLocks noChangeShapeType="1"/>
          </p:cNvSpPr>
          <p:nvPr/>
        </p:nvSpPr>
        <p:spPr bwMode="auto">
          <a:xfrm flipV="1">
            <a:off x="7081838" y="3862388"/>
            <a:ext cx="0" cy="24145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8" name="Text Box 14"/>
          <p:cNvSpPr txBox="1">
            <a:spLocks noChangeArrowheads="1"/>
          </p:cNvSpPr>
          <p:nvPr/>
        </p:nvSpPr>
        <p:spPr bwMode="auto">
          <a:xfrm>
            <a:off x="8613775" y="5922963"/>
            <a:ext cx="566738" cy="457200"/>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b="1" i="1">
                <a:effectLst>
                  <a:outerShdw blurRad="38100" dist="38100" dir="2700000" algn="tl">
                    <a:srgbClr val="FFFFFF"/>
                  </a:outerShdw>
                </a:effectLst>
              </a:rPr>
              <a:t>X</a:t>
            </a:r>
          </a:p>
        </p:txBody>
      </p:sp>
      <p:sp>
        <p:nvSpPr>
          <p:cNvPr id="1039" name="Text Box 15"/>
          <p:cNvSpPr txBox="1">
            <a:spLocks noChangeArrowheads="1"/>
          </p:cNvSpPr>
          <p:nvPr/>
        </p:nvSpPr>
        <p:spPr bwMode="auto">
          <a:xfrm>
            <a:off x="7081838" y="5570538"/>
            <a:ext cx="568325" cy="457200"/>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b="1" i="1">
                <a:effectLst>
                  <a:outerShdw blurRad="38100" dist="38100" dir="2700000" algn="tl">
                    <a:srgbClr val="FFFFFF"/>
                  </a:outerShdw>
                </a:effectLst>
              </a:rPr>
              <a:t>0</a:t>
            </a:r>
          </a:p>
        </p:txBody>
      </p:sp>
      <p:sp>
        <p:nvSpPr>
          <p:cNvPr id="1040" name="Text Box 16"/>
          <p:cNvSpPr txBox="1">
            <a:spLocks noChangeArrowheads="1"/>
          </p:cNvSpPr>
          <p:nvPr/>
        </p:nvSpPr>
        <p:spPr bwMode="auto">
          <a:xfrm>
            <a:off x="8102600" y="5922963"/>
            <a:ext cx="568325" cy="457200"/>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b="1">
                <a:effectLst>
                  <a:outerShdw blurRad="38100" dist="38100" dir="2700000" algn="tl">
                    <a:srgbClr val="FFFFFF"/>
                  </a:outerShdw>
                </a:effectLst>
              </a:rPr>
              <a:t>1</a:t>
            </a:r>
          </a:p>
        </p:txBody>
      </p:sp>
      <p:sp>
        <p:nvSpPr>
          <p:cNvPr id="1041" name="Line 17"/>
          <p:cNvSpPr>
            <a:spLocks noChangeShapeType="1"/>
          </p:cNvSpPr>
          <p:nvPr/>
        </p:nvSpPr>
        <p:spPr bwMode="auto">
          <a:xfrm>
            <a:off x="6742113" y="5922963"/>
            <a:ext cx="2211387"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43" name="Line 19"/>
          <p:cNvSpPr>
            <a:spLocks noChangeShapeType="1"/>
          </p:cNvSpPr>
          <p:nvPr/>
        </p:nvSpPr>
        <p:spPr bwMode="auto">
          <a:xfrm>
            <a:off x="6854825" y="4076700"/>
            <a:ext cx="0" cy="2238375"/>
          </a:xfrm>
          <a:prstGeom prst="line">
            <a:avLst/>
          </a:prstGeom>
          <a:noFill/>
          <a:ln w="28575" cap="rnd">
            <a:solidFill>
              <a:srgbClr val="990033"/>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4" name="Line 20"/>
          <p:cNvSpPr>
            <a:spLocks noChangeShapeType="1"/>
          </p:cNvSpPr>
          <p:nvPr/>
        </p:nvSpPr>
        <p:spPr bwMode="auto">
          <a:xfrm>
            <a:off x="7423150" y="4076700"/>
            <a:ext cx="0" cy="2236788"/>
          </a:xfrm>
          <a:prstGeom prst="line">
            <a:avLst/>
          </a:prstGeom>
          <a:noFill/>
          <a:ln w="28575" cap="rnd">
            <a:solidFill>
              <a:srgbClr val="990033"/>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5" name="Line 21"/>
          <p:cNvSpPr>
            <a:spLocks noChangeShapeType="1"/>
          </p:cNvSpPr>
          <p:nvPr/>
        </p:nvSpPr>
        <p:spPr bwMode="auto">
          <a:xfrm>
            <a:off x="8499475" y="4076700"/>
            <a:ext cx="0" cy="2236788"/>
          </a:xfrm>
          <a:prstGeom prst="line">
            <a:avLst/>
          </a:prstGeom>
          <a:noFill/>
          <a:ln w="28575" cap="rnd">
            <a:solidFill>
              <a:srgbClr val="990033"/>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6" name="Line 22"/>
          <p:cNvSpPr>
            <a:spLocks noChangeShapeType="1"/>
          </p:cNvSpPr>
          <p:nvPr/>
        </p:nvSpPr>
        <p:spPr bwMode="auto">
          <a:xfrm>
            <a:off x="7932738" y="4076700"/>
            <a:ext cx="0" cy="2236788"/>
          </a:xfrm>
          <a:prstGeom prst="line">
            <a:avLst/>
          </a:prstGeom>
          <a:noFill/>
          <a:ln w="28575" cap="rnd">
            <a:solidFill>
              <a:srgbClr val="990033"/>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1" name="Text Box 27"/>
          <p:cNvSpPr txBox="1">
            <a:spLocks noChangeArrowheads="1"/>
          </p:cNvSpPr>
          <p:nvPr/>
        </p:nvSpPr>
        <p:spPr bwMode="auto">
          <a:xfrm>
            <a:off x="7989888" y="4392613"/>
            <a:ext cx="1114425" cy="457200"/>
          </a:xfrm>
          <a:prstGeom prst="rect">
            <a:avLst/>
          </a:prstGeom>
          <a:noFill/>
          <a:ln w="9525">
            <a:noFill/>
            <a:miter lim="800000"/>
            <a:headEnd/>
            <a:tailEnd/>
          </a:ln>
          <a:effectLst/>
        </p:spPr>
        <p:txBody>
          <a:bodyPr>
            <a:spAutoFit/>
          </a:bodyPr>
          <a:lstStyle/>
          <a:p>
            <a:pPr>
              <a:spcBef>
                <a:spcPct val="50000"/>
              </a:spcBef>
              <a:defRPr/>
            </a:pPr>
            <a:r>
              <a:rPr lang="en-US" altLang="zh-CN" b="1">
                <a:effectLst>
                  <a:outerShdw blurRad="38100" dist="38100" dir="2700000" algn="tl">
                    <a:srgbClr val="FFFFFF"/>
                  </a:outerShdw>
                </a:effectLst>
                <a:ea typeface="宋体" pitchFamily="2" charset="-122"/>
              </a:rPr>
              <a:t>( 1,1 )</a:t>
            </a:r>
          </a:p>
        </p:txBody>
      </p:sp>
      <p:sp>
        <p:nvSpPr>
          <p:cNvPr id="1052" name="Text Box 28"/>
          <p:cNvSpPr txBox="1">
            <a:spLocks noChangeArrowheads="1"/>
          </p:cNvSpPr>
          <p:nvPr/>
        </p:nvSpPr>
        <p:spPr bwMode="auto">
          <a:xfrm>
            <a:off x="7081838" y="3921125"/>
            <a:ext cx="568325" cy="457200"/>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b="1" i="1">
                <a:effectLst>
                  <a:outerShdw blurRad="38100" dist="38100" dir="2700000" algn="tl">
                    <a:srgbClr val="FFFFFF"/>
                  </a:outerShdw>
                </a:effectLst>
              </a:rPr>
              <a:t>Y</a:t>
            </a:r>
          </a:p>
        </p:txBody>
      </p:sp>
      <p:sp>
        <p:nvSpPr>
          <p:cNvPr id="1054" name="Text Box 30"/>
          <p:cNvSpPr txBox="1">
            <a:spLocks noChangeArrowheads="1"/>
          </p:cNvSpPr>
          <p:nvPr/>
        </p:nvSpPr>
        <p:spPr bwMode="auto">
          <a:xfrm>
            <a:off x="7593013" y="5334000"/>
            <a:ext cx="566737" cy="457200"/>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b="1" i="1">
                <a:effectLst>
                  <a:outerShdw blurRad="38100" dist="38100" dir="2700000" algn="tl">
                    <a:srgbClr val="FFFFFF"/>
                  </a:outerShdw>
                </a:effectLst>
              </a:rPr>
              <a:t>G</a:t>
            </a:r>
          </a:p>
        </p:txBody>
      </p:sp>
      <p:graphicFrame>
        <p:nvGraphicFramePr>
          <p:cNvPr id="1056" name="Object 32"/>
          <p:cNvGraphicFramePr>
            <a:graphicFrameLocks noChangeAspect="1"/>
          </p:cNvGraphicFramePr>
          <p:nvPr/>
        </p:nvGraphicFramePr>
        <p:xfrm>
          <a:off x="468313" y="5346700"/>
          <a:ext cx="5200650" cy="1065213"/>
        </p:xfrm>
        <a:graphic>
          <a:graphicData uri="http://schemas.openxmlformats.org/presentationml/2006/ole">
            <mc:AlternateContent xmlns:mc="http://schemas.openxmlformats.org/markup-compatibility/2006">
              <mc:Choice xmlns:v="urn:schemas-microsoft-com:vml" Requires="v">
                <p:oleObj name="Equation" r:id="rId10" imgW="2514600" imgH="482400" progId="Equation.DSMT4">
                  <p:embed/>
                </p:oleObj>
              </mc:Choice>
              <mc:Fallback>
                <p:oleObj name="Equation" r:id="rId10" imgW="2514600" imgH="4824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313" y="5346700"/>
                        <a:ext cx="5200650" cy="106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7" name="Object 33"/>
          <p:cNvGraphicFramePr>
            <a:graphicFrameLocks noChangeAspect="1"/>
          </p:cNvGraphicFramePr>
          <p:nvPr/>
        </p:nvGraphicFramePr>
        <p:xfrm>
          <a:off x="395288" y="4797425"/>
          <a:ext cx="4073525" cy="604838"/>
        </p:xfrm>
        <a:graphic>
          <a:graphicData uri="http://schemas.openxmlformats.org/presentationml/2006/ole">
            <mc:AlternateContent xmlns:mc="http://schemas.openxmlformats.org/markup-compatibility/2006">
              <mc:Choice xmlns:v="urn:schemas-microsoft-com:vml" Requires="v">
                <p:oleObj name="公式" r:id="rId12" imgW="1803240" imgH="241200" progId="Equation.3">
                  <p:embed/>
                </p:oleObj>
              </mc:Choice>
              <mc:Fallback>
                <p:oleObj name="公式" r:id="rId12" imgW="1803240" imgH="241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5288" y="4797425"/>
                        <a:ext cx="4073525"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9" name="Object 35"/>
          <p:cNvGraphicFramePr>
            <a:graphicFrameLocks noChangeAspect="1"/>
          </p:cNvGraphicFramePr>
          <p:nvPr>
            <p:extLst>
              <p:ext uri="{D42A27DB-BD31-4B8C-83A1-F6EECF244321}">
                <p14:modId xmlns:p14="http://schemas.microsoft.com/office/powerpoint/2010/main" val="2646239518"/>
              </p:ext>
            </p:extLst>
          </p:nvPr>
        </p:nvGraphicFramePr>
        <p:xfrm>
          <a:off x="1964256" y="2571527"/>
          <a:ext cx="2736479" cy="910323"/>
        </p:xfrm>
        <a:graphic>
          <a:graphicData uri="http://schemas.openxmlformats.org/presentationml/2006/ole">
            <mc:AlternateContent xmlns:mc="http://schemas.openxmlformats.org/markup-compatibility/2006">
              <mc:Choice xmlns:v="urn:schemas-microsoft-com:vml" Requires="v">
                <p:oleObj name="Equation" r:id="rId14" imgW="1396800" imgH="419040" progId="Equation.DSMT4">
                  <p:embed/>
                </p:oleObj>
              </mc:Choice>
              <mc:Fallback>
                <p:oleObj name="Equation" r:id="rId14" imgW="1396800" imgH="4190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64256" y="2571527"/>
                        <a:ext cx="2736479" cy="910323"/>
                      </a:xfrm>
                      <a:prstGeom prst="rect">
                        <a:avLst/>
                      </a:prstGeom>
                      <a:noFill/>
                      <a:ln>
                        <a:noFill/>
                      </a:ln>
                      <a:effectLst/>
                    </p:spPr>
                  </p:pic>
                </p:oleObj>
              </mc:Fallback>
            </mc:AlternateContent>
          </a:graphicData>
        </a:graphic>
      </p:graphicFrame>
      <p:graphicFrame>
        <p:nvGraphicFramePr>
          <p:cNvPr id="1062" name="Object 38"/>
          <p:cNvGraphicFramePr>
            <a:graphicFrameLocks noChangeAspect="1"/>
          </p:cNvGraphicFramePr>
          <p:nvPr>
            <p:extLst>
              <p:ext uri="{D42A27DB-BD31-4B8C-83A1-F6EECF244321}">
                <p14:modId xmlns:p14="http://schemas.microsoft.com/office/powerpoint/2010/main" val="2309777890"/>
              </p:ext>
            </p:extLst>
          </p:nvPr>
        </p:nvGraphicFramePr>
        <p:xfrm>
          <a:off x="2339752" y="2953087"/>
          <a:ext cx="1206879" cy="618840"/>
        </p:xfrm>
        <a:graphic>
          <a:graphicData uri="http://schemas.openxmlformats.org/presentationml/2006/ole">
            <mc:AlternateContent xmlns:mc="http://schemas.openxmlformats.org/markup-compatibility/2006">
              <mc:Choice xmlns:v="urn:schemas-microsoft-com:vml" Requires="v">
                <p:oleObj name="Equation" r:id="rId16" imgW="495000" imgH="228600" progId="Equation.DSMT4">
                  <p:embed/>
                </p:oleObj>
              </mc:Choice>
              <mc:Fallback>
                <p:oleObj name="Equation" r:id="rId16" imgW="49500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39752" y="2953087"/>
                        <a:ext cx="1206879" cy="618840"/>
                      </a:xfrm>
                      <a:prstGeom prst="rect">
                        <a:avLst/>
                      </a:prstGeom>
                      <a:noFill/>
                      <a:ln>
                        <a:noFill/>
                      </a:ln>
                      <a:effectLst/>
                    </p:spPr>
                  </p:pic>
                </p:oleObj>
              </mc:Fallback>
            </mc:AlternateContent>
          </a:graphicData>
        </a:graphic>
      </p:graphicFrame>
      <p:pic>
        <p:nvPicPr>
          <p:cNvPr id="1063" name="Picture 39" descr="u=4071768608,2259633986&amp;fm=0&amp;gp=0"/>
          <p:cNvPicPr>
            <a:picLocks noChangeAspect="1" noChangeArrowheads="1" noCrop="1"/>
          </p:cNvPicPr>
          <p:nvPr/>
        </p:nvPicPr>
        <p:blipFill>
          <a:blip r:embed="rId18">
            <a:extLst>
              <a:ext uri="{28A0092B-C50C-407E-A947-70E740481C1C}">
                <a14:useLocalDpi xmlns:a14="http://schemas.microsoft.com/office/drawing/2010/main" val="0"/>
              </a:ext>
            </a:extLst>
          </a:blip>
          <a:srcRect/>
          <a:stretch>
            <a:fillRect/>
          </a:stretch>
        </p:blipFill>
        <p:spPr bwMode="auto">
          <a:xfrm>
            <a:off x="6234113" y="5876925"/>
            <a:ext cx="4254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Object 26">
            <a:extLst>
              <a:ext uri="{FF2B5EF4-FFF2-40B4-BE49-F238E27FC236}">
                <a16:creationId xmlns:a16="http://schemas.microsoft.com/office/drawing/2014/main" id="{43F8F73B-CBFA-E575-FB8D-5C389E7BDD2F}"/>
              </a:ext>
            </a:extLst>
          </p:cNvPr>
          <p:cNvGraphicFramePr>
            <a:graphicFrameLocks noChangeAspect="1"/>
          </p:cNvGraphicFramePr>
          <p:nvPr>
            <p:extLst>
              <p:ext uri="{D42A27DB-BD31-4B8C-83A1-F6EECF244321}">
                <p14:modId xmlns:p14="http://schemas.microsoft.com/office/powerpoint/2010/main" val="3540399405"/>
              </p:ext>
            </p:extLst>
          </p:nvPr>
        </p:nvGraphicFramePr>
        <p:xfrm>
          <a:off x="4355976" y="3794639"/>
          <a:ext cx="2287892" cy="912709"/>
        </p:xfrm>
        <a:graphic>
          <a:graphicData uri="http://schemas.openxmlformats.org/presentationml/2006/ole">
            <mc:AlternateContent xmlns:mc="http://schemas.openxmlformats.org/markup-compatibility/2006">
              <mc:Choice xmlns:v="urn:schemas-microsoft-com:vml" Requires="v">
                <p:oleObj name="Equation" r:id="rId19" imgW="1434960" imgH="469800" progId="Equation.DSMT4">
                  <p:embed/>
                </p:oleObj>
              </mc:Choice>
              <mc:Fallback>
                <p:oleObj name="Equation" r:id="rId19" imgW="1434960" imgH="469800" progId="Equation.DSMT4">
                  <p:embed/>
                  <p:pic>
                    <p:nvPicPr>
                      <p:cNvPr id="1050" name="Object 26"/>
                      <p:cNvPicPr>
                        <a:picLocks noChangeAspect="1" noChangeArrowheads="1"/>
                      </p:cNvPicPr>
                      <p:nvPr/>
                    </p:nvPicPr>
                    <p:blipFill>
                      <a:blip r:embed="rId20"/>
                      <a:srcRect/>
                      <a:stretch>
                        <a:fillRect/>
                      </a:stretch>
                    </p:blipFill>
                    <p:spPr bwMode="auto">
                      <a:xfrm>
                        <a:off x="4355976" y="3794639"/>
                        <a:ext cx="2287892" cy="91270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6770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strips(downRight)">
                                      <p:cBhvr>
                                        <p:cTn id="7" dur="500"/>
                                        <p:tgtEl>
                                          <p:spTgt spid="10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41"/>
                                        </p:tgtEl>
                                        <p:attrNameLst>
                                          <p:attrName>style.visibility</p:attrName>
                                        </p:attrNameLst>
                                      </p:cBhvr>
                                      <p:to>
                                        <p:strVal val="visible"/>
                                      </p:to>
                                    </p:set>
                                    <p:anim calcmode="lin" valueType="num">
                                      <p:cBhvr additive="base">
                                        <p:cTn id="12" dur="500" fill="hold"/>
                                        <p:tgtEl>
                                          <p:spTgt spid="1041"/>
                                        </p:tgtEl>
                                        <p:attrNameLst>
                                          <p:attrName>ppt_x</p:attrName>
                                        </p:attrNameLst>
                                      </p:cBhvr>
                                      <p:tavLst>
                                        <p:tav tm="0">
                                          <p:val>
                                            <p:strVal val="0-#ppt_w/2"/>
                                          </p:val>
                                        </p:tav>
                                        <p:tav tm="100000">
                                          <p:val>
                                            <p:strVal val="#ppt_x"/>
                                          </p:val>
                                        </p:tav>
                                      </p:tavLst>
                                    </p:anim>
                                    <p:anim calcmode="lin" valueType="num">
                                      <p:cBhvr additive="base">
                                        <p:cTn id="13" dur="500" fill="hold"/>
                                        <p:tgtEl>
                                          <p:spTgt spid="1041"/>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1037"/>
                                        </p:tgtEl>
                                        <p:attrNameLst>
                                          <p:attrName>style.visibility</p:attrName>
                                        </p:attrNameLst>
                                      </p:cBhvr>
                                      <p:to>
                                        <p:strVal val="visible"/>
                                      </p:to>
                                    </p:set>
                                    <p:anim calcmode="lin" valueType="num">
                                      <p:cBhvr additive="base">
                                        <p:cTn id="17" dur="500" fill="hold"/>
                                        <p:tgtEl>
                                          <p:spTgt spid="1037"/>
                                        </p:tgtEl>
                                        <p:attrNameLst>
                                          <p:attrName>ppt_x</p:attrName>
                                        </p:attrNameLst>
                                      </p:cBhvr>
                                      <p:tavLst>
                                        <p:tav tm="0">
                                          <p:val>
                                            <p:strVal val="#ppt_x"/>
                                          </p:val>
                                        </p:tav>
                                        <p:tav tm="100000">
                                          <p:val>
                                            <p:strVal val="#ppt_x"/>
                                          </p:val>
                                        </p:tav>
                                      </p:tavLst>
                                    </p:anim>
                                    <p:anim calcmode="lin" valueType="num">
                                      <p:cBhvr additive="base">
                                        <p:cTn id="18" dur="500" fill="hold"/>
                                        <p:tgtEl>
                                          <p:spTgt spid="1037"/>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000"/>
                            </p:stCondLst>
                            <p:childTnLst>
                              <p:par>
                                <p:cTn id="20" presetID="1" presetClass="entr" presetSubtype="0" fill="hold" grpId="0" nodeType="afterEffect">
                                  <p:stCondLst>
                                    <p:cond delay="0"/>
                                  </p:stCondLst>
                                  <p:childTnLst>
                                    <p:set>
                                      <p:cBhvr>
                                        <p:cTn id="21" dur="1" fill="hold">
                                          <p:stCondLst>
                                            <p:cond delay="499"/>
                                          </p:stCondLst>
                                        </p:cTn>
                                        <p:tgtEl>
                                          <p:spTgt spid="1038"/>
                                        </p:tgtEl>
                                        <p:attrNameLst>
                                          <p:attrName>style.visibility</p:attrName>
                                        </p:attrNameLst>
                                      </p:cBhvr>
                                      <p:to>
                                        <p:strVal val="visible"/>
                                      </p:to>
                                    </p:set>
                                  </p:childTnLst>
                                </p:cTn>
                              </p:par>
                            </p:childTnLst>
                          </p:cTn>
                        </p:par>
                        <p:par>
                          <p:cTn id="22" fill="hold" nodeType="afterGroup">
                            <p:stCondLst>
                              <p:cond delay="1500"/>
                            </p:stCondLst>
                            <p:childTnLst>
                              <p:par>
                                <p:cTn id="23" presetID="1" presetClass="entr" presetSubtype="0" fill="hold" grpId="0" nodeType="afterEffect">
                                  <p:stCondLst>
                                    <p:cond delay="0"/>
                                  </p:stCondLst>
                                  <p:childTnLst>
                                    <p:set>
                                      <p:cBhvr>
                                        <p:cTn id="24" dur="1" fill="hold">
                                          <p:stCondLst>
                                            <p:cond delay="499"/>
                                          </p:stCondLst>
                                        </p:cTn>
                                        <p:tgtEl>
                                          <p:spTgt spid="1052"/>
                                        </p:tgtEl>
                                        <p:attrNameLst>
                                          <p:attrName>style.visibility</p:attrName>
                                        </p:attrNameLst>
                                      </p:cBhvr>
                                      <p:to>
                                        <p:strVal val="visible"/>
                                      </p:to>
                                    </p:set>
                                  </p:childTnLst>
                                </p:cTn>
                              </p:par>
                            </p:childTnLst>
                          </p:cTn>
                        </p:par>
                        <p:par>
                          <p:cTn id="25" fill="hold" nodeType="afterGroup">
                            <p:stCondLst>
                              <p:cond delay="2000"/>
                            </p:stCondLst>
                            <p:childTnLst>
                              <p:par>
                                <p:cTn id="26" presetID="1" presetClass="entr" presetSubtype="0" fill="hold" grpId="0" nodeType="afterEffect">
                                  <p:stCondLst>
                                    <p:cond delay="0"/>
                                  </p:stCondLst>
                                  <p:childTnLst>
                                    <p:set>
                                      <p:cBhvr>
                                        <p:cTn id="27" dur="1" fill="hold">
                                          <p:stCondLst>
                                            <p:cond delay="499"/>
                                          </p:stCondLst>
                                        </p:cTn>
                                        <p:tgtEl>
                                          <p:spTgt spid="1039"/>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36"/>
                                        </p:tgtEl>
                                        <p:attrNameLst>
                                          <p:attrName>style.visibility</p:attrName>
                                        </p:attrNameLst>
                                      </p:cBhvr>
                                      <p:to>
                                        <p:strVal val="visible"/>
                                      </p:to>
                                    </p:set>
                                    <p:animEffect transition="in" filter="wipe(left)">
                                      <p:cBhvr>
                                        <p:cTn id="32" dur="500"/>
                                        <p:tgtEl>
                                          <p:spTgt spid="1036"/>
                                        </p:tgtEl>
                                      </p:cBhvr>
                                    </p:animEffect>
                                  </p:childTnLst>
                                </p:cTn>
                              </p:par>
                            </p:childTnLst>
                          </p:cTn>
                        </p:par>
                        <p:par>
                          <p:cTn id="33" fill="hold" nodeType="afterGroup">
                            <p:stCondLst>
                              <p:cond delay="500"/>
                            </p:stCondLst>
                            <p:childTnLst>
                              <p:par>
                                <p:cTn id="34" presetID="1" presetClass="entr" presetSubtype="0" fill="hold" grpId="0" nodeType="afterEffect">
                                  <p:stCondLst>
                                    <p:cond delay="0"/>
                                  </p:stCondLst>
                                  <p:childTnLst>
                                    <p:set>
                                      <p:cBhvr>
                                        <p:cTn id="35" dur="1" fill="hold">
                                          <p:stCondLst>
                                            <p:cond delay="499"/>
                                          </p:stCondLst>
                                        </p:cTn>
                                        <p:tgtEl>
                                          <p:spTgt spid="1054"/>
                                        </p:tgtEl>
                                        <p:attrNameLst>
                                          <p:attrName>style.visibility</p:attrName>
                                        </p:attrNameLst>
                                      </p:cBhvr>
                                      <p:to>
                                        <p:strVal val="visible"/>
                                      </p:to>
                                    </p:set>
                                  </p:childTnLst>
                                </p:cTn>
                              </p:par>
                            </p:childTnLst>
                          </p:cTn>
                        </p:par>
                        <p:par>
                          <p:cTn id="36" fill="hold" nodeType="afterGroup">
                            <p:stCondLst>
                              <p:cond delay="1000"/>
                            </p:stCondLst>
                            <p:childTnLst>
                              <p:par>
                                <p:cTn id="37" presetID="1" presetClass="entr" presetSubtype="0" fill="hold" grpId="0" nodeType="afterEffect">
                                  <p:stCondLst>
                                    <p:cond delay="0"/>
                                  </p:stCondLst>
                                  <p:childTnLst>
                                    <p:set>
                                      <p:cBhvr>
                                        <p:cTn id="38" dur="1" fill="hold">
                                          <p:stCondLst>
                                            <p:cond delay="499"/>
                                          </p:stCondLst>
                                        </p:cTn>
                                        <p:tgtEl>
                                          <p:spTgt spid="1051"/>
                                        </p:tgtEl>
                                        <p:attrNameLst>
                                          <p:attrName>style.visibility</p:attrName>
                                        </p:attrNameLst>
                                      </p:cBhvr>
                                      <p:to>
                                        <p:strVal val="visible"/>
                                      </p:to>
                                    </p:set>
                                  </p:childTnLst>
                                </p:cTn>
                              </p:par>
                            </p:childTnLst>
                          </p:cTn>
                        </p:par>
                        <p:par>
                          <p:cTn id="39" fill="hold" nodeType="afterGroup">
                            <p:stCondLst>
                              <p:cond delay="1500"/>
                            </p:stCondLst>
                            <p:childTnLst>
                              <p:par>
                                <p:cTn id="40" presetID="1" presetClass="entr" presetSubtype="0" fill="hold" grpId="0" nodeType="afterEffect">
                                  <p:stCondLst>
                                    <p:cond delay="0"/>
                                  </p:stCondLst>
                                  <p:childTnLst>
                                    <p:set>
                                      <p:cBhvr>
                                        <p:cTn id="41" dur="1" fill="hold">
                                          <p:stCondLst>
                                            <p:cond delay="499"/>
                                          </p:stCondLst>
                                        </p:cTn>
                                        <p:tgtEl>
                                          <p:spTgt spid="1040"/>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1047"/>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1048"/>
                                        </p:tgtEl>
                                        <p:attrNameLst>
                                          <p:attrName>style.visibility</p:attrName>
                                        </p:attrNameLst>
                                      </p:cBhvr>
                                      <p:to>
                                        <p:strVal val="visible"/>
                                      </p:to>
                                    </p:set>
                                    <p:animEffect transition="in" filter="blinds(horizontal)">
                                      <p:cBhvr>
                                        <p:cTn id="50" dur="500"/>
                                        <p:tgtEl>
                                          <p:spTgt spid="104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43"/>
                                        </p:tgtEl>
                                        <p:attrNameLst>
                                          <p:attrName>style.visibility</p:attrName>
                                        </p:attrNameLst>
                                      </p:cBhvr>
                                      <p:to>
                                        <p:strVal val="visible"/>
                                      </p:to>
                                    </p:set>
                                    <p:anim calcmode="lin" valueType="num">
                                      <p:cBhvr additive="base">
                                        <p:cTn id="55" dur="500" fill="hold"/>
                                        <p:tgtEl>
                                          <p:spTgt spid="1043"/>
                                        </p:tgtEl>
                                        <p:attrNameLst>
                                          <p:attrName>ppt_x</p:attrName>
                                        </p:attrNameLst>
                                      </p:cBhvr>
                                      <p:tavLst>
                                        <p:tav tm="0">
                                          <p:val>
                                            <p:strVal val="#ppt_x"/>
                                          </p:val>
                                        </p:tav>
                                        <p:tav tm="100000">
                                          <p:val>
                                            <p:strVal val="#ppt_x"/>
                                          </p:val>
                                        </p:tav>
                                      </p:tavLst>
                                    </p:anim>
                                    <p:anim calcmode="lin" valueType="num">
                                      <p:cBhvr additive="base">
                                        <p:cTn id="56" dur="500" fill="hold"/>
                                        <p:tgtEl>
                                          <p:spTgt spid="1043"/>
                                        </p:tgtEl>
                                        <p:attrNameLst>
                                          <p:attrName>ppt_y</p:attrName>
                                        </p:attrNameLst>
                                      </p:cBhvr>
                                      <p:tavLst>
                                        <p:tav tm="0">
                                          <p:val>
                                            <p:strVal val="1+#ppt_h/2"/>
                                          </p:val>
                                        </p:tav>
                                        <p:tav tm="100000">
                                          <p:val>
                                            <p:strVal val="#ppt_y"/>
                                          </p:val>
                                        </p:tav>
                                      </p:tavLst>
                                    </p:anim>
                                  </p:childTnLst>
                                </p:cTn>
                              </p:par>
                            </p:childTnLst>
                          </p:cTn>
                        </p:par>
                        <p:par>
                          <p:cTn id="57" fill="hold" nodeType="afterGroup">
                            <p:stCondLst>
                              <p:cond delay="500"/>
                            </p:stCondLst>
                            <p:childTnLst>
                              <p:par>
                                <p:cTn id="58" presetID="2" presetClass="entr" presetSubtype="4" fill="hold" grpId="0" nodeType="afterEffect">
                                  <p:stCondLst>
                                    <p:cond delay="0"/>
                                  </p:stCondLst>
                                  <p:childTnLst>
                                    <p:set>
                                      <p:cBhvr>
                                        <p:cTn id="59" dur="1" fill="hold">
                                          <p:stCondLst>
                                            <p:cond delay="0"/>
                                          </p:stCondLst>
                                        </p:cTn>
                                        <p:tgtEl>
                                          <p:spTgt spid="1044"/>
                                        </p:tgtEl>
                                        <p:attrNameLst>
                                          <p:attrName>style.visibility</p:attrName>
                                        </p:attrNameLst>
                                      </p:cBhvr>
                                      <p:to>
                                        <p:strVal val="visible"/>
                                      </p:to>
                                    </p:set>
                                    <p:anim calcmode="lin" valueType="num">
                                      <p:cBhvr additive="base">
                                        <p:cTn id="60" dur="500" fill="hold"/>
                                        <p:tgtEl>
                                          <p:spTgt spid="1044"/>
                                        </p:tgtEl>
                                        <p:attrNameLst>
                                          <p:attrName>ppt_x</p:attrName>
                                        </p:attrNameLst>
                                      </p:cBhvr>
                                      <p:tavLst>
                                        <p:tav tm="0">
                                          <p:val>
                                            <p:strVal val="#ppt_x"/>
                                          </p:val>
                                        </p:tav>
                                        <p:tav tm="100000">
                                          <p:val>
                                            <p:strVal val="#ppt_x"/>
                                          </p:val>
                                        </p:tav>
                                      </p:tavLst>
                                    </p:anim>
                                    <p:anim calcmode="lin" valueType="num">
                                      <p:cBhvr additive="base">
                                        <p:cTn id="61" dur="500" fill="hold"/>
                                        <p:tgtEl>
                                          <p:spTgt spid="1044"/>
                                        </p:tgtEl>
                                        <p:attrNameLst>
                                          <p:attrName>ppt_y</p:attrName>
                                        </p:attrNameLst>
                                      </p:cBhvr>
                                      <p:tavLst>
                                        <p:tav tm="0">
                                          <p:val>
                                            <p:strVal val="1+#ppt_h/2"/>
                                          </p:val>
                                        </p:tav>
                                        <p:tav tm="100000">
                                          <p:val>
                                            <p:strVal val="#ppt_y"/>
                                          </p:val>
                                        </p:tav>
                                      </p:tavLst>
                                    </p:anim>
                                  </p:childTnLst>
                                </p:cTn>
                              </p:par>
                            </p:childTnLst>
                          </p:cTn>
                        </p:par>
                        <p:par>
                          <p:cTn id="62" fill="hold" nodeType="afterGroup">
                            <p:stCondLst>
                              <p:cond delay="1000"/>
                            </p:stCondLst>
                            <p:childTnLst>
                              <p:par>
                                <p:cTn id="63" presetID="2" presetClass="entr" presetSubtype="4" fill="hold" grpId="0" nodeType="afterEffect">
                                  <p:stCondLst>
                                    <p:cond delay="0"/>
                                  </p:stCondLst>
                                  <p:childTnLst>
                                    <p:set>
                                      <p:cBhvr>
                                        <p:cTn id="64" dur="1" fill="hold">
                                          <p:stCondLst>
                                            <p:cond delay="0"/>
                                          </p:stCondLst>
                                        </p:cTn>
                                        <p:tgtEl>
                                          <p:spTgt spid="1046"/>
                                        </p:tgtEl>
                                        <p:attrNameLst>
                                          <p:attrName>style.visibility</p:attrName>
                                        </p:attrNameLst>
                                      </p:cBhvr>
                                      <p:to>
                                        <p:strVal val="visible"/>
                                      </p:to>
                                    </p:set>
                                    <p:anim calcmode="lin" valueType="num">
                                      <p:cBhvr additive="base">
                                        <p:cTn id="65" dur="500" fill="hold"/>
                                        <p:tgtEl>
                                          <p:spTgt spid="1046"/>
                                        </p:tgtEl>
                                        <p:attrNameLst>
                                          <p:attrName>ppt_x</p:attrName>
                                        </p:attrNameLst>
                                      </p:cBhvr>
                                      <p:tavLst>
                                        <p:tav tm="0">
                                          <p:val>
                                            <p:strVal val="#ppt_x"/>
                                          </p:val>
                                        </p:tav>
                                        <p:tav tm="100000">
                                          <p:val>
                                            <p:strVal val="#ppt_x"/>
                                          </p:val>
                                        </p:tav>
                                      </p:tavLst>
                                    </p:anim>
                                    <p:anim calcmode="lin" valueType="num">
                                      <p:cBhvr additive="base">
                                        <p:cTn id="66" dur="500" fill="hold"/>
                                        <p:tgtEl>
                                          <p:spTgt spid="1046"/>
                                        </p:tgtEl>
                                        <p:attrNameLst>
                                          <p:attrName>ppt_y</p:attrName>
                                        </p:attrNameLst>
                                      </p:cBhvr>
                                      <p:tavLst>
                                        <p:tav tm="0">
                                          <p:val>
                                            <p:strVal val="1+#ppt_h/2"/>
                                          </p:val>
                                        </p:tav>
                                        <p:tav tm="100000">
                                          <p:val>
                                            <p:strVal val="#ppt_y"/>
                                          </p:val>
                                        </p:tav>
                                      </p:tavLst>
                                    </p:anim>
                                  </p:childTnLst>
                                </p:cTn>
                              </p:par>
                            </p:childTnLst>
                          </p:cTn>
                        </p:par>
                        <p:par>
                          <p:cTn id="67" fill="hold" nodeType="afterGroup">
                            <p:stCondLst>
                              <p:cond delay="1500"/>
                            </p:stCondLst>
                            <p:childTnLst>
                              <p:par>
                                <p:cTn id="68" presetID="2" presetClass="entr" presetSubtype="4" fill="hold" grpId="0" nodeType="afterEffect">
                                  <p:stCondLst>
                                    <p:cond delay="0"/>
                                  </p:stCondLst>
                                  <p:childTnLst>
                                    <p:set>
                                      <p:cBhvr>
                                        <p:cTn id="69" dur="1" fill="hold">
                                          <p:stCondLst>
                                            <p:cond delay="0"/>
                                          </p:stCondLst>
                                        </p:cTn>
                                        <p:tgtEl>
                                          <p:spTgt spid="1045"/>
                                        </p:tgtEl>
                                        <p:attrNameLst>
                                          <p:attrName>style.visibility</p:attrName>
                                        </p:attrNameLst>
                                      </p:cBhvr>
                                      <p:to>
                                        <p:strVal val="visible"/>
                                      </p:to>
                                    </p:set>
                                    <p:anim calcmode="lin" valueType="num">
                                      <p:cBhvr additive="base">
                                        <p:cTn id="70" dur="500" fill="hold"/>
                                        <p:tgtEl>
                                          <p:spTgt spid="1045"/>
                                        </p:tgtEl>
                                        <p:attrNameLst>
                                          <p:attrName>ppt_x</p:attrName>
                                        </p:attrNameLst>
                                      </p:cBhvr>
                                      <p:tavLst>
                                        <p:tav tm="0">
                                          <p:val>
                                            <p:strVal val="#ppt_x"/>
                                          </p:val>
                                        </p:tav>
                                        <p:tav tm="100000">
                                          <p:val>
                                            <p:strVal val="#ppt_x"/>
                                          </p:val>
                                        </p:tav>
                                      </p:tavLst>
                                    </p:anim>
                                    <p:anim calcmode="lin" valueType="num">
                                      <p:cBhvr additive="base">
                                        <p:cTn id="71" dur="500" fill="hold"/>
                                        <p:tgtEl>
                                          <p:spTgt spid="1045"/>
                                        </p:tgtEl>
                                        <p:attrNameLst>
                                          <p:attrName>ppt_y</p:attrName>
                                        </p:attrNameLst>
                                      </p:cBhvr>
                                      <p:tavLst>
                                        <p:tav tm="0">
                                          <p:val>
                                            <p:strVal val="1+#ppt_h/2"/>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1059"/>
                                        </p:tgtEl>
                                        <p:attrNameLst>
                                          <p:attrName>style.visibility</p:attrName>
                                        </p:attrNameLst>
                                      </p:cBhvr>
                                      <p:to>
                                        <p:strVal val="visible"/>
                                      </p:to>
                                    </p:set>
                                    <p:animEffect transition="in" filter="blinds(horizontal)">
                                      <p:cBhvr>
                                        <p:cTn id="76" dur="500"/>
                                        <p:tgtEl>
                                          <p:spTgt spid="1059"/>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nodeType="clickEffect">
                                  <p:stCondLst>
                                    <p:cond delay="0"/>
                                  </p:stCondLst>
                                  <p:childTnLst>
                                    <p:set>
                                      <p:cBhvr>
                                        <p:cTn id="80" dur="1" fill="hold">
                                          <p:stCondLst>
                                            <p:cond delay="0"/>
                                          </p:stCondLst>
                                        </p:cTn>
                                        <p:tgtEl>
                                          <p:spTgt spid="1062"/>
                                        </p:tgtEl>
                                        <p:attrNameLst>
                                          <p:attrName>style.visibility</p:attrName>
                                        </p:attrNameLst>
                                      </p:cBhvr>
                                      <p:to>
                                        <p:strVal val="visible"/>
                                      </p:to>
                                    </p:set>
                                    <p:animEffect transition="in" filter="blinds(horizontal)">
                                      <p:cBhvr>
                                        <p:cTn id="81" dur="500"/>
                                        <p:tgtEl>
                                          <p:spTgt spid="1062"/>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1049"/>
                                        </p:tgtEl>
                                        <p:attrNameLst>
                                          <p:attrName>style.visibility</p:attrName>
                                        </p:attrNameLst>
                                      </p:cBhvr>
                                      <p:to>
                                        <p:strVal val="visible"/>
                                      </p:to>
                                    </p:set>
                                    <p:animEffect transition="in" filter="blinds(horizontal)">
                                      <p:cBhvr>
                                        <p:cTn id="86" dur="500"/>
                                        <p:tgtEl>
                                          <p:spTgt spid="1049"/>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3" presetClass="entr" presetSubtype="10" fill="hold" nodeType="clickEffect">
                                  <p:stCondLst>
                                    <p:cond delay="0"/>
                                  </p:stCondLst>
                                  <p:childTnLst>
                                    <p:set>
                                      <p:cBhvr>
                                        <p:cTn id="90" dur="1" fill="hold">
                                          <p:stCondLst>
                                            <p:cond delay="0"/>
                                          </p:stCondLst>
                                        </p:cTn>
                                        <p:tgtEl>
                                          <p:spTgt spid="1050"/>
                                        </p:tgtEl>
                                        <p:attrNameLst>
                                          <p:attrName>style.visibility</p:attrName>
                                        </p:attrNameLst>
                                      </p:cBhvr>
                                      <p:to>
                                        <p:strVal val="visible"/>
                                      </p:to>
                                    </p:set>
                                    <p:animEffect transition="in" filter="blinds(horizontal)">
                                      <p:cBhvr>
                                        <p:cTn id="91" dur="500"/>
                                        <p:tgtEl>
                                          <p:spTgt spid="1050"/>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3" presetClass="entr" presetSubtype="10" fill="hold"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blinds(horizontal)">
                                      <p:cBhvr>
                                        <p:cTn id="96" dur="500"/>
                                        <p:tgtEl>
                                          <p:spTgt spid="2"/>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ntr" presetSubtype="10" fill="hold" nodeType="clickEffect">
                                  <p:stCondLst>
                                    <p:cond delay="0"/>
                                  </p:stCondLst>
                                  <p:childTnLst>
                                    <p:set>
                                      <p:cBhvr>
                                        <p:cTn id="100" dur="1" fill="hold">
                                          <p:stCondLst>
                                            <p:cond delay="0"/>
                                          </p:stCondLst>
                                        </p:cTn>
                                        <p:tgtEl>
                                          <p:spTgt spid="1057"/>
                                        </p:tgtEl>
                                        <p:attrNameLst>
                                          <p:attrName>style.visibility</p:attrName>
                                        </p:attrNameLst>
                                      </p:cBhvr>
                                      <p:to>
                                        <p:strVal val="visible"/>
                                      </p:to>
                                    </p:set>
                                    <p:animEffect transition="in" filter="blinds(horizontal)">
                                      <p:cBhvr>
                                        <p:cTn id="101" dur="500"/>
                                        <p:tgtEl>
                                          <p:spTgt spid="1057"/>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7" presetClass="entr" presetSubtype="4" fill="hold" nodeType="clickEffect">
                                  <p:stCondLst>
                                    <p:cond delay="0"/>
                                  </p:stCondLst>
                                  <p:childTnLst>
                                    <p:set>
                                      <p:cBhvr>
                                        <p:cTn id="105" dur="1" fill="hold">
                                          <p:stCondLst>
                                            <p:cond delay="0"/>
                                          </p:stCondLst>
                                        </p:cTn>
                                        <p:tgtEl>
                                          <p:spTgt spid="1056"/>
                                        </p:tgtEl>
                                        <p:attrNameLst>
                                          <p:attrName>style.visibility</p:attrName>
                                        </p:attrNameLst>
                                      </p:cBhvr>
                                      <p:to>
                                        <p:strVal val="visible"/>
                                      </p:to>
                                    </p:set>
                                    <p:anim calcmode="lin" valueType="num">
                                      <p:cBhvr additive="base">
                                        <p:cTn id="106" dur="1000" fill="hold"/>
                                        <p:tgtEl>
                                          <p:spTgt spid="1056"/>
                                        </p:tgtEl>
                                        <p:attrNameLst>
                                          <p:attrName>ppt_x</p:attrName>
                                        </p:attrNameLst>
                                      </p:cBhvr>
                                      <p:tavLst>
                                        <p:tav tm="0">
                                          <p:val>
                                            <p:strVal val="#ppt_x"/>
                                          </p:val>
                                        </p:tav>
                                        <p:tav tm="100000">
                                          <p:val>
                                            <p:strVal val="#ppt_x"/>
                                          </p:val>
                                        </p:tav>
                                      </p:tavLst>
                                    </p:anim>
                                    <p:anim calcmode="lin" valueType="num">
                                      <p:cBhvr additive="base">
                                        <p:cTn id="107" dur="1000" fill="hold"/>
                                        <p:tgtEl>
                                          <p:spTgt spid="1056"/>
                                        </p:tgtEl>
                                        <p:attrNameLst>
                                          <p:attrName>ppt_y</p:attrName>
                                        </p:attrNameLst>
                                      </p:cBhvr>
                                      <p:tavLst>
                                        <p:tav tm="0">
                                          <p:val>
                                            <p:strVal val="1+#ppt_h/2"/>
                                          </p:val>
                                        </p:tav>
                                        <p:tav tm="100000">
                                          <p:val>
                                            <p:strVal val="#ppt_y"/>
                                          </p:val>
                                        </p:tav>
                                      </p:tavLst>
                                    </p:anim>
                                  </p:childTnLst>
                                </p:cTn>
                              </p:par>
                            </p:childTnLst>
                          </p:cTn>
                        </p:par>
                        <p:par>
                          <p:cTn id="108" fill="hold" nodeType="afterGroup">
                            <p:stCondLst>
                              <p:cond delay="1000"/>
                            </p:stCondLst>
                            <p:childTnLst>
                              <p:par>
                                <p:cTn id="109" presetID="1" presetClass="entr" presetSubtype="0" fill="hold" nodeType="afterEffect">
                                  <p:stCondLst>
                                    <p:cond delay="0"/>
                                  </p:stCondLst>
                                  <p:childTnLst>
                                    <p:set>
                                      <p:cBhvr>
                                        <p:cTn id="110" dur="1" fill="hold">
                                          <p:stCondLst>
                                            <p:cond delay="0"/>
                                          </p:stCondLst>
                                        </p:cTn>
                                        <p:tgtEl>
                                          <p:spTgt spid="10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0" grpId="0" autoUpdateAnimBg="0"/>
      <p:bldP spid="1047" grpId="0" autoUpdateAnimBg="0"/>
      <p:bldP spid="1036" grpId="0" animBg="1"/>
      <p:bldP spid="1037" grpId="0" animBg="1"/>
      <p:bldP spid="1038" grpId="0" autoUpdateAnimBg="0"/>
      <p:bldP spid="1039" grpId="0" autoUpdateAnimBg="0"/>
      <p:bldP spid="1040" grpId="0" autoUpdateAnimBg="0"/>
      <p:bldP spid="1041" grpId="0" animBg="1"/>
      <p:bldP spid="1043" grpId="0" animBg="1"/>
      <p:bldP spid="1044" grpId="0" animBg="1"/>
      <p:bldP spid="1045" grpId="0" animBg="1"/>
      <p:bldP spid="1046" grpId="0" animBg="1"/>
      <p:bldP spid="1051" grpId="0" autoUpdateAnimBg="0"/>
      <p:bldP spid="1052" grpId="0" autoUpdateAnimBg="0"/>
      <p:bldP spid="1054"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Text Box 4"/>
          <p:cNvSpPr txBox="1">
            <a:spLocks noChangeArrowheads="1"/>
          </p:cNvSpPr>
          <p:nvPr/>
        </p:nvSpPr>
        <p:spPr bwMode="auto">
          <a:xfrm>
            <a:off x="250825" y="549275"/>
            <a:ext cx="8713788" cy="1118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lnSpc>
                <a:spcPts val="4000"/>
              </a:lnSpc>
              <a:spcBef>
                <a:spcPts val="0"/>
              </a:spcBef>
            </a:pPr>
            <a:r>
              <a:rPr lang="zh-CN" altLang="en-US" sz="2800" b="1" dirty="0"/>
              <a:t>例3.2.</a:t>
            </a:r>
            <a:r>
              <a:rPr lang="en-US" altLang="zh-CN" sz="2800" b="1" dirty="0"/>
              <a:t>4: </a:t>
            </a:r>
            <a:r>
              <a:rPr lang="zh-CN" altLang="en-US" sz="2800" b="1" dirty="0"/>
              <a:t>设随机变量 </a:t>
            </a:r>
            <a:r>
              <a:rPr lang="en-US" altLang="zh-CN" sz="2800" b="1" i="1" dirty="0"/>
              <a:t>X</a:t>
            </a:r>
            <a:r>
              <a:rPr lang="en-US" altLang="zh-CN" sz="2800" b="1" dirty="0"/>
              <a:t>,</a:t>
            </a:r>
            <a:r>
              <a:rPr lang="en-US" altLang="zh-CN" sz="2800" b="1" i="1" dirty="0"/>
              <a:t>Y </a:t>
            </a:r>
            <a:r>
              <a:rPr lang="zh-CN" altLang="en-US" sz="2800" b="1" dirty="0"/>
              <a:t>相互独立</a:t>
            </a:r>
            <a:r>
              <a:rPr lang="en-US" altLang="zh-CN" sz="2800" b="1" dirty="0"/>
              <a:t>, </a:t>
            </a:r>
            <a:r>
              <a:rPr lang="en-US" altLang="zh-CN" sz="2800" b="1" i="1" dirty="0"/>
              <a:t>X</a:t>
            </a:r>
            <a:r>
              <a:rPr lang="en-US" altLang="zh-CN" sz="2800" b="1" dirty="0"/>
              <a:t>~</a:t>
            </a:r>
            <a:r>
              <a:rPr lang="en-US" altLang="zh-CN" sz="2800" b="1" i="1" dirty="0"/>
              <a:t>U</a:t>
            </a:r>
            <a:r>
              <a:rPr lang="en-US" altLang="zh-CN" sz="2800" b="1" dirty="0"/>
              <a:t>(0, </a:t>
            </a:r>
            <a:r>
              <a:rPr lang="en-US" altLang="zh-CN" sz="2800" b="1" i="1" dirty="0"/>
              <a:t>a</a:t>
            </a:r>
            <a:r>
              <a:rPr lang="en-US" altLang="zh-CN" sz="2800" b="1" dirty="0"/>
              <a:t>)  </a:t>
            </a:r>
          </a:p>
          <a:p>
            <a:pPr eaLnBrk="1" hangingPunct="1">
              <a:lnSpc>
                <a:spcPts val="4000"/>
              </a:lnSpc>
              <a:spcBef>
                <a:spcPts val="0"/>
              </a:spcBef>
            </a:pPr>
            <a:r>
              <a:rPr lang="en-US" altLang="zh-CN" sz="2800" b="1" dirty="0"/>
              <a:t>              </a:t>
            </a:r>
            <a:r>
              <a:rPr lang="en-US" altLang="zh-CN" sz="2800" b="1" i="1" dirty="0"/>
              <a:t>Y</a:t>
            </a:r>
            <a:r>
              <a:rPr lang="en-US" altLang="zh-CN" sz="2800" b="1" dirty="0"/>
              <a:t>~ </a:t>
            </a:r>
            <a:r>
              <a:rPr lang="en-US" altLang="zh-CN" sz="2800" b="1" i="1" dirty="0"/>
              <a:t>U</a:t>
            </a:r>
            <a:r>
              <a:rPr lang="en-US" altLang="zh-CN" sz="2800" b="1" dirty="0"/>
              <a:t>(0,</a:t>
            </a:r>
            <a:r>
              <a:rPr lang="en-US" altLang="zh-CN" sz="2800" b="1" dirty="0">
                <a:sym typeface="Symbol" pitchFamily="18" charset="2"/>
              </a:rPr>
              <a:t></a:t>
            </a:r>
            <a:r>
              <a:rPr lang="en-US" altLang="zh-CN" sz="2800" b="1" i="1" dirty="0">
                <a:sym typeface="Symbol" pitchFamily="18" charset="2"/>
              </a:rPr>
              <a:t>/ </a:t>
            </a:r>
            <a:r>
              <a:rPr lang="en-US" altLang="zh-CN" sz="2800" b="1" dirty="0">
                <a:sym typeface="Symbol" pitchFamily="18" charset="2"/>
              </a:rPr>
              <a:t>2)</a:t>
            </a:r>
            <a:r>
              <a:rPr lang="zh-CN" altLang="en-US" sz="2800" b="1" dirty="0">
                <a:sym typeface="Symbol" pitchFamily="18" charset="2"/>
              </a:rPr>
              <a:t>且0 &lt; </a:t>
            </a:r>
            <a:r>
              <a:rPr lang="en-US" altLang="zh-CN" sz="2800" b="1" i="1" dirty="0">
                <a:sym typeface="Symbol" pitchFamily="18" charset="2"/>
              </a:rPr>
              <a:t>b </a:t>
            </a:r>
            <a:r>
              <a:rPr lang="en-US" altLang="zh-CN" sz="2800" b="1" dirty="0">
                <a:sym typeface="Symbol" pitchFamily="18" charset="2"/>
              </a:rPr>
              <a:t>&lt; </a:t>
            </a:r>
            <a:r>
              <a:rPr lang="en-US" altLang="zh-CN" sz="2800" b="1" i="1" dirty="0">
                <a:sym typeface="Symbol" pitchFamily="18" charset="2"/>
              </a:rPr>
              <a:t>a,</a:t>
            </a:r>
            <a:r>
              <a:rPr lang="zh-CN" altLang="en-US" sz="2800" b="1" dirty="0">
                <a:sym typeface="Symbol" pitchFamily="18" charset="2"/>
              </a:rPr>
              <a:t>试求</a:t>
            </a:r>
            <a:r>
              <a:rPr lang="zh-CN" altLang="en-US" sz="2800" b="1" i="1" dirty="0">
                <a:sym typeface="Symbol" pitchFamily="18" charset="2"/>
              </a:rPr>
              <a:t> </a:t>
            </a:r>
            <a:r>
              <a:rPr lang="en-US" altLang="zh-CN" sz="2800" b="1" i="1" dirty="0">
                <a:sym typeface="Symbol" pitchFamily="18" charset="2"/>
              </a:rPr>
              <a:t>P</a:t>
            </a:r>
            <a:r>
              <a:rPr lang="en-US" altLang="zh-CN" sz="2800" b="1" dirty="0">
                <a:sym typeface="Symbol" pitchFamily="18" charset="2"/>
              </a:rPr>
              <a:t>{ </a:t>
            </a:r>
            <a:r>
              <a:rPr lang="en-US" altLang="zh-CN" sz="2800" b="1" i="1" dirty="0">
                <a:sym typeface="Symbol" pitchFamily="18" charset="2"/>
              </a:rPr>
              <a:t>X</a:t>
            </a:r>
            <a:r>
              <a:rPr lang="en-US" altLang="zh-CN" sz="2800" b="1" dirty="0">
                <a:sym typeface="Symbol" pitchFamily="18" charset="2"/>
              </a:rPr>
              <a:t> &lt; </a:t>
            </a:r>
            <a:r>
              <a:rPr lang="en-US" altLang="zh-CN" sz="2800" b="1" i="1" dirty="0">
                <a:sym typeface="Symbol" pitchFamily="18" charset="2"/>
              </a:rPr>
              <a:t>b</a:t>
            </a:r>
            <a:r>
              <a:rPr lang="en-US" altLang="zh-CN" sz="2800" b="1" dirty="0">
                <a:sym typeface="Symbol" pitchFamily="18" charset="2"/>
              </a:rPr>
              <a:t> </a:t>
            </a:r>
            <a:r>
              <a:rPr lang="en-US" altLang="zh-CN" sz="2800" b="1" i="1" dirty="0" err="1">
                <a:sym typeface="Symbol" pitchFamily="18" charset="2"/>
              </a:rPr>
              <a:t>cosY</a:t>
            </a:r>
            <a:r>
              <a:rPr lang="en-US" altLang="zh-CN" sz="2800" b="1" dirty="0">
                <a:sym typeface="Symbol" pitchFamily="18" charset="2"/>
              </a:rPr>
              <a:t> }.</a:t>
            </a:r>
            <a:r>
              <a:rPr lang="en-US" altLang="zh-CN" sz="2800" b="1" i="1" dirty="0">
                <a:sym typeface="Symbol" pitchFamily="18" charset="2"/>
              </a:rPr>
              <a:t>	</a:t>
            </a:r>
            <a:endParaRPr lang="en-US" altLang="zh-CN" sz="2800" b="1" dirty="0"/>
          </a:p>
        </p:txBody>
      </p:sp>
      <p:sp>
        <p:nvSpPr>
          <p:cNvPr id="9223" name="Line 7"/>
          <p:cNvSpPr>
            <a:spLocks noChangeShapeType="1"/>
          </p:cNvSpPr>
          <p:nvPr/>
        </p:nvSpPr>
        <p:spPr bwMode="auto">
          <a:xfrm flipV="1">
            <a:off x="6732588" y="3217863"/>
            <a:ext cx="1587" cy="3124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24" name="Text Box 8"/>
          <p:cNvSpPr txBox="1">
            <a:spLocks noChangeArrowheads="1"/>
          </p:cNvSpPr>
          <p:nvPr/>
        </p:nvSpPr>
        <p:spPr bwMode="auto">
          <a:xfrm>
            <a:off x="6762750" y="3068638"/>
            <a:ext cx="762000" cy="457200"/>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b="1" i="1">
                <a:effectLst>
                  <a:outerShdw blurRad="38100" dist="38100" dir="2700000" algn="tl">
                    <a:srgbClr val="FFFFFF"/>
                  </a:outerShdw>
                </a:effectLst>
              </a:rPr>
              <a:t>X</a:t>
            </a:r>
          </a:p>
        </p:txBody>
      </p:sp>
      <p:sp>
        <p:nvSpPr>
          <p:cNvPr id="9225" name="Text Box 9"/>
          <p:cNvSpPr txBox="1">
            <a:spLocks noChangeArrowheads="1"/>
          </p:cNvSpPr>
          <p:nvPr/>
        </p:nvSpPr>
        <p:spPr bwMode="auto">
          <a:xfrm>
            <a:off x="6351588" y="5808663"/>
            <a:ext cx="762000" cy="457200"/>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b="1" i="1">
                <a:effectLst>
                  <a:outerShdw blurRad="38100" dist="38100" dir="2700000" algn="tl">
                    <a:srgbClr val="FFFFFF"/>
                  </a:outerShdw>
                </a:effectLst>
              </a:rPr>
              <a:t>0</a:t>
            </a:r>
          </a:p>
        </p:txBody>
      </p:sp>
      <p:sp>
        <p:nvSpPr>
          <p:cNvPr id="9226" name="Text Box 10"/>
          <p:cNvSpPr txBox="1">
            <a:spLocks noChangeArrowheads="1"/>
          </p:cNvSpPr>
          <p:nvPr/>
        </p:nvSpPr>
        <p:spPr bwMode="auto">
          <a:xfrm>
            <a:off x="8562975" y="5419725"/>
            <a:ext cx="762000" cy="457200"/>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b="1" i="1">
                <a:effectLst>
                  <a:outerShdw blurRad="38100" dist="38100" dir="2700000" algn="tl">
                    <a:srgbClr val="FFFFFF"/>
                  </a:outerShdw>
                </a:effectLst>
              </a:rPr>
              <a:t>Y</a:t>
            </a:r>
          </a:p>
        </p:txBody>
      </p:sp>
      <p:sp>
        <p:nvSpPr>
          <p:cNvPr id="9227" name="Line 11"/>
          <p:cNvSpPr>
            <a:spLocks noChangeShapeType="1"/>
          </p:cNvSpPr>
          <p:nvPr/>
        </p:nvSpPr>
        <p:spPr bwMode="auto">
          <a:xfrm>
            <a:off x="6275388" y="5884863"/>
            <a:ext cx="2667000" cy="15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28" name="Rectangle 12"/>
          <p:cNvSpPr>
            <a:spLocks noChangeArrowheads="1"/>
          </p:cNvSpPr>
          <p:nvPr/>
        </p:nvSpPr>
        <p:spPr bwMode="auto">
          <a:xfrm>
            <a:off x="6732588" y="3827463"/>
            <a:ext cx="1447800" cy="20574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9229" name="Text Box 13"/>
          <p:cNvSpPr txBox="1">
            <a:spLocks noChangeArrowheads="1"/>
          </p:cNvSpPr>
          <p:nvPr/>
        </p:nvSpPr>
        <p:spPr bwMode="auto">
          <a:xfrm>
            <a:off x="6351588" y="359886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b="1" i="1"/>
              <a:t>a</a:t>
            </a:r>
          </a:p>
        </p:txBody>
      </p:sp>
      <p:sp>
        <p:nvSpPr>
          <p:cNvPr id="9230" name="Text Box 14"/>
          <p:cNvSpPr txBox="1">
            <a:spLocks noChangeArrowheads="1"/>
          </p:cNvSpPr>
          <p:nvPr/>
        </p:nvSpPr>
        <p:spPr bwMode="auto">
          <a:xfrm>
            <a:off x="6351588" y="428466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b="1" i="1"/>
              <a:t>b</a:t>
            </a:r>
          </a:p>
        </p:txBody>
      </p:sp>
      <p:sp>
        <p:nvSpPr>
          <p:cNvPr id="9232" name="Arc 16"/>
          <p:cNvSpPr>
            <a:spLocks/>
          </p:cNvSpPr>
          <p:nvPr/>
        </p:nvSpPr>
        <p:spPr bwMode="auto">
          <a:xfrm>
            <a:off x="6732588" y="4581525"/>
            <a:ext cx="1447800" cy="12954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9525">
            <a:solidFill>
              <a:schemeClr val="tx1"/>
            </a:solidFill>
            <a:round/>
            <a:headEnd/>
            <a:tailEnd/>
          </a:ln>
        </p:spPr>
        <p:txBody>
          <a:bodyPr wrap="none" anchor="ctr"/>
          <a:lstStyle/>
          <a:p>
            <a:endParaRPr lang="zh-CN" altLang="en-US"/>
          </a:p>
        </p:txBody>
      </p:sp>
      <p:sp>
        <p:nvSpPr>
          <p:cNvPr id="9233" name="Text Box 17"/>
          <p:cNvSpPr txBox="1">
            <a:spLocks noChangeArrowheads="1"/>
          </p:cNvSpPr>
          <p:nvPr/>
        </p:nvSpPr>
        <p:spPr bwMode="auto">
          <a:xfrm>
            <a:off x="7956376" y="5877272"/>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b="1" i="1" dirty="0">
                <a:cs typeface="Times New Roman" pitchFamily="18" charset="0"/>
              </a:rPr>
              <a:t>π/2</a:t>
            </a:r>
            <a:endParaRPr lang="en-US" altLang="zh-CN" b="1" i="1" dirty="0"/>
          </a:p>
        </p:txBody>
      </p:sp>
      <p:sp>
        <p:nvSpPr>
          <p:cNvPr id="4115" name="Text Box 18"/>
          <p:cNvSpPr txBox="1">
            <a:spLocks noChangeArrowheads="1"/>
          </p:cNvSpPr>
          <p:nvPr/>
        </p:nvSpPr>
        <p:spPr bwMode="auto">
          <a:xfrm>
            <a:off x="1084659" y="1752600"/>
            <a:ext cx="3581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endParaRPr lang="zh-CN" altLang="en-US" sz="3200" b="1"/>
          </a:p>
        </p:txBody>
      </p:sp>
      <p:sp>
        <p:nvSpPr>
          <p:cNvPr id="9235" name="Text Box 19"/>
          <p:cNvSpPr txBox="1">
            <a:spLocks noChangeArrowheads="1"/>
          </p:cNvSpPr>
          <p:nvPr/>
        </p:nvSpPr>
        <p:spPr bwMode="auto">
          <a:xfrm>
            <a:off x="7113588" y="4149725"/>
            <a:ext cx="175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sz="2800" b="1" i="1">
                <a:solidFill>
                  <a:srgbClr val="000000"/>
                </a:solidFill>
                <a:sym typeface="Symbol" pitchFamily="18" charset="2"/>
              </a:rPr>
              <a:t>x</a:t>
            </a:r>
            <a:r>
              <a:rPr lang="en-US" altLang="zh-CN" sz="2800" b="1">
                <a:solidFill>
                  <a:srgbClr val="000000"/>
                </a:solidFill>
                <a:sym typeface="Symbol" pitchFamily="18" charset="2"/>
              </a:rPr>
              <a:t> = </a:t>
            </a:r>
            <a:r>
              <a:rPr lang="en-US" altLang="zh-CN" sz="2800" b="1" i="1">
                <a:solidFill>
                  <a:srgbClr val="000000"/>
                </a:solidFill>
                <a:sym typeface="Symbol" pitchFamily="18" charset="2"/>
              </a:rPr>
              <a:t>b</a:t>
            </a:r>
            <a:r>
              <a:rPr lang="en-US" altLang="zh-CN" sz="2800" b="1">
                <a:solidFill>
                  <a:srgbClr val="000000"/>
                </a:solidFill>
                <a:sym typeface="Symbol" pitchFamily="18" charset="2"/>
              </a:rPr>
              <a:t> </a:t>
            </a:r>
            <a:r>
              <a:rPr lang="en-US" altLang="zh-CN" sz="2800" b="1" i="1">
                <a:solidFill>
                  <a:srgbClr val="000000"/>
                </a:solidFill>
                <a:sym typeface="Symbol" pitchFamily="18" charset="2"/>
              </a:rPr>
              <a:t>cosy</a:t>
            </a:r>
            <a:r>
              <a:rPr lang="en-US" altLang="zh-CN" sz="2800" b="1">
                <a:sym typeface="Symbol" pitchFamily="18" charset="2"/>
              </a:rPr>
              <a:t> </a:t>
            </a:r>
          </a:p>
        </p:txBody>
      </p:sp>
      <p:sp>
        <p:nvSpPr>
          <p:cNvPr id="9236" name="Text Box 20"/>
          <p:cNvSpPr txBox="1">
            <a:spLocks noChangeArrowheads="1"/>
          </p:cNvSpPr>
          <p:nvPr/>
        </p:nvSpPr>
        <p:spPr bwMode="auto">
          <a:xfrm>
            <a:off x="390253" y="1829767"/>
            <a:ext cx="9413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dirty="0"/>
              <a:t>解</a:t>
            </a:r>
            <a:r>
              <a:rPr lang="en-US" altLang="zh-CN" sz="2800" b="1" dirty="0"/>
              <a:t>:</a:t>
            </a:r>
          </a:p>
        </p:txBody>
      </p:sp>
      <p:graphicFrame>
        <p:nvGraphicFramePr>
          <p:cNvPr id="9237" name="Object 21"/>
          <p:cNvGraphicFramePr>
            <a:graphicFrameLocks noChangeAspect="1"/>
          </p:cNvGraphicFramePr>
          <p:nvPr>
            <p:extLst>
              <p:ext uri="{D42A27DB-BD31-4B8C-83A1-F6EECF244321}">
                <p14:modId xmlns:p14="http://schemas.microsoft.com/office/powerpoint/2010/main" val="3222397981"/>
              </p:ext>
            </p:extLst>
          </p:nvPr>
        </p:nvGraphicFramePr>
        <p:xfrm>
          <a:off x="1112962" y="1700808"/>
          <a:ext cx="3531046" cy="965052"/>
        </p:xfrm>
        <a:graphic>
          <a:graphicData uri="http://schemas.openxmlformats.org/presentationml/2006/ole">
            <mc:AlternateContent xmlns:mc="http://schemas.openxmlformats.org/markup-compatibility/2006">
              <mc:Choice xmlns:v="urn:schemas-microsoft-com:vml" Requires="v">
                <p:oleObj name="Equation" r:id="rId2" imgW="1676160" imgH="507960" progId="Equation.3">
                  <p:embed/>
                </p:oleObj>
              </mc:Choice>
              <mc:Fallback>
                <p:oleObj name="Equation" r:id="rId2" imgW="1676160" imgH="5079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962" y="1700808"/>
                        <a:ext cx="3531046" cy="965052"/>
                      </a:xfrm>
                      <a:prstGeom prst="rect">
                        <a:avLst/>
                      </a:prstGeom>
                      <a:noFill/>
                      <a:ln>
                        <a:noFill/>
                      </a:ln>
                      <a:effectLst/>
                    </p:spPr>
                  </p:pic>
                </p:oleObj>
              </mc:Fallback>
            </mc:AlternateContent>
          </a:graphicData>
        </a:graphic>
      </p:graphicFrame>
      <p:graphicFrame>
        <p:nvGraphicFramePr>
          <p:cNvPr id="9238" name="Object 22"/>
          <p:cNvGraphicFramePr>
            <a:graphicFrameLocks noChangeAspect="1"/>
          </p:cNvGraphicFramePr>
          <p:nvPr>
            <p:extLst>
              <p:ext uri="{D42A27DB-BD31-4B8C-83A1-F6EECF244321}">
                <p14:modId xmlns:p14="http://schemas.microsoft.com/office/powerpoint/2010/main" val="1692962580"/>
              </p:ext>
            </p:extLst>
          </p:nvPr>
        </p:nvGraphicFramePr>
        <p:xfrm>
          <a:off x="4757936" y="1717034"/>
          <a:ext cx="3846512" cy="991886"/>
        </p:xfrm>
        <a:graphic>
          <a:graphicData uri="http://schemas.openxmlformats.org/presentationml/2006/ole">
            <mc:AlternateContent xmlns:mc="http://schemas.openxmlformats.org/markup-compatibility/2006">
              <mc:Choice xmlns:v="urn:schemas-microsoft-com:vml" Requires="v">
                <p:oleObj name="Equation" r:id="rId4" imgW="1777680" imgH="507960" progId="Equation.3">
                  <p:embed/>
                </p:oleObj>
              </mc:Choice>
              <mc:Fallback>
                <p:oleObj name="Equation" r:id="rId4" imgW="1777680" imgH="5079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7936" y="1717034"/>
                        <a:ext cx="3846512" cy="991886"/>
                      </a:xfrm>
                      <a:prstGeom prst="rect">
                        <a:avLst/>
                      </a:prstGeom>
                      <a:noFill/>
                      <a:ln>
                        <a:noFill/>
                      </a:ln>
                      <a:effectLst/>
                    </p:spPr>
                  </p:pic>
                </p:oleObj>
              </mc:Fallback>
            </mc:AlternateContent>
          </a:graphicData>
        </a:graphic>
      </p:graphicFrame>
      <p:sp>
        <p:nvSpPr>
          <p:cNvPr id="9239" name="Text Box 23"/>
          <p:cNvSpPr txBox="1">
            <a:spLocks noChangeArrowheads="1"/>
          </p:cNvSpPr>
          <p:nvPr/>
        </p:nvSpPr>
        <p:spPr bwMode="auto">
          <a:xfrm>
            <a:off x="684213" y="2636838"/>
            <a:ext cx="563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t>因为随机变量 </a:t>
            </a:r>
            <a:r>
              <a:rPr lang="en-US" altLang="zh-CN" sz="2800" b="1" i="1"/>
              <a:t>X</a:t>
            </a:r>
            <a:r>
              <a:rPr lang="en-US" altLang="zh-CN" sz="2800" b="1"/>
              <a:t>, </a:t>
            </a:r>
            <a:r>
              <a:rPr lang="en-US" altLang="zh-CN" sz="2800" b="1" i="1"/>
              <a:t>Y </a:t>
            </a:r>
            <a:r>
              <a:rPr lang="zh-CN" altLang="en-US" sz="2800" b="1"/>
              <a:t>相互独立</a:t>
            </a:r>
            <a:r>
              <a:rPr lang="en-US" altLang="zh-CN" sz="2800" b="1"/>
              <a:t>, </a:t>
            </a:r>
            <a:r>
              <a:rPr lang="zh-CN" altLang="en-US" sz="2800" b="1"/>
              <a:t>则</a:t>
            </a:r>
            <a:endParaRPr lang="en-US" altLang="zh-CN" sz="2800" b="1"/>
          </a:p>
        </p:txBody>
      </p:sp>
      <p:graphicFrame>
        <p:nvGraphicFramePr>
          <p:cNvPr id="9240" name="Object 24"/>
          <p:cNvGraphicFramePr>
            <a:graphicFrameLocks noChangeAspect="1"/>
          </p:cNvGraphicFramePr>
          <p:nvPr>
            <p:extLst>
              <p:ext uri="{D42A27DB-BD31-4B8C-83A1-F6EECF244321}">
                <p14:modId xmlns:p14="http://schemas.microsoft.com/office/powerpoint/2010/main" val="1875073781"/>
              </p:ext>
            </p:extLst>
          </p:nvPr>
        </p:nvGraphicFramePr>
        <p:xfrm>
          <a:off x="960438" y="3228082"/>
          <a:ext cx="3898900" cy="488950"/>
        </p:xfrm>
        <a:graphic>
          <a:graphicData uri="http://schemas.openxmlformats.org/presentationml/2006/ole">
            <mc:AlternateContent xmlns:mc="http://schemas.openxmlformats.org/markup-compatibility/2006">
              <mc:Choice xmlns:v="urn:schemas-microsoft-com:vml" Requires="v">
                <p:oleObj name="Equation" r:id="rId6" imgW="1676160" imgH="215640" progId="Equation.3">
                  <p:embed/>
                </p:oleObj>
              </mc:Choice>
              <mc:Fallback>
                <p:oleObj name="Equation" r:id="rId6" imgW="167616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438" y="3228082"/>
                        <a:ext cx="3898900"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41" name="Object 25"/>
          <p:cNvGraphicFramePr>
            <a:graphicFrameLocks noChangeAspect="1"/>
          </p:cNvGraphicFramePr>
          <p:nvPr/>
        </p:nvGraphicFramePr>
        <p:xfrm>
          <a:off x="611188" y="4641850"/>
          <a:ext cx="4313237" cy="1092200"/>
        </p:xfrm>
        <a:graphic>
          <a:graphicData uri="http://schemas.openxmlformats.org/presentationml/2006/ole">
            <mc:AlternateContent xmlns:mc="http://schemas.openxmlformats.org/markup-compatibility/2006">
              <mc:Choice xmlns:v="urn:schemas-microsoft-com:vml" Requires="v">
                <p:oleObj name="Equation" r:id="rId8" imgW="1854000" imgH="482400" progId="Equation.3">
                  <p:embed/>
                </p:oleObj>
              </mc:Choice>
              <mc:Fallback>
                <p:oleObj name="Equation" r:id="rId8" imgW="1854000" imgH="482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188" y="4641850"/>
                        <a:ext cx="4313237"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42" name="Text Box 26"/>
          <p:cNvSpPr txBox="1">
            <a:spLocks noChangeArrowheads="1"/>
          </p:cNvSpPr>
          <p:nvPr/>
        </p:nvSpPr>
        <p:spPr bwMode="auto">
          <a:xfrm>
            <a:off x="6961188" y="5122863"/>
            <a:ext cx="762000" cy="457200"/>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b="1" i="1">
                <a:solidFill>
                  <a:srgbClr val="990033"/>
                </a:solidFill>
                <a:effectLst>
                  <a:outerShdw blurRad="38100" dist="38100" dir="2700000" algn="tl">
                    <a:srgbClr val="000000"/>
                  </a:outerShdw>
                </a:effectLst>
              </a:rPr>
              <a:t>D</a:t>
            </a:r>
          </a:p>
        </p:txBody>
      </p:sp>
      <p:graphicFrame>
        <p:nvGraphicFramePr>
          <p:cNvPr id="9243" name="Object 27"/>
          <p:cNvGraphicFramePr>
            <a:graphicFrameLocks noChangeAspect="1"/>
          </p:cNvGraphicFramePr>
          <p:nvPr/>
        </p:nvGraphicFramePr>
        <p:xfrm>
          <a:off x="3011488" y="5516563"/>
          <a:ext cx="2568575" cy="920750"/>
        </p:xfrm>
        <a:graphic>
          <a:graphicData uri="http://schemas.openxmlformats.org/presentationml/2006/ole">
            <mc:AlternateContent xmlns:mc="http://schemas.openxmlformats.org/markup-compatibility/2006">
              <mc:Choice xmlns:v="urn:schemas-microsoft-com:vml" Requires="v">
                <p:oleObj name="Equation" r:id="rId10" imgW="1104840" imgH="406080" progId="Equation.3">
                  <p:embed/>
                </p:oleObj>
              </mc:Choice>
              <mc:Fallback>
                <p:oleObj name="Equation" r:id="rId10" imgW="1104840" imgH="4060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1488" y="5516563"/>
                        <a:ext cx="2568575"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45" name="Object 29"/>
          <p:cNvGraphicFramePr>
            <a:graphicFrameLocks noChangeAspect="1"/>
          </p:cNvGraphicFramePr>
          <p:nvPr/>
        </p:nvGraphicFramePr>
        <p:xfrm>
          <a:off x="546100" y="3716338"/>
          <a:ext cx="4962525" cy="1149350"/>
        </p:xfrm>
        <a:graphic>
          <a:graphicData uri="http://schemas.openxmlformats.org/presentationml/2006/ole">
            <mc:AlternateContent xmlns:mc="http://schemas.openxmlformats.org/markup-compatibility/2006">
              <mc:Choice xmlns:v="urn:schemas-microsoft-com:vml" Requires="v">
                <p:oleObj name="Equation" r:id="rId12" imgW="2133360" imgH="507960" progId="Equation.3">
                  <p:embed/>
                </p:oleObj>
              </mc:Choice>
              <mc:Fallback>
                <p:oleObj name="Equation" r:id="rId12" imgW="2133360" imgH="50796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6100" y="3716338"/>
                        <a:ext cx="4962525" cy="1149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46" name="Line 30"/>
          <p:cNvSpPr>
            <a:spLocks noChangeShapeType="1"/>
          </p:cNvSpPr>
          <p:nvPr/>
        </p:nvSpPr>
        <p:spPr bwMode="auto">
          <a:xfrm>
            <a:off x="5940425" y="1628800"/>
            <a:ext cx="22320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9247" name="Picture 31" descr="u=4071768608,2259633986&amp;fm=0&amp;gp=0"/>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459309" y="5884863"/>
            <a:ext cx="4254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94497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46"/>
                                        </p:tgtEl>
                                        <p:attrNameLst>
                                          <p:attrName>style.visibility</p:attrName>
                                        </p:attrNameLst>
                                      </p:cBhvr>
                                      <p:to>
                                        <p:strVal val="visible"/>
                                      </p:to>
                                    </p:set>
                                    <p:animEffect transition="in" filter="wipe(left)">
                                      <p:cBhvr>
                                        <p:cTn id="7" dur="500"/>
                                        <p:tgtEl>
                                          <p:spTgt spid="92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227"/>
                                        </p:tgtEl>
                                        <p:attrNameLst>
                                          <p:attrName>style.visibility</p:attrName>
                                        </p:attrNameLst>
                                      </p:cBhvr>
                                      <p:to>
                                        <p:strVal val="visible"/>
                                      </p:to>
                                    </p:set>
                                    <p:anim calcmode="lin" valueType="num">
                                      <p:cBhvr additive="base">
                                        <p:cTn id="12" dur="500" fill="hold"/>
                                        <p:tgtEl>
                                          <p:spTgt spid="9227"/>
                                        </p:tgtEl>
                                        <p:attrNameLst>
                                          <p:attrName>ppt_x</p:attrName>
                                        </p:attrNameLst>
                                      </p:cBhvr>
                                      <p:tavLst>
                                        <p:tav tm="0">
                                          <p:val>
                                            <p:strVal val="0-#ppt_w/2"/>
                                          </p:val>
                                        </p:tav>
                                        <p:tav tm="100000">
                                          <p:val>
                                            <p:strVal val="#ppt_x"/>
                                          </p:val>
                                        </p:tav>
                                      </p:tavLst>
                                    </p:anim>
                                    <p:anim calcmode="lin" valueType="num">
                                      <p:cBhvr additive="base">
                                        <p:cTn id="13" dur="500" fill="hold"/>
                                        <p:tgtEl>
                                          <p:spTgt spid="9227"/>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9223"/>
                                        </p:tgtEl>
                                        <p:attrNameLst>
                                          <p:attrName>style.visibility</p:attrName>
                                        </p:attrNameLst>
                                      </p:cBhvr>
                                      <p:to>
                                        <p:strVal val="visible"/>
                                      </p:to>
                                    </p:set>
                                    <p:anim calcmode="lin" valueType="num">
                                      <p:cBhvr additive="base">
                                        <p:cTn id="17" dur="500" fill="hold"/>
                                        <p:tgtEl>
                                          <p:spTgt spid="9223"/>
                                        </p:tgtEl>
                                        <p:attrNameLst>
                                          <p:attrName>ppt_x</p:attrName>
                                        </p:attrNameLst>
                                      </p:cBhvr>
                                      <p:tavLst>
                                        <p:tav tm="0">
                                          <p:val>
                                            <p:strVal val="#ppt_x"/>
                                          </p:val>
                                        </p:tav>
                                        <p:tav tm="100000">
                                          <p:val>
                                            <p:strVal val="#ppt_x"/>
                                          </p:val>
                                        </p:tav>
                                      </p:tavLst>
                                    </p:anim>
                                    <p:anim calcmode="lin" valueType="num">
                                      <p:cBhvr additive="base">
                                        <p:cTn id="18" dur="500" fill="hold"/>
                                        <p:tgtEl>
                                          <p:spTgt spid="9223"/>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000"/>
                            </p:stCondLst>
                            <p:childTnLst>
                              <p:par>
                                <p:cTn id="20" presetID="1" presetClass="entr" presetSubtype="0" fill="hold" grpId="0" nodeType="afterEffect">
                                  <p:stCondLst>
                                    <p:cond delay="0"/>
                                  </p:stCondLst>
                                  <p:childTnLst>
                                    <p:set>
                                      <p:cBhvr>
                                        <p:cTn id="21" dur="1" fill="hold">
                                          <p:stCondLst>
                                            <p:cond delay="499"/>
                                          </p:stCondLst>
                                        </p:cTn>
                                        <p:tgtEl>
                                          <p:spTgt spid="9224"/>
                                        </p:tgtEl>
                                        <p:attrNameLst>
                                          <p:attrName>style.visibility</p:attrName>
                                        </p:attrNameLst>
                                      </p:cBhvr>
                                      <p:to>
                                        <p:strVal val="visible"/>
                                      </p:to>
                                    </p:set>
                                  </p:childTnLst>
                                </p:cTn>
                              </p:par>
                            </p:childTnLst>
                          </p:cTn>
                        </p:par>
                        <p:par>
                          <p:cTn id="22" fill="hold" nodeType="afterGroup">
                            <p:stCondLst>
                              <p:cond delay="1500"/>
                            </p:stCondLst>
                            <p:childTnLst>
                              <p:par>
                                <p:cTn id="23" presetID="1" presetClass="entr" presetSubtype="0" fill="hold" grpId="0" nodeType="afterEffect">
                                  <p:stCondLst>
                                    <p:cond delay="0"/>
                                  </p:stCondLst>
                                  <p:childTnLst>
                                    <p:set>
                                      <p:cBhvr>
                                        <p:cTn id="24" dur="1" fill="hold">
                                          <p:stCondLst>
                                            <p:cond delay="499"/>
                                          </p:stCondLst>
                                        </p:cTn>
                                        <p:tgtEl>
                                          <p:spTgt spid="9226"/>
                                        </p:tgtEl>
                                        <p:attrNameLst>
                                          <p:attrName>style.visibility</p:attrName>
                                        </p:attrNameLst>
                                      </p:cBhvr>
                                      <p:to>
                                        <p:strVal val="visible"/>
                                      </p:to>
                                    </p:set>
                                  </p:childTnLst>
                                </p:cTn>
                              </p:par>
                            </p:childTnLst>
                          </p:cTn>
                        </p:par>
                        <p:par>
                          <p:cTn id="25" fill="hold" nodeType="afterGroup">
                            <p:stCondLst>
                              <p:cond delay="2000"/>
                            </p:stCondLst>
                            <p:childTnLst>
                              <p:par>
                                <p:cTn id="26" presetID="1" presetClass="entr" presetSubtype="0" fill="hold" grpId="0" nodeType="afterEffect">
                                  <p:stCondLst>
                                    <p:cond delay="0"/>
                                  </p:stCondLst>
                                  <p:childTnLst>
                                    <p:set>
                                      <p:cBhvr>
                                        <p:cTn id="27" dur="1" fill="hold">
                                          <p:stCondLst>
                                            <p:cond delay="499"/>
                                          </p:stCondLst>
                                        </p:cTn>
                                        <p:tgtEl>
                                          <p:spTgt spid="9225"/>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9228"/>
                                        </p:tgtEl>
                                        <p:attrNameLst>
                                          <p:attrName>style.visibility</p:attrName>
                                        </p:attrNameLst>
                                      </p:cBhvr>
                                      <p:to>
                                        <p:strVal val="visible"/>
                                      </p:to>
                                    </p:set>
                                    <p:animEffect transition="in" filter="wipe(up)">
                                      <p:cBhvr>
                                        <p:cTn id="32" dur="500"/>
                                        <p:tgtEl>
                                          <p:spTgt spid="9228"/>
                                        </p:tgtEl>
                                      </p:cBhvr>
                                    </p:animEffect>
                                  </p:childTnLst>
                                </p:cTn>
                              </p:par>
                            </p:childTnLst>
                          </p:cTn>
                        </p:par>
                        <p:par>
                          <p:cTn id="33" fill="hold" nodeType="afterGroup">
                            <p:stCondLst>
                              <p:cond delay="500"/>
                            </p:stCondLst>
                            <p:childTnLst>
                              <p:par>
                                <p:cTn id="34" presetID="1" presetClass="entr" presetSubtype="0" fill="hold" grpId="0" nodeType="afterEffect">
                                  <p:stCondLst>
                                    <p:cond delay="0"/>
                                  </p:stCondLst>
                                  <p:childTnLst>
                                    <p:set>
                                      <p:cBhvr>
                                        <p:cTn id="35" dur="1" fill="hold">
                                          <p:stCondLst>
                                            <p:cond delay="499"/>
                                          </p:stCondLst>
                                        </p:cTn>
                                        <p:tgtEl>
                                          <p:spTgt spid="9229"/>
                                        </p:tgtEl>
                                        <p:attrNameLst>
                                          <p:attrName>style.visibility</p:attrName>
                                        </p:attrNameLst>
                                      </p:cBhvr>
                                      <p:to>
                                        <p:strVal val="visible"/>
                                      </p:to>
                                    </p:set>
                                  </p:childTnLst>
                                </p:cTn>
                              </p:par>
                            </p:childTnLst>
                          </p:cTn>
                        </p:par>
                        <p:par>
                          <p:cTn id="36" fill="hold" nodeType="afterGroup">
                            <p:stCondLst>
                              <p:cond delay="1000"/>
                            </p:stCondLst>
                            <p:childTnLst>
                              <p:par>
                                <p:cTn id="37" presetID="1" presetClass="entr" presetSubtype="0" fill="hold" grpId="0" nodeType="afterEffect">
                                  <p:stCondLst>
                                    <p:cond delay="0"/>
                                  </p:stCondLst>
                                  <p:childTnLst>
                                    <p:set>
                                      <p:cBhvr>
                                        <p:cTn id="38" dur="1" fill="hold">
                                          <p:stCondLst>
                                            <p:cond delay="499"/>
                                          </p:stCondLst>
                                        </p:cTn>
                                        <p:tgtEl>
                                          <p:spTgt spid="923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8" presetClass="entr" presetSubtype="6" fill="hold" grpId="0" nodeType="clickEffect">
                                  <p:stCondLst>
                                    <p:cond delay="0"/>
                                  </p:stCondLst>
                                  <p:childTnLst>
                                    <p:set>
                                      <p:cBhvr>
                                        <p:cTn id="42" dur="1" fill="hold">
                                          <p:stCondLst>
                                            <p:cond delay="0"/>
                                          </p:stCondLst>
                                        </p:cTn>
                                        <p:tgtEl>
                                          <p:spTgt spid="9232"/>
                                        </p:tgtEl>
                                        <p:attrNameLst>
                                          <p:attrName>style.visibility</p:attrName>
                                        </p:attrNameLst>
                                      </p:cBhvr>
                                      <p:to>
                                        <p:strVal val="visible"/>
                                      </p:to>
                                    </p:set>
                                    <p:animEffect transition="in" filter="strips(downRight)">
                                      <p:cBhvr>
                                        <p:cTn id="43" dur="500"/>
                                        <p:tgtEl>
                                          <p:spTgt spid="9232"/>
                                        </p:tgtEl>
                                      </p:cBhvr>
                                    </p:animEffect>
                                  </p:childTnLst>
                                </p:cTn>
                              </p:par>
                            </p:childTnLst>
                          </p:cTn>
                        </p:par>
                        <p:par>
                          <p:cTn id="44" fill="hold" nodeType="afterGroup">
                            <p:stCondLst>
                              <p:cond delay="500"/>
                            </p:stCondLst>
                            <p:childTnLst>
                              <p:par>
                                <p:cTn id="45" presetID="1" presetClass="entr" presetSubtype="0" fill="hold" grpId="0" nodeType="afterEffect">
                                  <p:stCondLst>
                                    <p:cond delay="0"/>
                                  </p:stCondLst>
                                  <p:childTnLst>
                                    <p:set>
                                      <p:cBhvr>
                                        <p:cTn id="46" dur="1" fill="hold">
                                          <p:stCondLst>
                                            <p:cond delay="499"/>
                                          </p:stCondLst>
                                        </p:cTn>
                                        <p:tgtEl>
                                          <p:spTgt spid="9242"/>
                                        </p:tgtEl>
                                        <p:attrNameLst>
                                          <p:attrName>style.visibility</p:attrName>
                                        </p:attrNameLst>
                                      </p:cBhvr>
                                      <p:to>
                                        <p:strVal val="visible"/>
                                      </p:to>
                                    </p:set>
                                  </p:childTnLst>
                                </p:cTn>
                              </p:par>
                            </p:childTnLst>
                          </p:cTn>
                        </p:par>
                        <p:par>
                          <p:cTn id="47" fill="hold" nodeType="afterGroup">
                            <p:stCondLst>
                              <p:cond delay="1000"/>
                            </p:stCondLst>
                            <p:childTnLst>
                              <p:par>
                                <p:cTn id="48" presetID="1" presetClass="entr" presetSubtype="0" fill="hold" grpId="0" nodeType="afterEffect">
                                  <p:stCondLst>
                                    <p:cond delay="0"/>
                                  </p:stCondLst>
                                  <p:childTnLst>
                                    <p:set>
                                      <p:cBhvr>
                                        <p:cTn id="49" dur="1" fill="hold">
                                          <p:stCondLst>
                                            <p:cond delay="499"/>
                                          </p:stCondLst>
                                        </p:cTn>
                                        <p:tgtEl>
                                          <p:spTgt spid="9235"/>
                                        </p:tgtEl>
                                        <p:attrNameLst>
                                          <p:attrName>style.visibility</p:attrName>
                                        </p:attrNameLst>
                                      </p:cBhvr>
                                      <p:to>
                                        <p:strVal val="visible"/>
                                      </p:to>
                                    </p:set>
                                  </p:childTnLst>
                                </p:cTn>
                              </p:par>
                            </p:childTnLst>
                          </p:cTn>
                        </p:par>
                        <p:par>
                          <p:cTn id="50" fill="hold" nodeType="afterGroup">
                            <p:stCondLst>
                              <p:cond delay="1500"/>
                            </p:stCondLst>
                            <p:childTnLst>
                              <p:par>
                                <p:cTn id="51" presetID="1" presetClass="entr" presetSubtype="0" fill="hold" grpId="0" nodeType="afterEffect">
                                  <p:stCondLst>
                                    <p:cond delay="0"/>
                                  </p:stCondLst>
                                  <p:childTnLst>
                                    <p:set>
                                      <p:cBhvr>
                                        <p:cTn id="52" dur="1" fill="hold">
                                          <p:stCondLst>
                                            <p:cond delay="499"/>
                                          </p:stCondLst>
                                        </p:cTn>
                                        <p:tgtEl>
                                          <p:spTgt spid="923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9236"/>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nodeType="clickEffect">
                                  <p:stCondLst>
                                    <p:cond delay="0"/>
                                  </p:stCondLst>
                                  <p:childTnLst>
                                    <p:set>
                                      <p:cBhvr>
                                        <p:cTn id="60" dur="1" fill="hold">
                                          <p:stCondLst>
                                            <p:cond delay="0"/>
                                          </p:stCondLst>
                                        </p:cTn>
                                        <p:tgtEl>
                                          <p:spTgt spid="9237"/>
                                        </p:tgtEl>
                                        <p:attrNameLst>
                                          <p:attrName>style.visibility</p:attrName>
                                        </p:attrNameLst>
                                      </p:cBhvr>
                                      <p:to>
                                        <p:strVal val="visible"/>
                                      </p:to>
                                    </p:set>
                                    <p:animEffect transition="in" filter="blinds(horizontal)">
                                      <p:cBhvr>
                                        <p:cTn id="61" dur="500"/>
                                        <p:tgtEl>
                                          <p:spTgt spid="923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nodeType="clickEffect">
                                  <p:stCondLst>
                                    <p:cond delay="0"/>
                                  </p:stCondLst>
                                  <p:childTnLst>
                                    <p:set>
                                      <p:cBhvr>
                                        <p:cTn id="65" dur="1" fill="hold">
                                          <p:stCondLst>
                                            <p:cond delay="0"/>
                                          </p:stCondLst>
                                        </p:cTn>
                                        <p:tgtEl>
                                          <p:spTgt spid="9238"/>
                                        </p:tgtEl>
                                        <p:attrNameLst>
                                          <p:attrName>style.visibility</p:attrName>
                                        </p:attrNameLst>
                                      </p:cBhvr>
                                      <p:to>
                                        <p:strVal val="visible"/>
                                      </p:to>
                                    </p:set>
                                    <p:animEffect transition="in" filter="blinds(horizontal)">
                                      <p:cBhvr>
                                        <p:cTn id="66" dur="500"/>
                                        <p:tgtEl>
                                          <p:spTgt spid="9238"/>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8" presetClass="entr" presetSubtype="6" fill="hold" grpId="0" nodeType="clickEffect">
                                  <p:stCondLst>
                                    <p:cond delay="0"/>
                                  </p:stCondLst>
                                  <p:childTnLst>
                                    <p:set>
                                      <p:cBhvr>
                                        <p:cTn id="70" dur="1" fill="hold">
                                          <p:stCondLst>
                                            <p:cond delay="0"/>
                                          </p:stCondLst>
                                        </p:cTn>
                                        <p:tgtEl>
                                          <p:spTgt spid="9239"/>
                                        </p:tgtEl>
                                        <p:attrNameLst>
                                          <p:attrName>style.visibility</p:attrName>
                                        </p:attrNameLst>
                                      </p:cBhvr>
                                      <p:to>
                                        <p:strVal val="visible"/>
                                      </p:to>
                                    </p:set>
                                    <p:animEffect transition="in" filter="strips(downRight)">
                                      <p:cBhvr>
                                        <p:cTn id="71" dur="500"/>
                                        <p:tgtEl>
                                          <p:spTgt spid="923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9240"/>
                                        </p:tgtEl>
                                        <p:attrNameLst>
                                          <p:attrName>style.visibility</p:attrName>
                                        </p:attrNameLst>
                                      </p:cBhvr>
                                      <p:to>
                                        <p:strVal val="visible"/>
                                      </p:to>
                                    </p:set>
                                    <p:animEffect transition="in" filter="blinds(horizontal)">
                                      <p:cBhvr>
                                        <p:cTn id="76" dur="500"/>
                                        <p:tgtEl>
                                          <p:spTgt spid="924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nodeType="clickEffect">
                                  <p:stCondLst>
                                    <p:cond delay="0"/>
                                  </p:stCondLst>
                                  <p:childTnLst>
                                    <p:set>
                                      <p:cBhvr>
                                        <p:cTn id="80" dur="1" fill="hold">
                                          <p:stCondLst>
                                            <p:cond delay="0"/>
                                          </p:stCondLst>
                                        </p:cTn>
                                        <p:tgtEl>
                                          <p:spTgt spid="9245"/>
                                        </p:tgtEl>
                                        <p:attrNameLst>
                                          <p:attrName>style.visibility</p:attrName>
                                        </p:attrNameLst>
                                      </p:cBhvr>
                                      <p:to>
                                        <p:strVal val="visible"/>
                                      </p:to>
                                    </p:set>
                                    <p:animEffect transition="in" filter="blinds(horizontal)">
                                      <p:cBhvr>
                                        <p:cTn id="81" dur="500"/>
                                        <p:tgtEl>
                                          <p:spTgt spid="9245"/>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9241"/>
                                        </p:tgtEl>
                                        <p:attrNameLst>
                                          <p:attrName>style.visibility</p:attrName>
                                        </p:attrNameLst>
                                      </p:cBhvr>
                                      <p:to>
                                        <p:strVal val="visible"/>
                                      </p:to>
                                    </p:set>
                                    <p:animEffect transition="in" filter="blinds(horizontal)">
                                      <p:cBhvr>
                                        <p:cTn id="86" dur="500"/>
                                        <p:tgtEl>
                                          <p:spTgt spid="9241"/>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7" presetClass="entr" presetSubtype="4" fill="hold" nodeType="clickEffect">
                                  <p:stCondLst>
                                    <p:cond delay="0"/>
                                  </p:stCondLst>
                                  <p:childTnLst>
                                    <p:set>
                                      <p:cBhvr>
                                        <p:cTn id="90" dur="1" fill="hold">
                                          <p:stCondLst>
                                            <p:cond delay="0"/>
                                          </p:stCondLst>
                                        </p:cTn>
                                        <p:tgtEl>
                                          <p:spTgt spid="9243"/>
                                        </p:tgtEl>
                                        <p:attrNameLst>
                                          <p:attrName>style.visibility</p:attrName>
                                        </p:attrNameLst>
                                      </p:cBhvr>
                                      <p:to>
                                        <p:strVal val="visible"/>
                                      </p:to>
                                    </p:set>
                                    <p:anim calcmode="lin" valueType="num">
                                      <p:cBhvr additive="base">
                                        <p:cTn id="91" dur="500" fill="hold"/>
                                        <p:tgtEl>
                                          <p:spTgt spid="9243"/>
                                        </p:tgtEl>
                                        <p:attrNameLst>
                                          <p:attrName>ppt_x</p:attrName>
                                        </p:attrNameLst>
                                      </p:cBhvr>
                                      <p:tavLst>
                                        <p:tav tm="0">
                                          <p:val>
                                            <p:strVal val="#ppt_x"/>
                                          </p:val>
                                        </p:tav>
                                        <p:tav tm="100000">
                                          <p:val>
                                            <p:strVal val="#ppt_x"/>
                                          </p:val>
                                        </p:tav>
                                      </p:tavLst>
                                    </p:anim>
                                    <p:anim calcmode="lin" valueType="num">
                                      <p:cBhvr additive="base">
                                        <p:cTn id="92" dur="500" fill="hold"/>
                                        <p:tgtEl>
                                          <p:spTgt spid="9243"/>
                                        </p:tgtEl>
                                        <p:attrNameLst>
                                          <p:attrName>ppt_y</p:attrName>
                                        </p:attrNameLst>
                                      </p:cBhvr>
                                      <p:tavLst>
                                        <p:tav tm="0">
                                          <p:val>
                                            <p:strVal val="1+#ppt_h/2"/>
                                          </p:val>
                                        </p:tav>
                                        <p:tav tm="100000">
                                          <p:val>
                                            <p:strVal val="#ppt_y"/>
                                          </p:val>
                                        </p:tav>
                                      </p:tavLst>
                                    </p:anim>
                                  </p:childTnLst>
                                </p:cTn>
                              </p:par>
                            </p:childTnLst>
                          </p:cTn>
                        </p:par>
                        <p:par>
                          <p:cTn id="93" fill="hold" nodeType="afterGroup">
                            <p:stCondLst>
                              <p:cond delay="500"/>
                            </p:stCondLst>
                            <p:childTnLst>
                              <p:par>
                                <p:cTn id="94" presetID="1" presetClass="entr" presetSubtype="0" fill="hold" nodeType="afterEffect">
                                  <p:stCondLst>
                                    <p:cond delay="0"/>
                                  </p:stCondLst>
                                  <p:childTnLst>
                                    <p:set>
                                      <p:cBhvr>
                                        <p:cTn id="95" dur="1" fill="hold">
                                          <p:stCondLst>
                                            <p:cond delay="0"/>
                                          </p:stCondLst>
                                        </p:cTn>
                                        <p:tgtEl>
                                          <p:spTgt spid="9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 grpId="0" animBg="1"/>
      <p:bldP spid="9224" grpId="0" autoUpdateAnimBg="0"/>
      <p:bldP spid="9225" grpId="0" autoUpdateAnimBg="0"/>
      <p:bldP spid="9226" grpId="0" autoUpdateAnimBg="0"/>
      <p:bldP spid="9227" grpId="0" animBg="1"/>
      <p:bldP spid="9228" grpId="0" animBg="1"/>
      <p:bldP spid="9229" grpId="0" autoUpdateAnimBg="0"/>
      <p:bldP spid="9230" grpId="0" autoUpdateAnimBg="0"/>
      <p:bldP spid="9232" grpId="0" animBg="1"/>
      <p:bldP spid="9233" grpId="0" autoUpdateAnimBg="0"/>
      <p:bldP spid="9235" grpId="0" autoUpdateAnimBg="0"/>
      <p:bldP spid="9236" grpId="0" autoUpdateAnimBg="0"/>
      <p:bldP spid="9239" grpId="0" autoUpdateAnimBg="0"/>
      <p:bldP spid="9242" grpId="0" autoUpdateAnimBg="0"/>
      <p:bldP spid="924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ext Box 4"/>
          <p:cNvSpPr txBox="1">
            <a:spLocks noChangeArrowheads="1"/>
          </p:cNvSpPr>
          <p:nvPr/>
        </p:nvSpPr>
        <p:spPr bwMode="auto">
          <a:xfrm>
            <a:off x="468313" y="606425"/>
            <a:ext cx="6696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dirty="0"/>
              <a:t>例3.2.</a:t>
            </a:r>
            <a:r>
              <a:rPr lang="en-US" altLang="zh-CN" sz="2800" dirty="0"/>
              <a:t>5</a:t>
            </a:r>
            <a:r>
              <a:rPr lang="en-US" altLang="zh-CN" sz="2800" b="1" dirty="0"/>
              <a:t>: </a:t>
            </a:r>
            <a:r>
              <a:rPr lang="zh-CN" altLang="en-US" sz="2800" b="1" dirty="0"/>
              <a:t>设随机变量 </a:t>
            </a:r>
            <a:r>
              <a:rPr lang="en-US" altLang="zh-CN" sz="2800" b="1" i="1" dirty="0"/>
              <a:t>X</a:t>
            </a:r>
            <a:r>
              <a:rPr lang="en-US" altLang="zh-CN" sz="2800" b="1" dirty="0"/>
              <a:t> </a:t>
            </a:r>
            <a:r>
              <a:rPr lang="zh-CN" altLang="en-US" sz="2800" b="1" dirty="0"/>
              <a:t>的概率密度为</a:t>
            </a:r>
            <a:r>
              <a:rPr lang="en-US" altLang="zh-CN" sz="2800" b="1" dirty="0"/>
              <a:t>:</a:t>
            </a:r>
            <a:endParaRPr lang="en-US" altLang="zh-CN" sz="2800" b="1" i="1" dirty="0"/>
          </a:p>
        </p:txBody>
      </p:sp>
      <p:graphicFrame>
        <p:nvGraphicFramePr>
          <p:cNvPr id="1026" name="Object 5"/>
          <p:cNvGraphicFramePr>
            <a:graphicFrameLocks noChangeAspect="1"/>
          </p:cNvGraphicFramePr>
          <p:nvPr/>
        </p:nvGraphicFramePr>
        <p:xfrm>
          <a:off x="1835150" y="1146175"/>
          <a:ext cx="4840288" cy="625475"/>
        </p:xfrm>
        <a:graphic>
          <a:graphicData uri="http://schemas.openxmlformats.org/presentationml/2006/ole">
            <mc:AlternateContent xmlns:mc="http://schemas.openxmlformats.org/markup-compatibility/2006">
              <mc:Choice xmlns:v="urn:schemas-microsoft-com:vml" Requires="v">
                <p:oleObj name="Equation" r:id="rId2" imgW="1777680" imgH="266400" progId="Equation.DSMT4">
                  <p:embed/>
                </p:oleObj>
              </mc:Choice>
              <mc:Fallback>
                <p:oleObj name="Equation" r:id="rId2" imgW="1777680" imgH="2664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146175"/>
                        <a:ext cx="4840288"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0" name="Text Box 6"/>
          <p:cNvSpPr txBox="1">
            <a:spLocks noChangeArrowheads="1"/>
          </p:cNvSpPr>
          <p:nvPr/>
        </p:nvSpPr>
        <p:spPr bwMode="auto">
          <a:xfrm>
            <a:off x="1825625" y="1773238"/>
            <a:ext cx="5410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t>问 </a:t>
            </a:r>
            <a:r>
              <a:rPr lang="en-US" altLang="zh-CN" sz="2800" b="1" i="1"/>
              <a:t>X </a:t>
            </a:r>
            <a:r>
              <a:rPr lang="zh-CN" altLang="en-US" sz="2800" b="1"/>
              <a:t>与 ︱</a:t>
            </a:r>
            <a:r>
              <a:rPr lang="en-US" altLang="zh-CN" sz="2800" b="1" i="1"/>
              <a:t>X</a:t>
            </a:r>
            <a:r>
              <a:rPr lang="en-US" altLang="zh-CN" sz="2800" b="1"/>
              <a:t>︱ </a:t>
            </a:r>
            <a:r>
              <a:rPr lang="zh-CN" altLang="en-US" sz="2800" b="1"/>
              <a:t>是否相互独立</a:t>
            </a:r>
            <a:r>
              <a:rPr lang="en-US" altLang="zh-CN" sz="2800" b="1"/>
              <a:t>.</a:t>
            </a:r>
          </a:p>
        </p:txBody>
      </p:sp>
      <p:graphicFrame>
        <p:nvGraphicFramePr>
          <p:cNvPr id="6154" name="Object 10"/>
          <p:cNvGraphicFramePr>
            <a:graphicFrameLocks noChangeAspect="1"/>
          </p:cNvGraphicFramePr>
          <p:nvPr>
            <p:extLst>
              <p:ext uri="{D42A27DB-BD31-4B8C-83A1-F6EECF244321}">
                <p14:modId xmlns:p14="http://schemas.microsoft.com/office/powerpoint/2010/main" val="973510407"/>
              </p:ext>
            </p:extLst>
          </p:nvPr>
        </p:nvGraphicFramePr>
        <p:xfrm>
          <a:off x="2103586" y="4957043"/>
          <a:ext cx="3838575" cy="682625"/>
        </p:xfrm>
        <a:graphic>
          <a:graphicData uri="http://schemas.openxmlformats.org/presentationml/2006/ole">
            <mc:AlternateContent xmlns:mc="http://schemas.openxmlformats.org/markup-compatibility/2006">
              <mc:Choice xmlns:v="urn:schemas-microsoft-com:vml" Requires="v">
                <p:oleObj name="Equation" r:id="rId4" imgW="1587240" imgH="266400" progId="Equation.DSMT4">
                  <p:embed/>
                </p:oleObj>
              </mc:Choice>
              <mc:Fallback>
                <p:oleObj name="Equation" r:id="rId4" imgW="1587240" imgH="266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3586" y="4957043"/>
                        <a:ext cx="3838575"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5" name="Text Box 11"/>
          <p:cNvSpPr txBox="1">
            <a:spLocks noChangeArrowheads="1"/>
          </p:cNvSpPr>
          <p:nvPr/>
        </p:nvSpPr>
        <p:spPr bwMode="auto">
          <a:xfrm>
            <a:off x="468313" y="2333625"/>
            <a:ext cx="7210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t>分析</a:t>
            </a:r>
            <a:r>
              <a:rPr lang="en-US" altLang="zh-CN" sz="2800" b="1"/>
              <a:t>: 1) </a:t>
            </a:r>
            <a:r>
              <a:rPr lang="zh-CN" altLang="en-US" sz="2800" b="1"/>
              <a:t>判定</a:t>
            </a:r>
            <a:r>
              <a:rPr lang="en-US" altLang="zh-CN" sz="2800" b="1" i="1"/>
              <a:t>X</a:t>
            </a:r>
            <a:r>
              <a:rPr lang="zh-CN" altLang="en-US" sz="2800" b="1"/>
              <a:t>与︱</a:t>
            </a:r>
            <a:r>
              <a:rPr lang="en-US" altLang="zh-CN" sz="2800" b="1" i="1"/>
              <a:t>X</a:t>
            </a:r>
            <a:r>
              <a:rPr lang="en-US" altLang="zh-CN" sz="2800" b="1"/>
              <a:t>︱</a:t>
            </a:r>
            <a:r>
              <a:rPr lang="zh-CN" altLang="en-US" sz="2800" b="1"/>
              <a:t>相互独立</a:t>
            </a:r>
            <a:r>
              <a:rPr lang="en-US" altLang="zh-CN" sz="2800" b="1"/>
              <a:t>, </a:t>
            </a:r>
            <a:r>
              <a:rPr lang="zh-CN" altLang="en-US" sz="2800" b="1"/>
              <a:t>则需验证:</a:t>
            </a:r>
          </a:p>
        </p:txBody>
      </p:sp>
      <p:graphicFrame>
        <p:nvGraphicFramePr>
          <p:cNvPr id="6156" name="Object 12"/>
          <p:cNvGraphicFramePr>
            <a:graphicFrameLocks noChangeAspect="1"/>
          </p:cNvGraphicFramePr>
          <p:nvPr/>
        </p:nvGraphicFramePr>
        <p:xfrm>
          <a:off x="1025525" y="2924175"/>
          <a:ext cx="7664450" cy="682625"/>
        </p:xfrm>
        <a:graphic>
          <a:graphicData uri="http://schemas.openxmlformats.org/presentationml/2006/ole">
            <mc:AlternateContent xmlns:mc="http://schemas.openxmlformats.org/markup-compatibility/2006">
              <mc:Choice xmlns:v="urn:schemas-microsoft-com:vml" Requires="v">
                <p:oleObj name="Equation" r:id="rId6" imgW="2793960" imgH="266400" progId="Equation.DSMT4">
                  <p:embed/>
                </p:oleObj>
              </mc:Choice>
              <mc:Fallback>
                <p:oleObj name="Equation" r:id="rId6" imgW="2793960" imgH="2664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525" y="2924175"/>
                        <a:ext cx="7664450"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7" name="Text Box 13"/>
          <p:cNvSpPr txBox="1">
            <a:spLocks noChangeArrowheads="1"/>
          </p:cNvSpPr>
          <p:nvPr/>
        </p:nvSpPr>
        <p:spPr bwMode="auto">
          <a:xfrm>
            <a:off x="684213" y="4349750"/>
            <a:ext cx="7775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t>2) 随机事件{ </a:t>
            </a:r>
            <a:r>
              <a:rPr lang="en-US" altLang="zh-CN" sz="2800" b="1" i="1"/>
              <a:t>X</a:t>
            </a:r>
            <a:r>
              <a:rPr lang="en-US" altLang="zh-CN" sz="2800" b="1"/>
              <a:t>≤</a:t>
            </a:r>
            <a:r>
              <a:rPr lang="en-US" altLang="zh-CN" sz="2800" b="1" i="1"/>
              <a:t>a</a:t>
            </a:r>
            <a:r>
              <a:rPr lang="en-US" altLang="zh-CN" sz="2800" b="1"/>
              <a:t> } </a:t>
            </a:r>
            <a:r>
              <a:rPr lang="zh-CN" altLang="en-US" sz="2800" b="1"/>
              <a:t>与{︱</a:t>
            </a:r>
            <a:r>
              <a:rPr lang="en-US" altLang="zh-CN" sz="2800" b="1" i="1"/>
              <a:t>X</a:t>
            </a:r>
            <a:r>
              <a:rPr lang="en-US" altLang="zh-CN" sz="2800" b="1"/>
              <a:t>︱≤</a:t>
            </a:r>
            <a:r>
              <a:rPr lang="en-US" altLang="zh-CN" sz="2800" b="1" i="1"/>
              <a:t>a</a:t>
            </a:r>
            <a:r>
              <a:rPr lang="en-US" altLang="zh-CN" sz="2800" b="1"/>
              <a:t> }</a:t>
            </a:r>
            <a:r>
              <a:rPr lang="zh-CN" altLang="en-US" sz="2800" b="1"/>
              <a:t>有下述关系</a:t>
            </a:r>
            <a:r>
              <a:rPr lang="en-US" altLang="zh-CN" sz="2800" b="1"/>
              <a:t>:</a:t>
            </a:r>
          </a:p>
        </p:txBody>
      </p:sp>
      <p:graphicFrame>
        <p:nvGraphicFramePr>
          <p:cNvPr id="6159" name="Object 15"/>
          <p:cNvGraphicFramePr>
            <a:graphicFrameLocks noChangeAspect="1"/>
          </p:cNvGraphicFramePr>
          <p:nvPr/>
        </p:nvGraphicFramePr>
        <p:xfrm>
          <a:off x="1116013" y="5732463"/>
          <a:ext cx="5791200" cy="576262"/>
        </p:xfrm>
        <a:graphic>
          <a:graphicData uri="http://schemas.openxmlformats.org/presentationml/2006/ole">
            <mc:AlternateContent xmlns:mc="http://schemas.openxmlformats.org/markup-compatibility/2006">
              <mc:Choice xmlns:v="urn:schemas-microsoft-com:vml" Requires="v">
                <p:oleObj name="Equation" r:id="rId8" imgW="2641320" imgH="241200" progId="Equation.3">
                  <p:embed/>
                </p:oleObj>
              </mc:Choice>
              <mc:Fallback>
                <p:oleObj name="Equation" r:id="rId8" imgW="2641320" imgH="241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6013" y="5732463"/>
                        <a:ext cx="5791200"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93" name="Text Box 49"/>
          <p:cNvSpPr txBox="1">
            <a:spLocks noChangeArrowheads="1"/>
          </p:cNvSpPr>
          <p:nvPr/>
        </p:nvSpPr>
        <p:spPr bwMode="auto">
          <a:xfrm>
            <a:off x="1338263" y="3702050"/>
            <a:ext cx="445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t>对所有实数对</a:t>
            </a:r>
            <a:r>
              <a:rPr lang="en-US" altLang="zh-CN" sz="2800" b="1"/>
              <a:t>(</a:t>
            </a:r>
            <a:r>
              <a:rPr lang="en-US" altLang="zh-CN" sz="2800" b="1" i="1"/>
              <a:t>a,a</a:t>
            </a:r>
            <a:r>
              <a:rPr lang="en-US" altLang="zh-CN" sz="2800" b="1"/>
              <a:t>) </a:t>
            </a:r>
            <a:r>
              <a:rPr lang="zh-CN" altLang="en-US" sz="2800" b="1"/>
              <a:t>均成立</a:t>
            </a:r>
            <a:r>
              <a:rPr lang="en-US" altLang="zh-CN" sz="2800" b="1"/>
              <a:t>.</a:t>
            </a:r>
          </a:p>
        </p:txBody>
      </p:sp>
      <p:graphicFrame>
        <p:nvGraphicFramePr>
          <p:cNvPr id="6194" name="Object 50"/>
          <p:cNvGraphicFramePr>
            <a:graphicFrameLocks noChangeAspect="1"/>
          </p:cNvGraphicFramePr>
          <p:nvPr>
            <p:extLst>
              <p:ext uri="{D42A27DB-BD31-4B8C-83A1-F6EECF244321}">
                <p14:modId xmlns:p14="http://schemas.microsoft.com/office/powerpoint/2010/main" val="3896246744"/>
              </p:ext>
            </p:extLst>
          </p:nvPr>
        </p:nvGraphicFramePr>
        <p:xfrm>
          <a:off x="5907236" y="4941168"/>
          <a:ext cx="1689100" cy="650875"/>
        </p:xfrm>
        <a:graphic>
          <a:graphicData uri="http://schemas.openxmlformats.org/presentationml/2006/ole">
            <mc:AlternateContent xmlns:mc="http://schemas.openxmlformats.org/markup-compatibility/2006">
              <mc:Choice xmlns:v="urn:schemas-microsoft-com:vml" Requires="v">
                <p:oleObj name="Equation" r:id="rId10" imgW="698400" imgH="253800" progId="Equation.DSMT4">
                  <p:embed/>
                </p:oleObj>
              </mc:Choice>
              <mc:Fallback>
                <p:oleObj name="Equation" r:id="rId10" imgW="698400" imgH="2538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07236" y="4941168"/>
                        <a:ext cx="1689100" cy="65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46944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wipe(left)">
                                      <p:cBhvr>
                                        <p:cTn id="7" dur="500"/>
                                        <p:tgtEl>
                                          <p:spTgt spid="61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155"/>
                                        </p:tgtEl>
                                        <p:attrNameLst>
                                          <p:attrName>style.visibility</p:attrName>
                                        </p:attrNameLst>
                                      </p:cBhvr>
                                      <p:to>
                                        <p:strVal val="visible"/>
                                      </p:to>
                                    </p:set>
                                    <p:animEffect transition="in" filter="strips(downRight)">
                                      <p:cBhvr>
                                        <p:cTn id="12" dur="500"/>
                                        <p:tgtEl>
                                          <p:spTgt spid="61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156"/>
                                        </p:tgtEl>
                                        <p:attrNameLst>
                                          <p:attrName>style.visibility</p:attrName>
                                        </p:attrNameLst>
                                      </p:cBhvr>
                                      <p:to>
                                        <p:strVal val="visible"/>
                                      </p:to>
                                    </p:set>
                                    <p:animEffect transition="in" filter="blinds(horizontal)">
                                      <p:cBhvr>
                                        <p:cTn id="17" dur="500"/>
                                        <p:tgtEl>
                                          <p:spTgt spid="61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193"/>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6157"/>
                                        </p:tgtEl>
                                        <p:attrNameLst>
                                          <p:attrName>style.visibility</p:attrName>
                                        </p:attrNameLst>
                                      </p:cBhvr>
                                      <p:to>
                                        <p:strVal val="visible"/>
                                      </p:to>
                                    </p:set>
                                    <p:animEffect transition="in" filter="strips(downRight)">
                                      <p:cBhvr>
                                        <p:cTn id="26" dur="500"/>
                                        <p:tgtEl>
                                          <p:spTgt spid="615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6154"/>
                                        </p:tgtEl>
                                        <p:attrNameLst>
                                          <p:attrName>style.visibility</p:attrName>
                                        </p:attrNameLst>
                                      </p:cBhvr>
                                      <p:to>
                                        <p:strVal val="visible"/>
                                      </p:to>
                                    </p:set>
                                    <p:animEffect transition="in" filter="blinds(horizontal)">
                                      <p:cBhvr>
                                        <p:cTn id="31" dur="500"/>
                                        <p:tgtEl>
                                          <p:spTgt spid="615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6194"/>
                                        </p:tgtEl>
                                        <p:attrNameLst>
                                          <p:attrName>style.visibility</p:attrName>
                                        </p:attrNameLst>
                                      </p:cBhvr>
                                      <p:to>
                                        <p:strVal val="visible"/>
                                      </p:to>
                                    </p:set>
                                    <p:animEffect transition="in" filter="blinds(horizontal)">
                                      <p:cBhvr>
                                        <p:cTn id="36" dur="500"/>
                                        <p:tgtEl>
                                          <p:spTgt spid="619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6159"/>
                                        </p:tgtEl>
                                        <p:attrNameLst>
                                          <p:attrName>style.visibility</p:attrName>
                                        </p:attrNameLst>
                                      </p:cBhvr>
                                      <p:to>
                                        <p:strVal val="visible"/>
                                      </p:to>
                                    </p:set>
                                    <p:animEffect transition="in" filter="blinds(horizontal)">
                                      <p:cBhvr>
                                        <p:cTn id="41" dur="500"/>
                                        <p:tgtEl>
                                          <p:spTgt spid="6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p:bldP spid="6155" grpId="0" autoUpdateAnimBg="0"/>
      <p:bldP spid="6157" grpId="0" autoUpdateAnimBg="0"/>
      <p:bldP spid="6193"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Text Box 4"/>
          <p:cNvSpPr txBox="1">
            <a:spLocks noChangeArrowheads="1"/>
          </p:cNvSpPr>
          <p:nvPr/>
        </p:nvSpPr>
        <p:spPr bwMode="auto">
          <a:xfrm>
            <a:off x="468313" y="1293813"/>
            <a:ext cx="5975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t>解</a:t>
            </a:r>
            <a:r>
              <a:rPr lang="en-US" altLang="zh-CN" sz="2800" b="1"/>
              <a:t>:  </a:t>
            </a:r>
            <a:r>
              <a:rPr lang="zh-CN" altLang="en-US" sz="2800" b="1"/>
              <a:t>对于任意给定的实数 </a:t>
            </a:r>
            <a:r>
              <a:rPr lang="en-US" altLang="zh-CN" sz="2800" b="1" i="1"/>
              <a:t>a </a:t>
            </a:r>
            <a:r>
              <a:rPr lang="en-US" altLang="zh-CN" sz="2800" b="1"/>
              <a:t>&gt; 0 </a:t>
            </a:r>
            <a:r>
              <a:rPr lang="zh-CN" altLang="en-US" sz="2800" b="1"/>
              <a:t>有</a:t>
            </a:r>
          </a:p>
        </p:txBody>
      </p:sp>
      <p:graphicFrame>
        <p:nvGraphicFramePr>
          <p:cNvPr id="15368" name="Object 8"/>
          <p:cNvGraphicFramePr>
            <a:graphicFrameLocks noChangeAspect="1"/>
          </p:cNvGraphicFramePr>
          <p:nvPr/>
        </p:nvGraphicFramePr>
        <p:xfrm>
          <a:off x="1166813" y="1870075"/>
          <a:ext cx="4700587" cy="598488"/>
        </p:xfrm>
        <a:graphic>
          <a:graphicData uri="http://schemas.openxmlformats.org/presentationml/2006/ole">
            <mc:AlternateContent xmlns:mc="http://schemas.openxmlformats.org/markup-compatibility/2006">
              <mc:Choice xmlns:v="urn:schemas-microsoft-com:vml" Requires="v">
                <p:oleObj name="Equation" r:id="rId2" imgW="2234880" imgH="241200" progId="Equation.3">
                  <p:embed/>
                </p:oleObj>
              </mc:Choice>
              <mc:Fallback>
                <p:oleObj name="Equation" r:id="rId2" imgW="2234880" imgH="241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813" y="1870075"/>
                        <a:ext cx="4700587" cy="598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9" name="Object 9"/>
          <p:cNvGraphicFramePr>
            <a:graphicFrameLocks noChangeAspect="1"/>
          </p:cNvGraphicFramePr>
          <p:nvPr/>
        </p:nvGraphicFramePr>
        <p:xfrm>
          <a:off x="827088" y="2535238"/>
          <a:ext cx="7489825" cy="606425"/>
        </p:xfrm>
        <a:graphic>
          <a:graphicData uri="http://schemas.openxmlformats.org/presentationml/2006/ole">
            <mc:AlternateContent xmlns:mc="http://schemas.openxmlformats.org/markup-compatibility/2006">
              <mc:Choice xmlns:v="urn:schemas-microsoft-com:vml" Requires="v">
                <p:oleObj name="Equation" r:id="rId4" imgW="3352680" imgH="241200" progId="Equation.3">
                  <p:embed/>
                </p:oleObj>
              </mc:Choice>
              <mc:Fallback>
                <p:oleObj name="Equation" r:id="rId4" imgW="335268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2535238"/>
                        <a:ext cx="7489825"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0" name="Object 10"/>
          <p:cNvGraphicFramePr>
            <a:graphicFrameLocks noChangeAspect="1"/>
          </p:cNvGraphicFramePr>
          <p:nvPr/>
        </p:nvGraphicFramePr>
        <p:xfrm>
          <a:off x="825500" y="3141663"/>
          <a:ext cx="7346950" cy="804862"/>
        </p:xfrm>
        <a:graphic>
          <a:graphicData uri="http://schemas.openxmlformats.org/presentationml/2006/ole">
            <mc:AlternateContent xmlns:mc="http://schemas.openxmlformats.org/markup-compatibility/2006">
              <mc:Choice xmlns:v="urn:schemas-microsoft-com:vml" Requires="v">
                <p:oleObj name="Equation" r:id="rId6" imgW="3085920" imgH="330120" progId="Equation.DSMT4">
                  <p:embed/>
                </p:oleObj>
              </mc:Choice>
              <mc:Fallback>
                <p:oleObj name="Equation" r:id="rId6" imgW="3085920" imgH="33012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500" y="3141663"/>
                        <a:ext cx="7346950" cy="804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1" name="Object 11"/>
          <p:cNvGraphicFramePr>
            <a:graphicFrameLocks noChangeAspect="1"/>
          </p:cNvGraphicFramePr>
          <p:nvPr/>
        </p:nvGraphicFramePr>
        <p:xfrm>
          <a:off x="704850" y="5307013"/>
          <a:ext cx="7396163" cy="593725"/>
        </p:xfrm>
        <a:graphic>
          <a:graphicData uri="http://schemas.openxmlformats.org/presentationml/2006/ole">
            <mc:AlternateContent xmlns:mc="http://schemas.openxmlformats.org/markup-compatibility/2006">
              <mc:Choice xmlns:v="urn:schemas-microsoft-com:vml" Requires="v">
                <p:oleObj name="Equation" r:id="rId8" imgW="2781000" imgH="241200" progId="Equation.3">
                  <p:embed/>
                </p:oleObj>
              </mc:Choice>
              <mc:Fallback>
                <p:oleObj name="Equation" r:id="rId8" imgW="2781000" imgH="241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850" y="5307013"/>
                        <a:ext cx="7396163"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72" name="Text Box 12"/>
          <p:cNvSpPr txBox="1">
            <a:spLocks noChangeArrowheads="1"/>
          </p:cNvSpPr>
          <p:nvPr/>
        </p:nvSpPr>
        <p:spPr bwMode="auto">
          <a:xfrm>
            <a:off x="885825" y="5862638"/>
            <a:ext cx="51990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zh-CN" altLang="en-US" sz="2800" b="1"/>
              <a:t>即 </a:t>
            </a:r>
            <a:r>
              <a:rPr lang="en-US" altLang="zh-CN" sz="2800" b="1" i="1"/>
              <a:t>X </a:t>
            </a:r>
            <a:r>
              <a:rPr lang="zh-CN" altLang="en-US" sz="2800" b="1"/>
              <a:t>与︱</a:t>
            </a:r>
            <a:r>
              <a:rPr lang="en-US" altLang="zh-CN" sz="2800" b="1" i="1"/>
              <a:t>X</a:t>
            </a:r>
            <a:r>
              <a:rPr lang="en-US" altLang="zh-CN" sz="2800" b="1"/>
              <a:t>︱</a:t>
            </a:r>
            <a:r>
              <a:rPr lang="zh-CN" altLang="en-US" sz="2800" b="1"/>
              <a:t>不相互独立</a:t>
            </a:r>
            <a:r>
              <a:rPr lang="en-US" altLang="zh-CN" sz="2800" b="1"/>
              <a:t>.</a:t>
            </a:r>
          </a:p>
        </p:txBody>
      </p:sp>
      <p:graphicFrame>
        <p:nvGraphicFramePr>
          <p:cNvPr id="15376" name="Object 16"/>
          <p:cNvGraphicFramePr>
            <a:graphicFrameLocks noChangeAspect="1"/>
          </p:cNvGraphicFramePr>
          <p:nvPr/>
        </p:nvGraphicFramePr>
        <p:xfrm>
          <a:off x="682625" y="4618038"/>
          <a:ext cx="7777163" cy="611187"/>
        </p:xfrm>
        <a:graphic>
          <a:graphicData uri="http://schemas.openxmlformats.org/presentationml/2006/ole">
            <mc:AlternateContent xmlns:mc="http://schemas.openxmlformats.org/markup-compatibility/2006">
              <mc:Choice xmlns:v="urn:schemas-microsoft-com:vml" Requires="v">
                <p:oleObj name="Equation" r:id="rId10" imgW="3136680" imgH="241200" progId="Equation.3">
                  <p:embed/>
                </p:oleObj>
              </mc:Choice>
              <mc:Fallback>
                <p:oleObj name="Equation" r:id="rId10" imgW="3136680" imgH="241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2625" y="4618038"/>
                        <a:ext cx="7777163" cy="611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7" name="Object 17"/>
          <p:cNvGraphicFramePr>
            <a:graphicFrameLocks noChangeAspect="1"/>
          </p:cNvGraphicFramePr>
          <p:nvPr/>
        </p:nvGraphicFramePr>
        <p:xfrm>
          <a:off x="1347788" y="3860800"/>
          <a:ext cx="2647950" cy="617538"/>
        </p:xfrm>
        <a:graphic>
          <a:graphicData uri="http://schemas.openxmlformats.org/presentationml/2006/ole">
            <mc:AlternateContent xmlns:mc="http://schemas.openxmlformats.org/markup-compatibility/2006">
              <mc:Choice xmlns:v="urn:schemas-microsoft-com:vml" Requires="v">
                <p:oleObj name="Equation" r:id="rId12" imgW="1168200" imgH="266400" progId="Equation.DSMT4">
                  <p:embed/>
                </p:oleObj>
              </mc:Choice>
              <mc:Fallback>
                <p:oleObj name="Equation" r:id="rId12" imgW="1168200" imgH="2664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47788" y="3860800"/>
                        <a:ext cx="2647950" cy="61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5378" name="Picture 18" descr="u=4071768608,2259633986&amp;fm=0&amp;gp=0"/>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8604250" y="5883275"/>
            <a:ext cx="4254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60" name="Group 22"/>
          <p:cNvGrpSpPr>
            <a:grpSpLocks/>
          </p:cNvGrpSpPr>
          <p:nvPr/>
        </p:nvGrpSpPr>
        <p:grpSpPr bwMode="auto">
          <a:xfrm>
            <a:off x="339725" y="715963"/>
            <a:ext cx="8912225" cy="625475"/>
            <a:chOff x="146" y="436"/>
            <a:chExt cx="5614" cy="394"/>
          </a:xfrm>
        </p:grpSpPr>
        <p:graphicFrame>
          <p:nvGraphicFramePr>
            <p:cNvPr id="2056" name="Object 19"/>
            <p:cNvGraphicFramePr>
              <a:graphicFrameLocks noChangeAspect="1"/>
            </p:cNvGraphicFramePr>
            <p:nvPr/>
          </p:nvGraphicFramePr>
          <p:xfrm>
            <a:off x="146" y="436"/>
            <a:ext cx="2598" cy="394"/>
          </p:xfrm>
          <a:graphic>
            <a:graphicData uri="http://schemas.openxmlformats.org/presentationml/2006/ole">
              <mc:AlternateContent xmlns:mc="http://schemas.openxmlformats.org/markup-compatibility/2006">
                <mc:Choice xmlns:v="urn:schemas-microsoft-com:vml" Requires="v">
                  <p:oleObj name="Equation" r:id="rId15" imgW="1739880" imgH="266400" progId="Equation.DSMT4">
                    <p:embed/>
                  </p:oleObj>
                </mc:Choice>
                <mc:Fallback>
                  <p:oleObj name="Equation" r:id="rId15" imgW="1739880" imgH="2664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6" y="436"/>
                          <a:ext cx="2598"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61" name="Text Box 20"/>
            <p:cNvSpPr txBox="1">
              <a:spLocks noChangeArrowheads="1"/>
            </p:cNvSpPr>
            <p:nvPr/>
          </p:nvSpPr>
          <p:spPr bwMode="auto">
            <a:xfrm>
              <a:off x="2699" y="436"/>
              <a:ext cx="30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sz="2800" b="1"/>
                <a:t>,</a:t>
              </a:r>
              <a:r>
                <a:rPr lang="zh-CN" altLang="en-US" sz="2800" b="1"/>
                <a:t>问 </a:t>
              </a:r>
              <a:r>
                <a:rPr lang="en-US" altLang="zh-CN" sz="2800" b="1" i="1"/>
                <a:t>X </a:t>
              </a:r>
              <a:r>
                <a:rPr lang="zh-CN" altLang="en-US" sz="2800" b="1"/>
                <a:t>与︱</a:t>
              </a:r>
              <a:r>
                <a:rPr lang="en-US" altLang="zh-CN" sz="2800" b="1" i="1"/>
                <a:t>X</a:t>
              </a:r>
              <a:r>
                <a:rPr lang="en-US" altLang="zh-CN" sz="2800" b="1"/>
                <a:t>︱</a:t>
              </a:r>
              <a:r>
                <a:rPr lang="zh-CN" altLang="en-US" sz="2800" b="1"/>
                <a:t>是否相互独立</a:t>
              </a:r>
              <a:r>
                <a:rPr lang="en-US" altLang="zh-CN" sz="2800" b="1"/>
                <a:t>.</a:t>
              </a:r>
            </a:p>
          </p:txBody>
        </p:sp>
      </p:grpSp>
    </p:spTree>
    <p:extLst>
      <p:ext uri="{BB962C8B-B14F-4D97-AF65-F5344CB8AC3E}">
        <p14:creationId xmlns:p14="http://schemas.microsoft.com/office/powerpoint/2010/main" val="3404259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strips(downRight)">
                                      <p:cBhvr>
                                        <p:cTn id="7" dur="500"/>
                                        <p:tgtEl>
                                          <p:spTgt spid="153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371"/>
                                        </p:tgtEl>
                                        <p:attrNameLst>
                                          <p:attrName>style.visibility</p:attrName>
                                        </p:attrNameLst>
                                      </p:cBhvr>
                                      <p:to>
                                        <p:strVal val="visible"/>
                                      </p:to>
                                    </p:set>
                                    <p:animEffect transition="in" filter="blinds(horizontal)">
                                      <p:cBhvr>
                                        <p:cTn id="12" dur="500"/>
                                        <p:tgtEl>
                                          <p:spTgt spid="153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5368"/>
                                        </p:tgtEl>
                                        <p:attrNameLst>
                                          <p:attrName>style.visibility</p:attrName>
                                        </p:attrNameLst>
                                      </p:cBhvr>
                                      <p:to>
                                        <p:strVal val="visible"/>
                                      </p:to>
                                    </p:set>
                                    <p:animEffect transition="in" filter="blinds(horizontal)">
                                      <p:cBhvr>
                                        <p:cTn id="17" dur="500"/>
                                        <p:tgtEl>
                                          <p:spTgt spid="1536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5369"/>
                                        </p:tgtEl>
                                        <p:attrNameLst>
                                          <p:attrName>style.visibility</p:attrName>
                                        </p:attrNameLst>
                                      </p:cBhvr>
                                      <p:to>
                                        <p:strVal val="visible"/>
                                      </p:to>
                                    </p:set>
                                    <p:animEffect transition="in" filter="blinds(horizontal)">
                                      <p:cBhvr>
                                        <p:cTn id="22" dur="500"/>
                                        <p:tgtEl>
                                          <p:spTgt spid="1536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5370"/>
                                        </p:tgtEl>
                                        <p:attrNameLst>
                                          <p:attrName>style.visibility</p:attrName>
                                        </p:attrNameLst>
                                      </p:cBhvr>
                                      <p:to>
                                        <p:strVal val="visible"/>
                                      </p:to>
                                    </p:set>
                                    <p:animEffect transition="in" filter="blinds(horizontal)">
                                      <p:cBhvr>
                                        <p:cTn id="27" dur="500"/>
                                        <p:tgtEl>
                                          <p:spTgt spid="1537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5377"/>
                                        </p:tgtEl>
                                        <p:attrNameLst>
                                          <p:attrName>style.visibility</p:attrName>
                                        </p:attrNameLst>
                                      </p:cBhvr>
                                      <p:to>
                                        <p:strVal val="visible"/>
                                      </p:to>
                                    </p:set>
                                    <p:animEffect transition="in" filter="blinds(horizontal)">
                                      <p:cBhvr>
                                        <p:cTn id="32" dur="500"/>
                                        <p:tgtEl>
                                          <p:spTgt spid="1537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5376"/>
                                        </p:tgtEl>
                                        <p:attrNameLst>
                                          <p:attrName>style.visibility</p:attrName>
                                        </p:attrNameLst>
                                      </p:cBhvr>
                                      <p:to>
                                        <p:strVal val="visible"/>
                                      </p:to>
                                    </p:set>
                                    <p:animEffect transition="in" filter="blinds(horizontal)">
                                      <p:cBhvr>
                                        <p:cTn id="37" dur="500"/>
                                        <p:tgtEl>
                                          <p:spTgt spid="1537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15372"/>
                                        </p:tgtEl>
                                        <p:attrNameLst>
                                          <p:attrName>style.visibility</p:attrName>
                                        </p:attrNameLst>
                                      </p:cBhvr>
                                      <p:to>
                                        <p:strVal val="visible"/>
                                      </p:to>
                                    </p:set>
                                    <p:animEffect transition="in" filter="strips(downRight)">
                                      <p:cBhvr>
                                        <p:cTn id="42" dur="500"/>
                                        <p:tgtEl>
                                          <p:spTgt spid="15372"/>
                                        </p:tgtEl>
                                      </p:cBhvr>
                                    </p:animEffect>
                                  </p:childTnLst>
                                </p:cTn>
                              </p:par>
                            </p:childTnLst>
                          </p:cTn>
                        </p:par>
                        <p:par>
                          <p:cTn id="43" fill="hold" nodeType="afterGroup">
                            <p:stCondLst>
                              <p:cond delay="500"/>
                            </p:stCondLst>
                            <p:childTnLst>
                              <p:par>
                                <p:cTn id="44" presetID="1" presetClass="entr" presetSubtype="0" fill="hold" nodeType="afterEffect">
                                  <p:stCondLst>
                                    <p:cond delay="0"/>
                                  </p:stCondLst>
                                  <p:childTnLst>
                                    <p:set>
                                      <p:cBhvr>
                                        <p:cTn id="45" dur="1" fill="hold">
                                          <p:stCondLst>
                                            <p:cond delay="0"/>
                                          </p:stCondLst>
                                        </p:cTn>
                                        <p:tgtEl>
                                          <p:spTgt spid="1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autoUpdateAnimBg="0"/>
      <p:bldP spid="15372" grpId="0"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默认设计模板">
  <a:themeElements>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3514</TotalTime>
  <Words>3003</Words>
  <Application>Microsoft Office PowerPoint</Application>
  <PresentationFormat>全屏显示(4:3)</PresentationFormat>
  <Paragraphs>572</Paragraphs>
  <Slides>31</Slides>
  <Notes>2</Notes>
  <HiddenSlides>16</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31</vt:i4>
      </vt:variant>
    </vt:vector>
  </HeadingPairs>
  <TitlesOfParts>
    <vt:vector size="40" baseType="lpstr">
      <vt:lpstr>等线</vt:lpstr>
      <vt:lpstr>楷体_GB2312</vt:lpstr>
      <vt:lpstr>宋体</vt:lpstr>
      <vt:lpstr>Arial</vt:lpstr>
      <vt:lpstr>Symbol</vt:lpstr>
      <vt:lpstr>Times New Roman</vt:lpstr>
      <vt:lpstr>1_默认设计模板</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107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server1</dc:creator>
  <cp:lastModifiedBy>江艳 彭</cp:lastModifiedBy>
  <cp:revision>121</cp:revision>
  <dcterms:created xsi:type="dcterms:W3CDTF">2001-07-16T00:15:59Z</dcterms:created>
  <dcterms:modified xsi:type="dcterms:W3CDTF">2024-10-17T02:45:27Z</dcterms:modified>
</cp:coreProperties>
</file>